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007" r:id="rId1"/>
  </p:sldMasterIdLst>
  <p:notesMasterIdLst>
    <p:notesMasterId r:id="rId12"/>
  </p:notesMasterIdLst>
  <p:handoutMasterIdLst>
    <p:handoutMasterId r:id="rId13"/>
  </p:handoutMasterIdLst>
  <p:sldIdLst>
    <p:sldId id="256" r:id="rId2"/>
    <p:sldId id="449" r:id="rId3"/>
    <p:sldId id="452" r:id="rId4"/>
    <p:sldId id="450" r:id="rId5"/>
    <p:sldId id="454" r:id="rId6"/>
    <p:sldId id="455" r:id="rId7"/>
    <p:sldId id="464" r:id="rId8"/>
    <p:sldId id="460" r:id="rId9"/>
    <p:sldId id="461" r:id="rId10"/>
    <p:sldId id="462" r:id="rId11"/>
  </p:sldIdLst>
  <p:sldSz cx="9144000" cy="6858000" type="screen4x3"/>
  <p:notesSz cx="6985000" cy="9283700"/>
  <p:defaultTextStyle>
    <a:defPPr>
      <a:defRPr lang="en-GB"/>
    </a:defPPr>
    <a:lvl1pPr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1pPr>
    <a:lvl2pPr marL="4572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2pPr>
    <a:lvl3pPr marL="9144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3pPr>
    <a:lvl4pPr marL="13716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4pPr>
    <a:lvl5pPr marL="18288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785">
          <p15:clr>
            <a:srgbClr val="A4A3A4"/>
          </p15:clr>
        </p15:guide>
        <p15:guide id="2" pos="206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62836" autoAdjust="0"/>
  </p:normalViewPr>
  <p:slideViewPr>
    <p:cSldViewPr>
      <p:cViewPr>
        <p:scale>
          <a:sx n="111" d="100"/>
          <a:sy n="111" d="100"/>
        </p:scale>
        <p:origin x="-181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768" y="-90"/>
      </p:cViewPr>
      <p:guideLst>
        <p:guide orient="horz" pos="2785"/>
        <p:guide pos="206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37" cy="463571"/>
          </a:xfrm>
          <a:prstGeom prst="rect">
            <a:avLst/>
          </a:prstGeom>
        </p:spPr>
        <p:txBody>
          <a:bodyPr vert="horz" lIns="87938" tIns="43969" rIns="87938" bIns="43969" rtlCol="0"/>
          <a:lstStyle>
            <a:lvl1pPr algn="l">
              <a:defRPr sz="1200"/>
            </a:lvl1pPr>
          </a:lstStyle>
          <a:p>
            <a:pPr>
              <a:defRPr/>
            </a:pPr>
            <a:endParaRPr lang="en-US"/>
          </a:p>
        </p:txBody>
      </p:sp>
      <p:sp>
        <p:nvSpPr>
          <p:cNvPr id="3" name="Date Placeholder 2"/>
          <p:cNvSpPr>
            <a:spLocks noGrp="1"/>
          </p:cNvSpPr>
          <p:nvPr>
            <p:ph type="dt" sz="quarter" idx="1"/>
          </p:nvPr>
        </p:nvSpPr>
        <p:spPr>
          <a:xfrm>
            <a:off x="3956348" y="0"/>
            <a:ext cx="3027137" cy="463571"/>
          </a:xfrm>
          <a:prstGeom prst="rect">
            <a:avLst/>
          </a:prstGeom>
        </p:spPr>
        <p:txBody>
          <a:bodyPr vert="horz" lIns="87938" tIns="43969" rIns="87938" bIns="43969" rtlCol="0"/>
          <a:lstStyle>
            <a:lvl1pPr algn="r">
              <a:defRPr sz="1200"/>
            </a:lvl1pPr>
          </a:lstStyle>
          <a:p>
            <a:pPr>
              <a:defRPr/>
            </a:pPr>
            <a:fld id="{56ECB5D0-CC98-48F4-A221-DF26D9B6A36D}" type="datetimeFigureOut">
              <a:rPr lang="en-US"/>
              <a:pPr>
                <a:defRPr/>
              </a:pPr>
              <a:t>9/17/2014</a:t>
            </a:fld>
            <a:endParaRPr lang="en-US"/>
          </a:p>
        </p:txBody>
      </p:sp>
      <p:sp>
        <p:nvSpPr>
          <p:cNvPr id="4" name="Footer Placeholder 3"/>
          <p:cNvSpPr>
            <a:spLocks noGrp="1"/>
          </p:cNvSpPr>
          <p:nvPr>
            <p:ph type="ftr" sz="quarter" idx="2"/>
          </p:nvPr>
        </p:nvSpPr>
        <p:spPr>
          <a:xfrm>
            <a:off x="0" y="8818595"/>
            <a:ext cx="3027137" cy="463571"/>
          </a:xfrm>
          <a:prstGeom prst="rect">
            <a:avLst/>
          </a:prstGeom>
        </p:spPr>
        <p:txBody>
          <a:bodyPr vert="horz" lIns="87938" tIns="43969" rIns="87938" bIns="4396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348" y="8818595"/>
            <a:ext cx="3027137" cy="463571"/>
          </a:xfrm>
          <a:prstGeom prst="rect">
            <a:avLst/>
          </a:prstGeom>
        </p:spPr>
        <p:txBody>
          <a:bodyPr vert="horz" lIns="87938" tIns="43969" rIns="87938" bIns="43969" rtlCol="0" anchor="b"/>
          <a:lstStyle>
            <a:lvl1pPr algn="r">
              <a:defRPr sz="1200"/>
            </a:lvl1pPr>
          </a:lstStyle>
          <a:p>
            <a:pPr>
              <a:defRPr/>
            </a:pPr>
            <a:fld id="{DB8477CA-AD7F-4EB9-8ECD-7DB883BA04DD}" type="slidenum">
              <a:rPr lang="en-US"/>
              <a:pPr>
                <a:defRPr/>
              </a:pPr>
              <a:t>‹#›</a:t>
            </a:fld>
            <a:endParaRPr lang="en-US"/>
          </a:p>
        </p:txBody>
      </p:sp>
    </p:spTree>
    <p:extLst>
      <p:ext uri="{BB962C8B-B14F-4D97-AF65-F5344CB8AC3E}">
        <p14:creationId xmlns:p14="http://schemas.microsoft.com/office/powerpoint/2010/main" val="176739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938" tIns="43969" rIns="87938" bIns="43969" anchor="ctr"/>
          <a:lstStyle/>
          <a:p>
            <a:endParaRPr lang="en-US">
              <a:cs typeface="Arial" charset="0"/>
            </a:endParaRPr>
          </a:p>
        </p:txBody>
      </p:sp>
      <p:sp>
        <p:nvSpPr>
          <p:cNvPr id="23555" name="AutoShape 2"/>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6" name="AutoShape 3"/>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7" name="AutoShape 4"/>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3077" name="Rectangle 5"/>
          <p:cNvSpPr>
            <a:spLocks noGrp="1" noChangeArrowheads="1"/>
          </p:cNvSpPr>
          <p:nvPr>
            <p:ph type="hdr"/>
          </p:nvPr>
        </p:nvSpPr>
        <p:spPr bwMode="auto">
          <a:xfrm>
            <a:off x="0" y="0"/>
            <a:ext cx="3030169"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78" name="Rectangle 6"/>
          <p:cNvSpPr>
            <a:spLocks noGrp="1" noChangeArrowheads="1"/>
          </p:cNvSpPr>
          <p:nvPr>
            <p:ph type="dt"/>
          </p:nvPr>
        </p:nvSpPr>
        <p:spPr bwMode="auto">
          <a:xfrm>
            <a:off x="3948769" y="0"/>
            <a:ext cx="3030168"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23560" name="Rectangle 7"/>
          <p:cNvSpPr>
            <a:spLocks noGrp="1" noRot="1" noChangeAspect="1" noChangeArrowheads="1"/>
          </p:cNvSpPr>
          <p:nvPr>
            <p:ph type="sldImg"/>
          </p:nvPr>
        </p:nvSpPr>
        <p:spPr bwMode="auto">
          <a:xfrm>
            <a:off x="1160463" y="684213"/>
            <a:ext cx="4660900" cy="3495675"/>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11022" y="4413135"/>
            <a:ext cx="5156895" cy="4179814"/>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p>
            <a:pPr lvl="0"/>
            <a:endParaRPr lang="en-US" noProof="0" smtClean="0"/>
          </a:p>
        </p:txBody>
      </p:sp>
      <p:sp>
        <p:nvSpPr>
          <p:cNvPr id="3081" name="Rectangle 9"/>
          <p:cNvSpPr>
            <a:spLocks noGrp="1" noChangeArrowheads="1"/>
          </p:cNvSpPr>
          <p:nvPr>
            <p:ph type="ftr"/>
          </p:nvPr>
        </p:nvSpPr>
        <p:spPr bwMode="auto">
          <a:xfrm>
            <a:off x="0" y="8827805"/>
            <a:ext cx="3030169"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82" name="Rectangle 10"/>
          <p:cNvSpPr>
            <a:spLocks noGrp="1" noChangeArrowheads="1"/>
          </p:cNvSpPr>
          <p:nvPr>
            <p:ph type="sldNum"/>
          </p:nvPr>
        </p:nvSpPr>
        <p:spPr bwMode="auto">
          <a:xfrm>
            <a:off x="3948769" y="8827805"/>
            <a:ext cx="3030168"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fld id="{DB063583-0B77-4DBD-B8FC-D123094E6F68}" type="slidenum">
              <a:rPr lang="en-GB"/>
              <a:pPr>
                <a:defRPr/>
              </a:pPr>
              <a:t>‹#›</a:t>
            </a:fld>
            <a:endParaRPr lang="en-GB"/>
          </a:p>
        </p:txBody>
      </p:sp>
    </p:spTree>
    <p:extLst>
      <p:ext uri="{BB962C8B-B14F-4D97-AF65-F5344CB8AC3E}">
        <p14:creationId xmlns:p14="http://schemas.microsoft.com/office/powerpoint/2010/main" val="37612789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In this presentation, we will look at the design of arithmetic logic units, or ALUs.</a:t>
            </a:r>
            <a:endParaRPr lang="en-US" dirty="0" smtClean="0"/>
          </a:p>
        </p:txBody>
      </p:sp>
    </p:spTree>
    <p:extLst>
      <p:ext uri="{BB962C8B-B14F-4D97-AF65-F5344CB8AC3E}">
        <p14:creationId xmlns:p14="http://schemas.microsoft.com/office/powerpoint/2010/main" val="2292976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10</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This concludes our video on ALU design. </a:t>
            </a:r>
            <a:endParaRPr lang="en-US" dirty="0" smtClean="0"/>
          </a:p>
        </p:txBody>
      </p:sp>
    </p:spTree>
    <p:extLst>
      <p:ext uri="{BB962C8B-B14F-4D97-AF65-F5344CB8AC3E}">
        <p14:creationId xmlns:p14="http://schemas.microsoft.com/office/powerpoint/2010/main" val="193835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An ALU is a combinational logic circuit that is capable of performing a variety of arithmetic and logical operations. The ALU is at the core of a computer – it’s the part that actually does the calculations and transformations specified by the instructions in a program.</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On the arithmetic side, an ALU can typically do addition, subtraction, increment and the like. The logical side performs bit-wise logic operations like AND, XOR and NOT.</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Which operation the ALU does at any time is controlled by a set of mode bits. The mode bits determine which part of the ALU drives the output, and may also select which input signals are used as operands.</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a:t>
            </a:fld>
            <a:endParaRPr lang="en-GB"/>
          </a:p>
        </p:txBody>
      </p:sp>
    </p:spTree>
    <p:extLst>
      <p:ext uri="{BB962C8B-B14F-4D97-AF65-F5344CB8AC3E}">
        <p14:creationId xmlns:p14="http://schemas.microsoft.com/office/powerpoint/2010/main" val="2162749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An ALU operates on data words that are many bits in length, so we can’t use a K-map to design it.</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Fortunately, as we saw with adders, the logic at each bit position is often very similar. This means we can design smaller circuits for each bit position and then replicate them as needed. There are often small differences between bit positions, particularly at the least- and most-significant bits, so we might need to create a few different circuits that are slightly different from one another. But most of the bits will use the same basic design, which reduces the design work. We will refer to the circuit at each bit position as a “cell”.</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When we assign meanings to the mode bits, we’ll want to think about how we will use those bits to control multiplexers inside the ALU that select input operands and choose the ALU output. If we assign these bits wisely, it will not only simplify the hardware, but also make it less work to design.</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3</a:t>
            </a:fld>
            <a:endParaRPr lang="en-GB"/>
          </a:p>
        </p:txBody>
      </p:sp>
    </p:spTree>
    <p:extLst>
      <p:ext uri="{BB962C8B-B14F-4D97-AF65-F5344CB8AC3E}">
        <p14:creationId xmlns:p14="http://schemas.microsoft.com/office/powerpoint/2010/main" val="3489167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Here’s an example of how we might create an N-bit ALU that can perform three operations: increment, subtract and bit-wise AND. The ALU operands are two N-bit signals: A and B. The ALU mode is controlled by two bits: F and G.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Since subtraction will be implemented as an addition, we need to add whenever mode bit F is 0. This means we can use F to determine whether we should do an add operation or a bit-wise AND. Since input operand A is always used as one of the operands, we’ll use that fact in organizing our circuit design.</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4</a:t>
            </a:fld>
            <a:endParaRPr lang="en-GB"/>
          </a:p>
        </p:txBody>
      </p:sp>
    </p:spTree>
    <p:extLst>
      <p:ext uri="{BB962C8B-B14F-4D97-AF65-F5344CB8AC3E}">
        <p14:creationId xmlns:p14="http://schemas.microsoft.com/office/powerpoint/2010/main" val="457706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We’ll show the design of the ALU cells for just bits 1 and 0 of the ALU, since for the more significant bits (those with indices 2 and higher) we can just replicate the cell we design for bit 1. We know we need to do addition, so we start by using a full-adder in each cell, and connect them to make a 2-bit adder. Since the adder has two vector operands plus a carry-in, we recast the addition operations in those terms.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can think of increment as A + 0 + 1, where the vector operands are A and 0, and the carry-in is 1.</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can think of the subtract operation as A + /B + 1, where /B is the bitwise complement of B. In other words, we add A + (-B).</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So for both addition operations the carry-in at the least-significant bit should be 1.</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Since A is always one of the operands, we connect each bit of A directly to one of the full adder inputs. Here we’re only designing bits 1 and 0, so we only show bits 1 and 0 of A.</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Now based on the mode bits, we need to select what the other bit connected to each full adder should be.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use a 4-to-1 mux, with mode bits controlling the select inputs. In mode 0, we want the second operand to be zero for incrementing, so we connect 0 to data input 0 of each mux. In mode 1, the second operand must be /B for subtraction, and for any mode with F=1, we need to choose B for the bit-wise AND. Remember, when we’re incrementing B, that it is a multi-bit vector. So we need to add 0 at every bit position except the least-significant, where we add 1—in this case using the carry-in for that cell.   We now are able to select the inputs to our logic based on the mode bits, but we also need to choose the output so that we get the outputs of the first AND gate in each cell when we want to AND, and the sum outputs of the full adders when we want to increment or subtract.</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add a 2-to-1 mux to the output, and use mode bit F to control its select input. When bit F is 0, we want the sum output of the full adder, so that is what we connect to the mux’s data input 0. When bit F is 1, we are doing a bit-wise AND, so we make a connection to an existing AND gate in the full adder to the mux’s data input 1.</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Is this the most efficient way to do this?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Hopefully the obvious answer is no, since there are constant inputs. So, we would use contraction to simplify the input </a:t>
            </a:r>
            <a:r>
              <a:rPr lang="en-US" sz="1200" kern="1200" dirty="0" err="1" smtClean="0">
                <a:solidFill>
                  <a:srgbClr val="000000"/>
                </a:solidFill>
                <a:effectLst/>
                <a:latin typeface="Times New Roman" pitchFamily="18" charset="0"/>
                <a:ea typeface="+mn-ea"/>
                <a:cs typeface="+mn-cs"/>
              </a:rPr>
              <a:t>muxes</a:t>
            </a:r>
            <a:r>
              <a:rPr lang="en-US" sz="1200" kern="1200" dirty="0" smtClean="0">
                <a:solidFill>
                  <a:srgbClr val="000000"/>
                </a:solidFill>
                <a:effectLst/>
                <a:latin typeface="Times New Roman" pitchFamily="18" charset="0"/>
                <a:ea typeface="+mn-ea"/>
                <a:cs typeface="+mn-cs"/>
              </a:rPr>
              <a:t>, and if we wanted to, the full-adder in the least significant cell that has a fixed carry-in of 1. What we’ve shown is just one possible way to build this ALU. There are other (and some better) ways to do it – we leave that as a challenge for you.</a:t>
            </a:r>
            <a:r>
              <a:rPr lang="en-US" dirty="0" smtClean="0">
                <a:effectLst/>
              </a:rPr>
              <a:t> </a:t>
            </a:r>
            <a:r>
              <a:rPr lang="en-US" sz="1200" kern="1200" smtClean="0">
                <a:solidFill>
                  <a:srgbClr val="000000"/>
                </a:solidFill>
                <a:effectLst/>
                <a:latin typeface="Times New Roman" pitchFamily="18" charset="0"/>
                <a:ea typeface="+mn-ea"/>
                <a:cs typeface="+mn-cs"/>
              </a:rPr>
              <a:t> </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5</a:t>
            </a:fld>
            <a:endParaRPr lang="en-GB"/>
          </a:p>
        </p:txBody>
      </p:sp>
    </p:spTree>
    <p:extLst>
      <p:ext uri="{BB962C8B-B14F-4D97-AF65-F5344CB8AC3E}">
        <p14:creationId xmlns:p14="http://schemas.microsoft.com/office/powerpoint/2010/main" val="4169279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In the previous example, we were told how the mode bits corresponded to the required operations.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However, if we get to choose the mode bits, we want to do it in a way that simplifies the ALU design. In general, we want to try to group similar operations, so it makes it easier to share logic and gives us the greatest potential to contract our circuits.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This relates to how the designers of an ISA, which specifies the encoding of computer instructions into binary, choose that encoding. They assign similar encodings to similar operations to simplify the design of different components of a processor, including the ALU. The type of operation is encoded into the </a:t>
            </a:r>
            <a:r>
              <a:rPr lang="en-US" sz="1200" kern="1200" dirty="0" err="1" smtClean="0">
                <a:solidFill>
                  <a:srgbClr val="000000"/>
                </a:solidFill>
                <a:effectLst/>
                <a:latin typeface="Times New Roman" pitchFamily="18" charset="0"/>
                <a:ea typeface="+mn-ea"/>
                <a:cs typeface="+mn-cs"/>
              </a:rPr>
              <a:t>opcode</a:t>
            </a:r>
            <a:r>
              <a:rPr lang="en-US" sz="1200" kern="1200" dirty="0" smtClean="0">
                <a:solidFill>
                  <a:srgbClr val="000000"/>
                </a:solidFill>
                <a:effectLst/>
                <a:latin typeface="Times New Roman" pitchFamily="18" charset="0"/>
                <a:ea typeface="+mn-ea"/>
                <a:cs typeface="+mn-cs"/>
              </a:rPr>
              <a:t>, and some of the </a:t>
            </a:r>
            <a:r>
              <a:rPr lang="en-US" sz="1200" kern="1200" dirty="0" err="1" smtClean="0">
                <a:solidFill>
                  <a:srgbClr val="000000"/>
                </a:solidFill>
                <a:effectLst/>
                <a:latin typeface="Times New Roman" pitchFamily="18" charset="0"/>
                <a:ea typeface="+mn-ea"/>
                <a:cs typeface="+mn-cs"/>
              </a:rPr>
              <a:t>opcode</a:t>
            </a:r>
            <a:r>
              <a:rPr lang="en-US" sz="1200" kern="1200" dirty="0" smtClean="0">
                <a:solidFill>
                  <a:srgbClr val="000000"/>
                </a:solidFill>
                <a:effectLst/>
                <a:latin typeface="Times New Roman" pitchFamily="18" charset="0"/>
                <a:ea typeface="+mn-ea"/>
                <a:cs typeface="+mn-cs"/>
              </a:rPr>
              <a:t> bits become mode bits for the processor’s ALU.</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6</a:t>
            </a:fld>
            <a:endParaRPr lang="en-GB"/>
          </a:p>
        </p:txBody>
      </p:sp>
    </p:spTree>
    <p:extLst>
      <p:ext uri="{BB962C8B-B14F-4D97-AF65-F5344CB8AC3E}">
        <p14:creationId xmlns:p14="http://schemas.microsoft.com/office/powerpoint/2010/main" val="1013337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So, let’s get back to a generic ALU structure, which is composed of a set of cells, one per bit position. Each cell connects to one bit of each of the ALU’s operands, and produces one bit of the ALU output. The cells can also have lateral connections to adjacent cells to pass information to their neighbors. One obvious need for this type of connection is to propagate carries, but it is also needed for common logic operations like shift and rotate.</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7</a:t>
            </a:fld>
            <a:endParaRPr lang="en-GB"/>
          </a:p>
        </p:txBody>
      </p:sp>
    </p:spTree>
    <p:extLst>
      <p:ext uri="{BB962C8B-B14F-4D97-AF65-F5344CB8AC3E}">
        <p14:creationId xmlns:p14="http://schemas.microsoft.com/office/powerpoint/2010/main" val="235320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For example, suppose we want to ALU to support a logic operation “shift left”. To do this, each cell needs to send its bit of one of the operands to its left neighbor, and receive a bit of the same operand from its right neighbor. Since a left shift operation shifts in 0s at </a:t>
            </a:r>
            <a:r>
              <a:rPr lang="en-US" sz="1200" kern="1200" smtClean="0">
                <a:solidFill>
                  <a:srgbClr val="000000"/>
                </a:solidFill>
                <a:effectLst/>
                <a:latin typeface="Times New Roman" pitchFamily="18" charset="0"/>
                <a:ea typeface="+mn-ea"/>
                <a:cs typeface="+mn-cs"/>
              </a:rPr>
              <a:t>the least significant </a:t>
            </a:r>
            <a:r>
              <a:rPr lang="en-US" sz="1200" kern="1200" dirty="0" smtClean="0">
                <a:solidFill>
                  <a:srgbClr val="000000"/>
                </a:solidFill>
                <a:effectLst/>
                <a:latin typeface="Times New Roman" pitchFamily="18" charset="0"/>
                <a:ea typeface="+mn-ea"/>
                <a:cs typeface="+mn-cs"/>
              </a:rPr>
              <a:t>bit, we connect the lateral input on the least significant bit to a constant 0.</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8</a:t>
            </a:fld>
            <a:endParaRPr lang="en-GB"/>
          </a:p>
        </p:txBody>
      </p:sp>
    </p:spTree>
    <p:extLst>
      <p:ext uri="{BB962C8B-B14F-4D97-AF65-F5344CB8AC3E}">
        <p14:creationId xmlns:p14="http://schemas.microsoft.com/office/powerpoint/2010/main" val="378898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In a rotate right operation, each bit of the operand shifts right, and the least significant bit is shifted into the most significant position—hence the term “rotate”.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To implement this, each cell passes its bit of the operand to the cell to its right, and then we connect the lateral output of the least significant bit to the lateral input of the most significant bit. Each cell outputs the value it receives from its left neighbor, or in the case of the most-significant cell, the value it receives from the least-significant cell.</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Whenever you are designing an ALU, it is good practice to start by identifying the required communications between the cells. Once you have that figured out, then go to work designing the logic in the cells.</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9</a:t>
            </a:fld>
            <a:endParaRPr lang="en-GB"/>
          </a:p>
        </p:txBody>
      </p:sp>
    </p:spTree>
    <p:extLst>
      <p:ext uri="{BB962C8B-B14F-4D97-AF65-F5344CB8AC3E}">
        <p14:creationId xmlns:p14="http://schemas.microsoft.com/office/powerpoint/2010/main" val="3538109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609600" y="2895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6"/>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sp>
        <p:nvSpPr>
          <p:cNvPr id="86019" name="Rectangle 3"/>
          <p:cNvSpPr>
            <a:spLocks noGrp="1" noChangeArrowheads="1"/>
          </p:cNvSpPr>
          <p:nvPr>
            <p:ph type="ctrTitle"/>
          </p:nvPr>
        </p:nvSpPr>
        <p:spPr>
          <a:xfrm>
            <a:off x="609600" y="990600"/>
            <a:ext cx="8305800" cy="1905000"/>
          </a:xfrm>
        </p:spPr>
        <p:txBody>
          <a:bodyPr/>
          <a:lstStyle>
            <a:lvl1pPr algn="ctr">
              <a:defRPr/>
            </a:lvl1pPr>
          </a:lstStyle>
          <a:p>
            <a:r>
              <a:rPr lang="en-US" smtClean="0"/>
              <a:t>Click to edit Master title style</a:t>
            </a:r>
            <a:endParaRPr lang="en-US"/>
          </a:p>
        </p:txBody>
      </p:sp>
      <p:sp>
        <p:nvSpPr>
          <p:cNvPr id="86020" name="Rectangle 4"/>
          <p:cNvSpPr>
            <a:spLocks noGrp="1" noChangeArrowheads="1"/>
          </p:cNvSpPr>
          <p:nvPr>
            <p:ph type="subTitle" idx="1"/>
          </p:nvPr>
        </p:nvSpPr>
        <p:spPr>
          <a:xfrm>
            <a:off x="609600" y="3352800"/>
            <a:ext cx="8305800" cy="3124200"/>
          </a:xfrm>
        </p:spPr>
        <p:txBody>
          <a:bodyPr anchor="ctr"/>
          <a:lstStyle>
            <a:lvl1pPr marL="0" indent="0" algn="ctr">
              <a:buFontTx/>
              <a:buNone/>
              <a:defRPr sz="3600"/>
            </a:lvl1pPr>
          </a:lstStyle>
          <a:p>
            <a:r>
              <a:rPr lang="en-US" smtClean="0"/>
              <a:t>Click to edit Master subtitle style</a:t>
            </a:r>
            <a:endParaRPr lang="en-US"/>
          </a:p>
        </p:txBody>
      </p:sp>
    </p:spTree>
    <p:extLst>
      <p:ext uri="{BB962C8B-B14F-4D97-AF65-F5344CB8AC3E}">
        <p14:creationId xmlns:p14="http://schemas.microsoft.com/office/powerpoint/2010/main" val="24824040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964623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94827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s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0"/>
          </p:nvPr>
        </p:nvSpPr>
        <p:spPr>
          <a:xfrm>
            <a:off x="5334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ext Placeholder 4"/>
          <p:cNvSpPr>
            <a:spLocks noGrp="1"/>
          </p:cNvSpPr>
          <p:nvPr>
            <p:ph type="body" sz="quarter" idx="3"/>
          </p:nvPr>
        </p:nvSpPr>
        <p:spPr>
          <a:xfrm>
            <a:off x="48768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1106438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542124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3" name="Picture 9"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6" name="Text Box 8"/>
          <p:cNvSpPr txBox="1">
            <a:spLocks noChangeArrowheads="1"/>
          </p:cNvSpPr>
          <p:nvPr/>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7" name="Straight Connector 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2"/>
          <p:cNvSpPr>
            <a:spLocks noChangeArrowheads="1"/>
          </p:cNvSpPr>
          <p:nvPr userDrawn="1"/>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9" name="Picture 9"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12" name="Text Box 8"/>
          <p:cNvSpPr txBox="1">
            <a:spLocks noChangeArrowheads="1"/>
          </p:cNvSpPr>
          <p:nvPr userDrawn="1"/>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13" name="Straight Connector 12"/>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7375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rot="-54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dirty="0" smtClean="0">
                <a:solidFill>
                  <a:schemeClr val="bg1"/>
                </a:solidFill>
                <a:latin typeface="Tahoma" pitchFamily="34" charset="0"/>
                <a:cs typeface="Arial" charset="0"/>
              </a:rPr>
              <a:t>Arithmetic</a:t>
            </a:r>
            <a:r>
              <a:rPr lang="en-US" sz="1400" b="1" baseline="0" dirty="0" smtClean="0">
                <a:solidFill>
                  <a:schemeClr val="bg1"/>
                </a:solidFill>
                <a:latin typeface="Tahoma" pitchFamily="34" charset="0"/>
                <a:cs typeface="Arial" charset="0"/>
              </a:rPr>
              <a:t> Logic Units (ALUs)</a:t>
            </a:r>
            <a:endParaRPr lang="en-US" sz="1400" b="1" dirty="0">
              <a:solidFill>
                <a:schemeClr val="bg1"/>
              </a:solidFill>
              <a:latin typeface="Tahoma" pitchFamily="34" charset="0"/>
              <a:cs typeface="Arial" charset="0"/>
            </a:endParaRPr>
          </a:p>
        </p:txBody>
      </p:sp>
      <p:sp>
        <p:nvSpPr>
          <p:cNvPr id="1027" name="Rectangle 3"/>
          <p:cNvSpPr>
            <a:spLocks noGrp="1" noChangeArrowheads="1"/>
          </p:cNvSpPr>
          <p:nvPr>
            <p:ph type="title"/>
          </p:nvPr>
        </p:nvSpPr>
        <p:spPr bwMode="auto">
          <a:xfrm>
            <a:off x="533400" y="76200"/>
            <a:ext cx="853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066800"/>
            <a:ext cx="8534400"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Line 5"/>
          <p:cNvSpPr>
            <a:spLocks noChangeShapeType="1"/>
          </p:cNvSpPr>
          <p:nvPr/>
        </p:nvSpPr>
        <p:spPr bwMode="auto">
          <a:xfrm>
            <a:off x="609600" y="990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Text Box 7"/>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pic>
        <p:nvPicPr>
          <p:cNvPr id="2" name="Picture 9"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E7545866-852A-419A-A29A-95485F594421}"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3" name="Straight Connector 12"/>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6" name="Picture 10"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7" name="Straight Connector 1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0" descr="UW"/>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8" name="Straight Connector 17"/>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71977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cs typeface="Arial" charset="0"/>
        </a:defRPr>
      </a:lvl2pPr>
      <a:lvl3pPr algn="l" rtl="0" eaLnBrk="1" fontAlgn="base" hangingPunct="1">
        <a:spcBef>
          <a:spcPct val="0"/>
        </a:spcBef>
        <a:spcAft>
          <a:spcPct val="0"/>
        </a:spcAft>
        <a:defRPr sz="4400">
          <a:solidFill>
            <a:schemeClr val="tx2"/>
          </a:solidFill>
          <a:latin typeface="Tahoma" pitchFamily="34" charset="0"/>
          <a:cs typeface="Arial" charset="0"/>
        </a:defRPr>
      </a:lvl3pPr>
      <a:lvl4pPr algn="l" rtl="0" eaLnBrk="1" fontAlgn="base" hangingPunct="1">
        <a:spcBef>
          <a:spcPct val="0"/>
        </a:spcBef>
        <a:spcAft>
          <a:spcPct val="0"/>
        </a:spcAft>
        <a:defRPr sz="4400">
          <a:solidFill>
            <a:schemeClr val="tx2"/>
          </a:solidFill>
          <a:latin typeface="Tahoma" pitchFamily="34" charset="0"/>
          <a:cs typeface="Arial" charset="0"/>
        </a:defRPr>
      </a:lvl4pPr>
      <a:lvl5pPr algn="l" rtl="0" eaLnBrk="1" fontAlgn="base" hangingPunct="1">
        <a:spcBef>
          <a:spcPct val="0"/>
        </a:spcBef>
        <a:spcAft>
          <a:spcPct val="0"/>
        </a:spcAft>
        <a:defRPr sz="4400">
          <a:solidFill>
            <a:schemeClr val="tx2"/>
          </a:solidFill>
          <a:latin typeface="Tahoma" pitchFamily="34" charset="0"/>
          <a:cs typeface="Arial" charset="0"/>
        </a:defRPr>
      </a:lvl5pPr>
      <a:lvl6pPr marL="457200" algn="l" rtl="0" eaLnBrk="1" fontAlgn="base" hangingPunct="1">
        <a:spcBef>
          <a:spcPct val="0"/>
        </a:spcBef>
        <a:spcAft>
          <a:spcPct val="0"/>
        </a:spcAft>
        <a:defRPr sz="4400">
          <a:solidFill>
            <a:schemeClr val="tx2"/>
          </a:solidFill>
          <a:latin typeface="Tahoma" pitchFamily="34" charset="0"/>
          <a:cs typeface="Arial" charset="0"/>
        </a:defRPr>
      </a:lvl6pPr>
      <a:lvl7pPr marL="914400" algn="l" rtl="0" eaLnBrk="1" fontAlgn="base" hangingPunct="1">
        <a:spcBef>
          <a:spcPct val="0"/>
        </a:spcBef>
        <a:spcAft>
          <a:spcPct val="0"/>
        </a:spcAft>
        <a:defRPr sz="4400">
          <a:solidFill>
            <a:schemeClr val="tx2"/>
          </a:solidFill>
          <a:latin typeface="Tahoma" pitchFamily="34" charset="0"/>
          <a:cs typeface="Arial" charset="0"/>
        </a:defRPr>
      </a:lvl7pPr>
      <a:lvl8pPr marL="1371600" algn="l" rtl="0" eaLnBrk="1" fontAlgn="base" hangingPunct="1">
        <a:spcBef>
          <a:spcPct val="0"/>
        </a:spcBef>
        <a:spcAft>
          <a:spcPct val="0"/>
        </a:spcAft>
        <a:defRPr sz="4400">
          <a:solidFill>
            <a:schemeClr val="tx2"/>
          </a:solidFill>
          <a:latin typeface="Tahoma" pitchFamily="34" charset="0"/>
          <a:cs typeface="Arial" charset="0"/>
        </a:defRPr>
      </a:lvl8pPr>
      <a:lvl9pPr marL="1828800" algn="l" rtl="0" eaLnBrk="1" fontAlgn="base" hangingPunct="1">
        <a:spcBef>
          <a:spcPct val="0"/>
        </a:spcBef>
        <a:spcAft>
          <a:spcPct val="0"/>
        </a:spcAft>
        <a:defRPr sz="4400">
          <a:solidFill>
            <a:schemeClr val="tx2"/>
          </a:solidFill>
          <a:latin typeface="Tahoma" pitchFamily="34" charset="0"/>
          <a:cs typeface="Arial" charset="0"/>
        </a:defRPr>
      </a:lvl9pPr>
    </p:titleStyle>
    <p:bodyStyle>
      <a:lvl1pPr marL="457200" indent="-457200" algn="l" rtl="0" eaLnBrk="1" fontAlgn="base" hangingPunct="1">
        <a:spcBef>
          <a:spcPct val="20000"/>
        </a:spcBef>
        <a:spcAft>
          <a:spcPct val="0"/>
        </a:spcAft>
        <a:buClr>
          <a:srgbClr val="800000"/>
        </a:buClr>
        <a:buSzPct val="130000"/>
        <a:buFont typeface="Arial" panose="020B0604020202020204" pitchFamily="34" charset="0"/>
        <a:buChar char="•"/>
        <a:defRPr sz="2800">
          <a:solidFill>
            <a:schemeClr val="tx1"/>
          </a:solidFill>
          <a:latin typeface="+mn-lt"/>
          <a:ea typeface="+mn-ea"/>
          <a:cs typeface="+mn-cs"/>
        </a:defRPr>
      </a:lvl1pPr>
      <a:lvl2pPr marL="800100" indent="-342900" algn="l" rtl="0" eaLnBrk="1" fontAlgn="base" hangingPunct="1">
        <a:spcBef>
          <a:spcPct val="20000"/>
        </a:spcBef>
        <a:spcAft>
          <a:spcPct val="0"/>
        </a:spcAft>
        <a:buClr>
          <a:srgbClr val="800000"/>
        </a:buClr>
        <a:buSzPct val="130000"/>
        <a:buFont typeface="Arial" panose="020B0604020202020204" pitchFamily="34" charset="0"/>
        <a:buChar char="•"/>
        <a:defRPr sz="2400">
          <a:solidFill>
            <a:schemeClr val="tx1"/>
          </a:solidFill>
          <a:latin typeface="+mn-lt"/>
          <a:cs typeface="+mn-cs"/>
        </a:defRPr>
      </a:lvl2pPr>
      <a:lvl3pPr marL="1257300" indent="-342900" algn="l" rtl="0" eaLnBrk="1" fontAlgn="base" hangingPunct="1">
        <a:spcBef>
          <a:spcPct val="20000"/>
        </a:spcBef>
        <a:spcAft>
          <a:spcPct val="0"/>
        </a:spcAft>
        <a:buClr>
          <a:srgbClr val="800000"/>
        </a:buClr>
        <a:buSzPct val="130000"/>
        <a:buFont typeface="Arial" panose="020B0604020202020204" pitchFamily="34" charset="0"/>
        <a:buChar char="•"/>
        <a:defRPr sz="2000">
          <a:solidFill>
            <a:schemeClr val="tx1"/>
          </a:solidFill>
          <a:latin typeface="+mn-lt"/>
          <a:cs typeface="+mn-cs"/>
        </a:defRPr>
      </a:lvl3pPr>
      <a:lvl4pPr marL="16573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4pPr>
      <a:lvl5pPr marL="21145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5pPr>
      <a:lvl6pPr marL="25146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6pPr>
      <a:lvl7pPr marL="29718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7pPr>
      <a:lvl8pPr marL="34290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8pPr>
      <a:lvl9pPr marL="38862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emf"/><Relationship Id="rId3" Type="http://schemas.openxmlformats.org/officeDocument/2006/relationships/notesSlide" Target="../notesSlides/notesSlide5.xml"/><Relationship Id="rId7" Type="http://schemas.openxmlformats.org/officeDocument/2006/relationships/image" Target="../media/image3.emf"/><Relationship Id="rId12"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emf"/><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pPr eaLnBrk="1" hangingPunct="1"/>
            <a:r>
              <a:rPr lang="en-GB" dirty="0" smtClean="0"/>
              <a:t>ECE 352</a:t>
            </a:r>
            <a:br>
              <a:rPr lang="en-GB" dirty="0" smtClean="0"/>
            </a:br>
            <a:r>
              <a:rPr lang="en-GB" dirty="0" smtClean="0"/>
              <a:t>Digital System Fundamentals</a:t>
            </a:r>
          </a:p>
        </p:txBody>
      </p:sp>
      <p:sp>
        <p:nvSpPr>
          <p:cNvPr id="4099" name="Rectangle 8"/>
          <p:cNvSpPr>
            <a:spLocks noGrp="1" noChangeArrowheads="1"/>
          </p:cNvSpPr>
          <p:nvPr>
            <p:ph type="subTitle" idx="1"/>
          </p:nvPr>
        </p:nvSpPr>
        <p:spPr>
          <a:xfrm>
            <a:off x="1371600" y="3352800"/>
            <a:ext cx="6858000" cy="2819400"/>
          </a:xfrm>
        </p:spPr>
        <p:txBody>
          <a:bodyPr/>
          <a:lstStyle/>
          <a:p>
            <a:pPr eaLnBrk="1" hangingPunct="1"/>
            <a:r>
              <a:rPr lang="en-US" dirty="0" smtClean="0"/>
              <a:t>Arithmetic Logic Units (ALUs)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pPr eaLnBrk="1" hangingPunct="1"/>
            <a:r>
              <a:rPr lang="en-GB" dirty="0" smtClean="0"/>
              <a:t>ECE 352</a:t>
            </a:r>
            <a:br>
              <a:rPr lang="en-GB" dirty="0" smtClean="0"/>
            </a:br>
            <a:r>
              <a:rPr lang="en-GB" dirty="0" smtClean="0"/>
              <a:t>Digital System Fundamentals</a:t>
            </a:r>
          </a:p>
        </p:txBody>
      </p:sp>
      <p:sp>
        <p:nvSpPr>
          <p:cNvPr id="4099" name="Rectangle 8"/>
          <p:cNvSpPr>
            <a:spLocks noGrp="1" noChangeArrowheads="1"/>
          </p:cNvSpPr>
          <p:nvPr>
            <p:ph type="subTitle" idx="1"/>
          </p:nvPr>
        </p:nvSpPr>
        <p:spPr>
          <a:xfrm>
            <a:off x="1371600" y="3352800"/>
            <a:ext cx="6858000" cy="2819400"/>
          </a:xfrm>
        </p:spPr>
        <p:txBody>
          <a:bodyPr/>
          <a:lstStyle/>
          <a:p>
            <a:pPr eaLnBrk="1" hangingPunct="1"/>
            <a:r>
              <a:rPr lang="en-US" dirty="0" smtClean="0"/>
              <a:t>Arithmetic Logic Units (ALUs)</a:t>
            </a:r>
          </a:p>
        </p:txBody>
      </p:sp>
    </p:spTree>
    <p:extLst>
      <p:ext uri="{BB962C8B-B14F-4D97-AF65-F5344CB8AC3E}">
        <p14:creationId xmlns:p14="http://schemas.microsoft.com/office/powerpoint/2010/main" val="9263976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Arithmetic Logic Units (ALUs)</a:t>
            </a:r>
          </a:p>
        </p:txBody>
      </p:sp>
      <p:sp>
        <p:nvSpPr>
          <p:cNvPr id="21507" name="Content Placeholder 2"/>
          <p:cNvSpPr>
            <a:spLocks noGrp="1"/>
          </p:cNvSpPr>
          <p:nvPr>
            <p:ph idx="1"/>
          </p:nvPr>
        </p:nvSpPr>
        <p:spPr/>
        <p:txBody>
          <a:bodyPr/>
          <a:lstStyle/>
          <a:p>
            <a:r>
              <a:rPr lang="en-US" dirty="0" smtClean="0"/>
              <a:t>An ALU is a structure that can perform multiple different operations</a:t>
            </a:r>
          </a:p>
          <a:p>
            <a:pPr lvl="1"/>
            <a:r>
              <a:rPr lang="en-US" dirty="0" smtClean="0"/>
              <a:t>In a computer, this is the “brain” that does the work of your program</a:t>
            </a:r>
          </a:p>
          <a:p>
            <a:r>
              <a:rPr lang="en-US" dirty="0" smtClean="0"/>
              <a:t>It contains sub-circuits for arithmetic operations and sub-circuits for logic operations</a:t>
            </a:r>
          </a:p>
          <a:p>
            <a:pPr lvl="1"/>
            <a:r>
              <a:rPr lang="en-US" dirty="0" smtClean="0"/>
              <a:t>Add</a:t>
            </a:r>
            <a:r>
              <a:rPr lang="en-US" dirty="0"/>
              <a:t>, subtract, increment, bitwise </a:t>
            </a:r>
            <a:r>
              <a:rPr lang="en-US" dirty="0" smtClean="0"/>
              <a:t>AND, etc…</a:t>
            </a:r>
          </a:p>
          <a:p>
            <a:r>
              <a:rPr lang="en-US" dirty="0" smtClean="0"/>
              <a:t>Uses “mode” inputs to choose the operation; an ALU with N “mode” bits can have </a:t>
            </a:r>
            <a:r>
              <a:rPr lang="en-US" dirty="0"/>
              <a:t>u</a:t>
            </a:r>
            <a:r>
              <a:rPr lang="en-US" dirty="0" smtClean="0"/>
              <a:t>p to 2</a:t>
            </a:r>
            <a:r>
              <a:rPr lang="en-US" baseline="30000" dirty="0" smtClean="0"/>
              <a:t>N</a:t>
            </a:r>
            <a:r>
              <a:rPr lang="en-US" dirty="0" smtClean="0"/>
              <a:t> modes</a:t>
            </a:r>
          </a:p>
          <a:p>
            <a:pPr lvl="1"/>
            <a:r>
              <a:rPr lang="en-US" dirty="0" smtClean="0"/>
              <a:t>Mode bits select which of sub-circuit outputs are directed to the output(s) of the ALU</a:t>
            </a:r>
          </a:p>
          <a:p>
            <a:pPr lvl="1"/>
            <a:r>
              <a:rPr lang="en-US" dirty="0" smtClean="0"/>
              <a:t>The mode bits may also select which signals to use as inputs to the sub-circuits (operands, constants, </a:t>
            </a:r>
            <a:r>
              <a:rPr lang="en-US" dirty="0" err="1" smtClean="0"/>
              <a:t>etc</a:t>
            </a:r>
            <a:r>
              <a:rPr lang="en-US" dirty="0" smtClean="0"/>
              <a:t>).</a:t>
            </a:r>
            <a:endParaRPr lang="en-US" dirty="0"/>
          </a:p>
        </p:txBody>
      </p:sp>
    </p:spTree>
    <p:extLst>
      <p:ext uri="{BB962C8B-B14F-4D97-AF65-F5344CB8AC3E}">
        <p14:creationId xmlns:p14="http://schemas.microsoft.com/office/powerpoint/2010/main" val="415966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an ALU</a:t>
            </a:r>
            <a:endParaRPr lang="en-US" dirty="0"/>
          </a:p>
        </p:txBody>
      </p:sp>
      <p:sp>
        <p:nvSpPr>
          <p:cNvPr id="3" name="Content Placeholder 2"/>
          <p:cNvSpPr>
            <a:spLocks noGrp="1"/>
          </p:cNvSpPr>
          <p:nvPr>
            <p:ph idx="1"/>
          </p:nvPr>
        </p:nvSpPr>
        <p:spPr/>
        <p:txBody>
          <a:bodyPr/>
          <a:lstStyle/>
          <a:p>
            <a:r>
              <a:rPr lang="en-US" dirty="0" smtClean="0"/>
              <a:t>ALUs typically process data words that are several (or many) bits in length</a:t>
            </a:r>
          </a:p>
          <a:p>
            <a:pPr lvl="1"/>
            <a:r>
              <a:rPr lang="en-US" dirty="0" smtClean="0"/>
              <a:t>We cannot design this logic using a K-Map</a:t>
            </a:r>
          </a:p>
          <a:p>
            <a:r>
              <a:rPr lang="en-US" dirty="0" smtClean="0"/>
              <a:t>Many times the logic at each bit position is similar</a:t>
            </a:r>
          </a:p>
          <a:p>
            <a:pPr lvl="1"/>
            <a:r>
              <a:rPr lang="en-US" dirty="0" smtClean="0"/>
              <a:t>We can design smaller structures and combine them</a:t>
            </a:r>
          </a:p>
          <a:p>
            <a:pPr lvl="1"/>
            <a:r>
              <a:rPr lang="en-US" dirty="0" smtClean="0"/>
              <a:t>There may be some differences between bit positions, but often most of the design will be similar</a:t>
            </a:r>
          </a:p>
          <a:p>
            <a:pPr lvl="2"/>
            <a:r>
              <a:rPr lang="en-US" dirty="0" smtClean="0"/>
              <a:t>e.g., an ALU that has an increment mode</a:t>
            </a:r>
          </a:p>
          <a:p>
            <a:r>
              <a:rPr lang="en-US" dirty="0" smtClean="0"/>
              <a:t>Use the commonalities between ALU operations and the mode bit vectors to efficiently:</a:t>
            </a:r>
          </a:p>
          <a:p>
            <a:pPr lvl="1"/>
            <a:r>
              <a:rPr lang="en-US" dirty="0" smtClean="0"/>
              <a:t>Multiplex (select) inputs for ALU sub-circuits if needed</a:t>
            </a:r>
          </a:p>
          <a:p>
            <a:pPr lvl="1"/>
            <a:r>
              <a:rPr lang="en-US" dirty="0" smtClean="0"/>
              <a:t>Select between the outputs of the sub-circuits to be the output of the ALU</a:t>
            </a:r>
            <a:endParaRPr lang="en-US" dirty="0"/>
          </a:p>
        </p:txBody>
      </p:sp>
    </p:spTree>
    <p:extLst>
      <p:ext uri="{BB962C8B-B14F-4D97-AF65-F5344CB8AC3E}">
        <p14:creationId xmlns:p14="http://schemas.microsoft.com/office/powerpoint/2010/main" val="275962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Arithmetic Logic Unit</a:t>
            </a:r>
          </a:p>
        </p:txBody>
      </p:sp>
      <p:sp>
        <p:nvSpPr>
          <p:cNvPr id="22531" name="Content Placeholder 2"/>
          <p:cNvSpPr>
            <a:spLocks noGrp="1"/>
          </p:cNvSpPr>
          <p:nvPr>
            <p:ph idx="1"/>
          </p:nvPr>
        </p:nvSpPr>
        <p:spPr/>
        <p:txBody>
          <a:bodyPr/>
          <a:lstStyle/>
          <a:p>
            <a:r>
              <a:rPr lang="en-US" b="1" u="sng" dirty="0" smtClean="0"/>
              <a:t>Example:</a:t>
            </a:r>
            <a:r>
              <a:rPr lang="en-US" dirty="0" smtClean="0"/>
              <a:t> Build a N-bit ALU with the mode signals and modes listed below </a:t>
            </a:r>
          </a:p>
        </p:txBody>
      </p:sp>
      <p:sp>
        <p:nvSpPr>
          <p:cNvPr id="22532" name="TextBox 3"/>
          <p:cNvSpPr txBox="1">
            <a:spLocks noChangeArrowheads="1"/>
          </p:cNvSpPr>
          <p:nvPr/>
        </p:nvSpPr>
        <p:spPr bwMode="auto">
          <a:xfrm>
            <a:off x="1966304" y="2819400"/>
            <a:ext cx="26685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r>
              <a:rPr lang="en-US" sz="3200" dirty="0"/>
              <a:t>Mode Signals</a:t>
            </a:r>
          </a:p>
          <a:p>
            <a:pPr algn="ctr" eaLnBrk="1" hangingPunct="1"/>
            <a:r>
              <a:rPr lang="en-US" sz="3200" dirty="0"/>
              <a:t>F      G</a:t>
            </a:r>
          </a:p>
        </p:txBody>
      </p:sp>
      <p:sp>
        <p:nvSpPr>
          <p:cNvPr id="22533" name="TextBox 4"/>
          <p:cNvSpPr txBox="1">
            <a:spLocks noChangeArrowheads="1"/>
          </p:cNvSpPr>
          <p:nvPr/>
        </p:nvSpPr>
        <p:spPr bwMode="auto">
          <a:xfrm>
            <a:off x="4947629" y="3200400"/>
            <a:ext cx="1982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r>
              <a:rPr lang="en-US" sz="3200" dirty="0"/>
              <a:t>Operation</a:t>
            </a:r>
          </a:p>
        </p:txBody>
      </p:sp>
      <p:sp>
        <p:nvSpPr>
          <p:cNvPr id="22534" name="TextBox 5"/>
          <p:cNvSpPr txBox="1">
            <a:spLocks noChangeArrowheads="1"/>
          </p:cNvSpPr>
          <p:nvPr/>
        </p:nvSpPr>
        <p:spPr bwMode="auto">
          <a:xfrm>
            <a:off x="2596542" y="3835400"/>
            <a:ext cx="41148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r>
              <a:rPr lang="en-US" sz="3200" dirty="0"/>
              <a:t>0      0              	A + </a:t>
            </a:r>
            <a:r>
              <a:rPr lang="en-US" sz="3200" dirty="0" smtClean="0"/>
              <a:t>1</a:t>
            </a:r>
            <a:endParaRPr lang="en-US" sz="3200" dirty="0"/>
          </a:p>
          <a:p>
            <a:pPr eaLnBrk="1" hangingPunct="1"/>
            <a:r>
              <a:rPr lang="en-US" sz="3200" dirty="0"/>
              <a:t>0      1             	A – B</a:t>
            </a:r>
          </a:p>
          <a:p>
            <a:pPr eaLnBrk="1" hangingPunct="1"/>
            <a:r>
              <a:rPr lang="en-US" sz="3200" dirty="0"/>
              <a:t>1      X          	A &amp; B</a:t>
            </a:r>
          </a:p>
        </p:txBody>
      </p:sp>
      <p:cxnSp>
        <p:nvCxnSpPr>
          <p:cNvPr id="10" name="Straight Connector 9"/>
          <p:cNvCxnSpPr/>
          <p:nvPr/>
        </p:nvCxnSpPr>
        <p:spPr>
          <a:xfrm>
            <a:off x="2509229" y="3810000"/>
            <a:ext cx="441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3728429" y="4191000"/>
            <a:ext cx="2133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TextBox 1"/>
              <p:cNvSpPr txBox="1"/>
              <p:nvPr/>
            </p:nvSpPr>
            <p:spPr>
              <a:xfrm>
                <a:off x="6547829" y="4304005"/>
                <a:ext cx="2367571" cy="602922"/>
              </a:xfrm>
              <a:prstGeom prst="rect">
                <a:avLst/>
              </a:prstGeom>
              <a:noFill/>
            </p:spPr>
            <p:txBody>
              <a:bodyPr wrap="none" rtlCol="0">
                <a:spAutoFit/>
              </a:bodyPr>
              <a:lstStyle/>
              <a:p>
                <a:r>
                  <a:rPr lang="en-US" sz="3200" dirty="0" smtClean="0">
                    <a:solidFill>
                      <a:srgbClr val="0070C0"/>
                    </a:solidFill>
                    <a:latin typeface="Arial" pitchFamily="34" charset="0"/>
                    <a:cs typeface="Arial" pitchFamily="34" charset="0"/>
                    <a:sym typeface="Wingdings" pitchFamily="2" charset="2"/>
                  </a:rPr>
                  <a:t> </a:t>
                </a:r>
                <a:r>
                  <a:rPr lang="en-US" sz="3200" dirty="0" smtClean="0">
                    <a:solidFill>
                      <a:srgbClr val="0070C0"/>
                    </a:solidFill>
                    <a:latin typeface="Arial" pitchFamily="34" charset="0"/>
                    <a:cs typeface="Arial" pitchFamily="34" charset="0"/>
                  </a:rPr>
                  <a:t>A + </a:t>
                </a:r>
                <a14:m>
                  <m:oMath xmlns:m="http://schemas.openxmlformats.org/officeDocument/2006/math">
                    <m:acc>
                      <m:accPr>
                        <m:chr m:val="̅"/>
                        <m:ctrlPr>
                          <a:rPr lang="en-US" sz="3200" i="1" smtClean="0">
                            <a:solidFill>
                              <a:srgbClr val="0070C0"/>
                            </a:solidFill>
                            <a:latin typeface="Cambria Math"/>
                          </a:rPr>
                        </m:ctrlPr>
                      </m:accPr>
                      <m:e>
                        <m:r>
                          <m:rPr>
                            <m:nor/>
                          </m:rPr>
                          <a:rPr lang="en-US" sz="3200" b="0" i="0" smtClean="0">
                            <a:solidFill>
                              <a:srgbClr val="0070C0"/>
                            </a:solidFill>
                            <a:latin typeface="Arial" pitchFamily="34" charset="0"/>
                            <a:cs typeface="Arial" pitchFamily="34" charset="0"/>
                          </a:rPr>
                          <m:t>B</m:t>
                        </m:r>
                      </m:e>
                    </m:acc>
                  </m:oMath>
                </a14:m>
                <a:r>
                  <a:rPr lang="en-US" sz="3200" dirty="0" smtClean="0">
                    <a:solidFill>
                      <a:srgbClr val="0070C0"/>
                    </a:solidFill>
                    <a:latin typeface="Arial" pitchFamily="34" charset="0"/>
                    <a:cs typeface="Arial" pitchFamily="34" charset="0"/>
                  </a:rPr>
                  <a:t> + 1</a:t>
                </a:r>
                <a:endParaRPr lang="en-US" sz="3200" dirty="0">
                  <a:solidFill>
                    <a:srgbClr val="0070C0"/>
                  </a:solidFill>
                  <a:latin typeface="Arial" pitchFamily="34" charset="0"/>
                  <a:cs typeface="Arial"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547829" y="4304005"/>
                <a:ext cx="2367571" cy="602922"/>
              </a:xfrm>
              <a:prstGeom prst="rect">
                <a:avLst/>
              </a:prstGeom>
              <a:blipFill rotWithShape="1">
                <a:blip r:embed="rId3"/>
                <a:stretch>
                  <a:fillRect l="-6427" t="-10101" r="-5656" b="-32323"/>
                </a:stretch>
              </a:blipFill>
            </p:spPr>
            <p:txBody>
              <a:bodyPr/>
              <a:lstStyle/>
              <a:p>
                <a:r>
                  <a:rPr lang="en-US">
                    <a:noFill/>
                  </a:rPr>
                  <a:t> </a:t>
                </a:r>
              </a:p>
            </p:txBody>
          </p:sp>
        </mc:Fallback>
      </mc:AlternateContent>
      <p:sp>
        <p:nvSpPr>
          <p:cNvPr id="11" name="TextBox 10"/>
          <p:cNvSpPr txBox="1"/>
          <p:nvPr/>
        </p:nvSpPr>
        <p:spPr>
          <a:xfrm>
            <a:off x="633597" y="3875782"/>
            <a:ext cx="1957203" cy="1077218"/>
          </a:xfrm>
          <a:prstGeom prst="rect">
            <a:avLst/>
          </a:prstGeom>
          <a:noFill/>
        </p:spPr>
        <p:txBody>
          <a:bodyPr wrap="square" rtlCol="0">
            <a:spAutoFit/>
          </a:bodyPr>
          <a:lstStyle/>
          <a:p>
            <a:r>
              <a:rPr lang="en-US" sz="3200" dirty="0" smtClean="0">
                <a:solidFill>
                  <a:srgbClr val="0070C0"/>
                </a:solidFill>
                <a:latin typeface="Arial" pitchFamily="34" charset="0"/>
                <a:cs typeface="Arial" pitchFamily="34" charset="0"/>
                <a:sym typeface="Wingdings" pitchFamily="2" charset="2"/>
              </a:rPr>
              <a:t>add with</a:t>
            </a:r>
            <a:br>
              <a:rPr lang="en-US" sz="3200" dirty="0" smtClean="0">
                <a:solidFill>
                  <a:srgbClr val="0070C0"/>
                </a:solidFill>
                <a:latin typeface="Arial" pitchFamily="34" charset="0"/>
                <a:cs typeface="Arial" pitchFamily="34" charset="0"/>
                <a:sym typeface="Wingdings" pitchFamily="2" charset="2"/>
              </a:rPr>
            </a:br>
            <a:r>
              <a:rPr lang="en-US" sz="3200" dirty="0" smtClean="0">
                <a:solidFill>
                  <a:srgbClr val="0070C0"/>
                </a:solidFill>
                <a:latin typeface="Arial" pitchFamily="34" charset="0"/>
                <a:cs typeface="Arial" pitchFamily="34" charset="0"/>
                <a:sym typeface="Wingdings" pitchFamily="2" charset="2"/>
              </a:rPr>
              <a:t>C</a:t>
            </a:r>
            <a:r>
              <a:rPr lang="en-US" sz="3200" baseline="-25000" dirty="0" smtClean="0">
                <a:solidFill>
                  <a:srgbClr val="0070C0"/>
                </a:solidFill>
                <a:latin typeface="Arial" pitchFamily="34" charset="0"/>
                <a:cs typeface="Arial" pitchFamily="34" charset="0"/>
                <a:sym typeface="Wingdings" pitchFamily="2" charset="2"/>
              </a:rPr>
              <a:t>0</a:t>
            </a:r>
            <a:r>
              <a:rPr lang="en-US" sz="3200" dirty="0" smtClean="0">
                <a:solidFill>
                  <a:srgbClr val="0070C0"/>
                </a:solidFill>
                <a:latin typeface="Arial" pitchFamily="34" charset="0"/>
                <a:cs typeface="Arial" pitchFamily="34" charset="0"/>
                <a:sym typeface="Wingdings" pitchFamily="2" charset="2"/>
              </a:rPr>
              <a:t> = 1</a:t>
            </a:r>
            <a:endParaRPr lang="en-US" sz="3200" dirty="0">
              <a:solidFill>
                <a:srgbClr val="0070C0"/>
              </a:solidFill>
              <a:latin typeface="Arial" pitchFamily="34" charset="0"/>
              <a:cs typeface="Arial" pitchFamily="34" charset="0"/>
            </a:endParaRPr>
          </a:p>
        </p:txBody>
      </p:sp>
      <p:sp>
        <p:nvSpPr>
          <p:cNvPr id="3" name="Left Brace 2"/>
          <p:cNvSpPr/>
          <p:nvPr/>
        </p:nvSpPr>
        <p:spPr>
          <a:xfrm>
            <a:off x="2286000" y="3995812"/>
            <a:ext cx="223229" cy="804788"/>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4267200" y="5638800"/>
            <a:ext cx="2596171" cy="1077218"/>
          </a:xfrm>
          <a:prstGeom prst="rect">
            <a:avLst/>
          </a:prstGeom>
          <a:noFill/>
        </p:spPr>
        <p:txBody>
          <a:bodyPr wrap="square" rtlCol="0">
            <a:spAutoFit/>
          </a:bodyPr>
          <a:lstStyle/>
          <a:p>
            <a:pPr algn="ctr"/>
            <a:r>
              <a:rPr lang="en-US" sz="3200" dirty="0" smtClean="0">
                <a:solidFill>
                  <a:srgbClr val="0070C0"/>
                </a:solidFill>
                <a:latin typeface="Arial" pitchFamily="34" charset="0"/>
                <a:cs typeface="Arial" pitchFamily="34" charset="0"/>
                <a:sym typeface="Wingdings" pitchFamily="2" charset="2"/>
              </a:rPr>
              <a:t>A is always an operand</a:t>
            </a:r>
            <a:endParaRPr lang="en-US" sz="3200" dirty="0">
              <a:solidFill>
                <a:srgbClr val="0070C0"/>
              </a:solidFill>
              <a:latin typeface="Arial" pitchFamily="34" charset="0"/>
              <a:cs typeface="Arial" pitchFamily="34" charset="0"/>
            </a:endParaRPr>
          </a:p>
        </p:txBody>
      </p:sp>
      <p:sp>
        <p:nvSpPr>
          <p:cNvPr id="14" name="Left Brace 13"/>
          <p:cNvSpPr/>
          <p:nvPr/>
        </p:nvSpPr>
        <p:spPr>
          <a:xfrm rot="16200000">
            <a:off x="5451135" y="5320127"/>
            <a:ext cx="234950" cy="40239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2371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3" grpId="0" animBg="1"/>
      <p:bldP spid="13"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Example ALU</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5749626"/>
              </p:ext>
            </p:extLst>
          </p:nvPr>
        </p:nvGraphicFramePr>
        <p:xfrm>
          <a:off x="3198892" y="2702819"/>
          <a:ext cx="5684175" cy="2883797"/>
        </p:xfrm>
        <a:graphic>
          <a:graphicData uri="http://schemas.openxmlformats.org/presentationml/2006/ole">
            <mc:AlternateContent xmlns:mc="http://schemas.openxmlformats.org/markup-compatibility/2006">
              <mc:Choice xmlns:v="urn:schemas-microsoft-com:vml" Requires="v">
                <p:oleObj spid="_x0000_s14656" name="Visio" r:id="rId4" imgW="3248100" imgH="1647884" progId="Visio.Drawing.11">
                  <p:embed/>
                </p:oleObj>
              </mc:Choice>
              <mc:Fallback>
                <p:oleObj name="Visio" r:id="rId4" imgW="3248100" imgH="1647884" progId="Visio.Drawing.11">
                  <p:embed/>
                  <p:pic>
                    <p:nvPicPr>
                      <p:cNvPr id="0" name=""/>
                      <p:cNvPicPr/>
                      <p:nvPr/>
                    </p:nvPicPr>
                    <p:blipFill>
                      <a:blip r:embed="rId5"/>
                      <a:stretch>
                        <a:fillRect/>
                      </a:stretch>
                    </p:blipFill>
                    <p:spPr>
                      <a:xfrm>
                        <a:off x="3198892" y="2702819"/>
                        <a:ext cx="5684175" cy="288379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72450244"/>
              </p:ext>
            </p:extLst>
          </p:nvPr>
        </p:nvGraphicFramePr>
        <p:xfrm>
          <a:off x="3410339" y="885988"/>
          <a:ext cx="5579753" cy="1933412"/>
        </p:xfrm>
        <a:graphic>
          <a:graphicData uri="http://schemas.openxmlformats.org/presentationml/2006/ole">
            <mc:AlternateContent xmlns:mc="http://schemas.openxmlformats.org/markup-compatibility/2006">
              <mc:Choice xmlns:v="urn:schemas-microsoft-com:vml" Requires="v">
                <p:oleObj spid="_x0000_s14657" name="Visio" r:id="rId6" imgW="3188430" imgH="1104807" progId="Visio.Drawing.11">
                  <p:embed/>
                </p:oleObj>
              </mc:Choice>
              <mc:Fallback>
                <p:oleObj name="Visio" r:id="rId6" imgW="3188430" imgH="1104807" progId="Visio.Drawing.11">
                  <p:embed/>
                  <p:pic>
                    <p:nvPicPr>
                      <p:cNvPr id="0" name=""/>
                      <p:cNvPicPr/>
                      <p:nvPr/>
                    </p:nvPicPr>
                    <p:blipFill>
                      <a:blip r:embed="rId7"/>
                      <a:stretch>
                        <a:fillRect/>
                      </a:stretch>
                    </p:blipFill>
                    <p:spPr>
                      <a:xfrm>
                        <a:off x="3410339" y="885988"/>
                        <a:ext cx="5579753" cy="193341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0460934"/>
              </p:ext>
            </p:extLst>
          </p:nvPr>
        </p:nvGraphicFramePr>
        <p:xfrm>
          <a:off x="4292782" y="2286000"/>
          <a:ext cx="3173310" cy="542605"/>
        </p:xfrm>
        <a:graphic>
          <a:graphicData uri="http://schemas.openxmlformats.org/presentationml/2006/ole">
            <mc:AlternateContent xmlns:mc="http://schemas.openxmlformats.org/markup-compatibility/2006">
              <mc:Choice xmlns:v="urn:schemas-microsoft-com:vml" Requires="v">
                <p:oleObj spid="_x0000_s14658" name="Visio" r:id="rId8" imgW="1813320" imgH="310060" progId="Visio.Drawing.11">
                  <p:embed/>
                </p:oleObj>
              </mc:Choice>
              <mc:Fallback>
                <p:oleObj name="Visio" r:id="rId8" imgW="1813320" imgH="310060" progId="Visio.Drawing.11">
                  <p:embed/>
                  <p:pic>
                    <p:nvPicPr>
                      <p:cNvPr id="0" name=""/>
                      <p:cNvPicPr/>
                      <p:nvPr/>
                    </p:nvPicPr>
                    <p:blipFill>
                      <a:blip r:embed="rId9"/>
                      <a:stretch>
                        <a:fillRect/>
                      </a:stretch>
                    </p:blipFill>
                    <p:spPr>
                      <a:xfrm>
                        <a:off x="4292782" y="2286000"/>
                        <a:ext cx="3173310" cy="54260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6055431"/>
              </p:ext>
            </p:extLst>
          </p:nvPr>
        </p:nvGraphicFramePr>
        <p:xfrm>
          <a:off x="3936194" y="4150619"/>
          <a:ext cx="4749098" cy="2631181"/>
        </p:xfrm>
        <a:graphic>
          <a:graphicData uri="http://schemas.openxmlformats.org/presentationml/2006/ole">
            <mc:AlternateContent xmlns:mc="http://schemas.openxmlformats.org/markup-compatibility/2006">
              <mc:Choice xmlns:v="urn:schemas-microsoft-com:vml" Requires="v">
                <p:oleObj spid="_x0000_s14659" name="Visio" r:id="rId10" imgW="2713770" imgH="1503532" progId="Visio.Drawing.11">
                  <p:embed/>
                </p:oleObj>
              </mc:Choice>
              <mc:Fallback>
                <p:oleObj name="Visio" r:id="rId10" imgW="2713770" imgH="1503532" progId="Visio.Drawing.11">
                  <p:embed/>
                  <p:pic>
                    <p:nvPicPr>
                      <p:cNvPr id="0" name=""/>
                      <p:cNvPicPr/>
                      <p:nvPr/>
                    </p:nvPicPr>
                    <p:blipFill>
                      <a:blip r:embed="rId11"/>
                      <a:stretch>
                        <a:fillRect/>
                      </a:stretch>
                    </p:blipFill>
                    <p:spPr>
                      <a:xfrm>
                        <a:off x="3936194" y="4150619"/>
                        <a:ext cx="4749098" cy="2631181"/>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28478937"/>
              </p:ext>
            </p:extLst>
          </p:nvPr>
        </p:nvGraphicFramePr>
        <p:xfrm>
          <a:off x="8837692" y="4038600"/>
          <a:ext cx="230108" cy="529832"/>
        </p:xfrm>
        <a:graphic>
          <a:graphicData uri="http://schemas.openxmlformats.org/presentationml/2006/ole">
            <mc:AlternateContent xmlns:mc="http://schemas.openxmlformats.org/markup-compatibility/2006">
              <mc:Choice xmlns:v="urn:schemas-microsoft-com:vml" Requires="v">
                <p:oleObj spid="_x0000_s14660" name="Visio" r:id="rId12" imgW="131490" imgH="302761" progId="Visio.Drawing.11">
                  <p:embed/>
                </p:oleObj>
              </mc:Choice>
              <mc:Fallback>
                <p:oleObj name="Visio" r:id="rId12" imgW="131490" imgH="302761" progId="Visio.Drawing.11">
                  <p:embed/>
                  <p:pic>
                    <p:nvPicPr>
                      <p:cNvPr id="0" name=""/>
                      <p:cNvPicPr/>
                      <p:nvPr/>
                    </p:nvPicPr>
                    <p:blipFill>
                      <a:blip r:embed="rId13"/>
                      <a:stretch>
                        <a:fillRect/>
                      </a:stretch>
                    </p:blipFill>
                    <p:spPr>
                      <a:xfrm>
                        <a:off x="8837692" y="4038600"/>
                        <a:ext cx="230108" cy="529832"/>
                      </a:xfrm>
                      <a:prstGeom prst="rect">
                        <a:avLst/>
                      </a:prstGeom>
                    </p:spPr>
                  </p:pic>
                </p:oleObj>
              </mc:Fallback>
            </mc:AlternateContent>
          </a:graphicData>
        </a:graphic>
      </p:graphicFrame>
      <p:sp>
        <p:nvSpPr>
          <p:cNvPr id="10" name="TextBox 3"/>
          <p:cNvSpPr txBox="1">
            <a:spLocks noChangeArrowheads="1"/>
          </p:cNvSpPr>
          <p:nvPr/>
        </p:nvSpPr>
        <p:spPr bwMode="auto">
          <a:xfrm>
            <a:off x="457200" y="1371600"/>
            <a:ext cx="120898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r>
              <a:rPr lang="en-US" sz="3200" dirty="0" smtClean="0"/>
              <a:t>Mode</a:t>
            </a:r>
            <a:br>
              <a:rPr lang="en-US" sz="3200" dirty="0" smtClean="0"/>
            </a:br>
            <a:r>
              <a:rPr lang="en-US" sz="3200" dirty="0" smtClean="0"/>
              <a:t>F  </a:t>
            </a:r>
            <a:r>
              <a:rPr lang="en-US" sz="3200" dirty="0"/>
              <a:t>G</a:t>
            </a:r>
          </a:p>
        </p:txBody>
      </p:sp>
      <p:sp>
        <p:nvSpPr>
          <p:cNvPr id="11" name="TextBox 4"/>
          <p:cNvSpPr txBox="1">
            <a:spLocks noChangeArrowheads="1"/>
          </p:cNvSpPr>
          <p:nvPr/>
        </p:nvSpPr>
        <p:spPr bwMode="auto">
          <a:xfrm>
            <a:off x="1707110" y="1676400"/>
            <a:ext cx="7312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r>
              <a:rPr lang="en-US" sz="3200" dirty="0" smtClean="0"/>
              <a:t>Op</a:t>
            </a:r>
            <a:endParaRPr lang="en-US" sz="3200" dirty="0"/>
          </a:p>
        </p:txBody>
      </p:sp>
      <p:sp>
        <p:nvSpPr>
          <p:cNvPr id="12" name="TextBox 5"/>
          <p:cNvSpPr txBox="1">
            <a:spLocks noChangeArrowheads="1"/>
          </p:cNvSpPr>
          <p:nvPr/>
        </p:nvSpPr>
        <p:spPr bwMode="auto">
          <a:xfrm>
            <a:off x="615342" y="2387600"/>
            <a:ext cx="228100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r>
              <a:rPr lang="en-US" sz="3200" dirty="0"/>
              <a:t>0 </a:t>
            </a:r>
            <a:r>
              <a:rPr lang="en-US" sz="3200" dirty="0" smtClean="0"/>
              <a:t> </a:t>
            </a:r>
            <a:r>
              <a:rPr lang="en-US" sz="3200" dirty="0"/>
              <a:t>0   </a:t>
            </a:r>
            <a:r>
              <a:rPr lang="en-US" sz="600" dirty="0"/>
              <a:t> </a:t>
            </a:r>
            <a:r>
              <a:rPr lang="en-US" sz="3200" dirty="0" smtClean="0"/>
              <a:t>A </a:t>
            </a:r>
            <a:r>
              <a:rPr lang="en-US" sz="3200" dirty="0"/>
              <a:t>+ </a:t>
            </a:r>
            <a:r>
              <a:rPr lang="en-US" sz="3200" dirty="0" smtClean="0"/>
              <a:t>1</a:t>
            </a:r>
            <a:endParaRPr lang="en-US" sz="3200" dirty="0"/>
          </a:p>
          <a:p>
            <a:pPr eaLnBrk="1" hangingPunct="1"/>
            <a:r>
              <a:rPr lang="en-US" sz="3200" dirty="0" smtClean="0"/>
              <a:t>0  1   </a:t>
            </a:r>
            <a:r>
              <a:rPr lang="en-US" sz="600" dirty="0" smtClean="0"/>
              <a:t> </a:t>
            </a:r>
            <a:r>
              <a:rPr lang="en-US" sz="3200" dirty="0" smtClean="0"/>
              <a:t>A </a:t>
            </a:r>
            <a:r>
              <a:rPr lang="en-US" sz="3200" dirty="0"/>
              <a:t>– B</a:t>
            </a:r>
          </a:p>
          <a:p>
            <a:pPr eaLnBrk="1" hangingPunct="1"/>
            <a:r>
              <a:rPr lang="en-US" sz="3200" dirty="0"/>
              <a:t>1 </a:t>
            </a:r>
            <a:r>
              <a:rPr lang="en-US" sz="3200" dirty="0" smtClean="0"/>
              <a:t> X   A </a:t>
            </a:r>
            <a:r>
              <a:rPr lang="en-US" sz="3200" dirty="0"/>
              <a:t>&amp; B</a:t>
            </a:r>
          </a:p>
        </p:txBody>
      </p:sp>
      <p:cxnSp>
        <p:nvCxnSpPr>
          <p:cNvPr id="13" name="Straight Connector 12"/>
          <p:cNvCxnSpPr/>
          <p:nvPr/>
        </p:nvCxnSpPr>
        <p:spPr>
          <a:xfrm>
            <a:off x="528029" y="2362200"/>
            <a:ext cx="2209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609600" y="2743200"/>
            <a:ext cx="2133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Left Brace 20"/>
          <p:cNvSpPr/>
          <p:nvPr/>
        </p:nvSpPr>
        <p:spPr>
          <a:xfrm rot="16200000">
            <a:off x="1796842" y="3756062"/>
            <a:ext cx="234950" cy="40239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p:cNvSpPr/>
          <p:nvPr/>
        </p:nvSpPr>
        <p:spPr>
          <a:xfrm>
            <a:off x="527658" y="2469357"/>
            <a:ext cx="158142" cy="883443"/>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Left Brace 23"/>
          <p:cNvSpPr/>
          <p:nvPr/>
        </p:nvSpPr>
        <p:spPr>
          <a:xfrm>
            <a:off x="527658" y="3437389"/>
            <a:ext cx="158142" cy="40239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2095679" y="2387600"/>
            <a:ext cx="1005403" cy="523220"/>
          </a:xfrm>
          <a:prstGeom prst="rect">
            <a:avLst/>
          </a:prstGeom>
          <a:solidFill>
            <a:schemeClr val="bg1"/>
          </a:solidFill>
        </p:spPr>
        <p:txBody>
          <a:bodyPr wrap="none" rtlCol="0">
            <a:spAutoFit/>
          </a:bodyPr>
          <a:lstStyle/>
          <a:p>
            <a:r>
              <a:rPr lang="en-US" sz="2800" dirty="0" smtClean="0">
                <a:solidFill>
                  <a:srgbClr val="0070C0"/>
                </a:solidFill>
              </a:rPr>
              <a:t>+0+1</a:t>
            </a:r>
            <a:endParaRPr lang="en-US" sz="2800" dirty="0">
              <a:solidFill>
                <a:srgbClr val="0070C0"/>
              </a:solidFill>
            </a:endParaRPr>
          </a:p>
        </p:txBody>
      </p:sp>
      <mc:AlternateContent xmlns:mc="http://schemas.openxmlformats.org/markup-compatibility/2006" xmlns:a14="http://schemas.microsoft.com/office/drawing/2010/main">
        <mc:Choice Requires="a14">
          <p:sp>
            <p:nvSpPr>
              <p:cNvPr id="26" name="TextBox 25"/>
              <p:cNvSpPr txBox="1"/>
              <p:nvPr/>
            </p:nvSpPr>
            <p:spPr>
              <a:xfrm>
                <a:off x="2080324" y="2870969"/>
                <a:ext cx="1043876" cy="539058"/>
              </a:xfrm>
              <a:prstGeom prst="rect">
                <a:avLst/>
              </a:prstGeom>
              <a:solidFill>
                <a:schemeClr val="bg1"/>
              </a:solidFill>
            </p:spPr>
            <p:txBody>
              <a:bodyPr wrap="none" rtlCol="0">
                <a:spAutoFit/>
              </a:bodyPr>
              <a:lstStyle/>
              <a:p>
                <a:r>
                  <a:rPr lang="en-US" sz="2800" dirty="0" smtClean="0">
                    <a:solidFill>
                      <a:srgbClr val="0070C0"/>
                    </a:solidFill>
                    <a:latin typeface="Arial" pitchFamily="34" charset="0"/>
                    <a:cs typeface="Arial" pitchFamily="34" charset="0"/>
                  </a:rPr>
                  <a:t>+</a:t>
                </a:r>
                <a14:m>
                  <m:oMath xmlns:m="http://schemas.openxmlformats.org/officeDocument/2006/math">
                    <m:acc>
                      <m:accPr>
                        <m:chr m:val="̅"/>
                        <m:ctrlPr>
                          <a:rPr lang="en-US" sz="2800" i="1" smtClean="0">
                            <a:solidFill>
                              <a:srgbClr val="0070C0"/>
                            </a:solidFill>
                            <a:latin typeface="Cambria Math"/>
                          </a:rPr>
                        </m:ctrlPr>
                      </m:accPr>
                      <m:e>
                        <m:r>
                          <m:rPr>
                            <m:nor/>
                          </m:rPr>
                          <a:rPr lang="en-US" sz="2800" b="0" i="0" smtClean="0">
                            <a:solidFill>
                              <a:srgbClr val="0070C0"/>
                            </a:solidFill>
                            <a:latin typeface="Arial" pitchFamily="34" charset="0"/>
                            <a:cs typeface="Arial" pitchFamily="34" charset="0"/>
                          </a:rPr>
                          <m:t>B</m:t>
                        </m:r>
                      </m:e>
                    </m:acc>
                  </m:oMath>
                </a14:m>
                <a:r>
                  <a:rPr lang="en-US" sz="2800" dirty="0" smtClean="0">
                    <a:solidFill>
                      <a:srgbClr val="0070C0"/>
                    </a:solidFill>
                    <a:latin typeface="Arial" pitchFamily="34" charset="0"/>
                    <a:cs typeface="Arial" pitchFamily="34" charset="0"/>
                  </a:rPr>
                  <a:t>+1</a:t>
                </a:r>
                <a:endParaRPr lang="en-US" sz="2800" dirty="0">
                  <a:solidFill>
                    <a:srgbClr val="0070C0"/>
                  </a:solidFill>
                  <a:latin typeface="Arial" pitchFamily="34" charset="0"/>
                  <a:cs typeface="Arial" pitchFamily="34"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2080324" y="2870969"/>
                <a:ext cx="1043876" cy="539058"/>
              </a:xfrm>
              <a:prstGeom prst="rect">
                <a:avLst/>
              </a:prstGeom>
              <a:blipFill rotWithShape="1">
                <a:blip r:embed="rId14"/>
                <a:stretch>
                  <a:fillRect l="-11628" t="-9091" r="-10465" b="-30682"/>
                </a:stretch>
              </a:blipFill>
            </p:spPr>
            <p:txBody>
              <a:bodyPr/>
              <a:lstStyle/>
              <a:p>
                <a:r>
                  <a:rPr lang="en-US">
                    <a:noFill/>
                  </a:rPr>
                  <a:t> </a:t>
                </a:r>
              </a:p>
            </p:txBody>
          </p:sp>
        </mc:Fallback>
      </mc:AlternateContent>
      <p:sp>
        <p:nvSpPr>
          <p:cNvPr id="27" name="Left Brace 26"/>
          <p:cNvSpPr/>
          <p:nvPr/>
        </p:nvSpPr>
        <p:spPr>
          <a:xfrm rot="5400000">
            <a:off x="2674523" y="2202278"/>
            <a:ext cx="234950" cy="40239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flipH="1">
            <a:off x="527657" y="4495800"/>
            <a:ext cx="2977542" cy="1384995"/>
          </a:xfrm>
          <a:prstGeom prst="rect">
            <a:avLst/>
          </a:prstGeom>
          <a:noFill/>
        </p:spPr>
        <p:txBody>
          <a:bodyPr wrap="square" rtlCol="0">
            <a:spAutoFit/>
          </a:bodyPr>
          <a:lstStyle/>
          <a:p>
            <a:r>
              <a:rPr lang="en-US" sz="2800" dirty="0" smtClean="0"/>
              <a:t>Build piece-by-piece based on the requirements</a:t>
            </a:r>
            <a:endParaRPr lang="en-US" sz="2800" dirty="0"/>
          </a:p>
        </p:txBody>
      </p:sp>
      <p:sp>
        <p:nvSpPr>
          <p:cNvPr id="29" name="TextBox 28"/>
          <p:cNvSpPr txBox="1"/>
          <p:nvPr/>
        </p:nvSpPr>
        <p:spPr>
          <a:xfrm flipH="1">
            <a:off x="533400" y="5827693"/>
            <a:ext cx="2977542" cy="954107"/>
          </a:xfrm>
          <a:prstGeom prst="rect">
            <a:avLst/>
          </a:prstGeom>
          <a:noFill/>
        </p:spPr>
        <p:txBody>
          <a:bodyPr wrap="square" rtlCol="0">
            <a:spAutoFit/>
          </a:bodyPr>
          <a:lstStyle/>
          <a:p>
            <a:r>
              <a:rPr lang="en-US" sz="2800" dirty="0" smtClean="0">
                <a:solidFill>
                  <a:srgbClr val="C00000"/>
                </a:solidFill>
              </a:rPr>
              <a:t>Then simplify with contraction!</a:t>
            </a:r>
            <a:endParaRPr lang="en-US" sz="2800" dirty="0">
              <a:solidFill>
                <a:srgbClr val="C00000"/>
              </a:solidFill>
            </a:endParaRPr>
          </a:p>
        </p:txBody>
      </p:sp>
      <p:sp>
        <p:nvSpPr>
          <p:cNvPr id="30" name="Freeform 29"/>
          <p:cNvSpPr/>
          <p:nvPr/>
        </p:nvSpPr>
        <p:spPr>
          <a:xfrm>
            <a:off x="3069533" y="1371600"/>
            <a:ext cx="1197667" cy="4902200"/>
          </a:xfrm>
          <a:custGeom>
            <a:avLst/>
            <a:gdLst>
              <a:gd name="connsiteX0" fmla="*/ 80067 w 1197667"/>
              <a:gd name="connsiteY0" fmla="*/ 5067776 h 5067776"/>
              <a:gd name="connsiteX1" fmla="*/ 524567 w 1197667"/>
              <a:gd name="connsiteY1" fmla="*/ 4572476 h 5067776"/>
              <a:gd name="connsiteX2" fmla="*/ 181667 w 1197667"/>
              <a:gd name="connsiteY2" fmla="*/ 3581876 h 5067776"/>
              <a:gd name="connsiteX3" fmla="*/ 3867 w 1197667"/>
              <a:gd name="connsiteY3" fmla="*/ 2692876 h 5067776"/>
              <a:gd name="connsiteX4" fmla="*/ 105467 w 1197667"/>
              <a:gd name="connsiteY4" fmla="*/ 1016476 h 5067776"/>
              <a:gd name="connsiteX5" fmla="*/ 600767 w 1197667"/>
              <a:gd name="connsiteY5" fmla="*/ 140176 h 5067776"/>
              <a:gd name="connsiteX6" fmla="*/ 1197667 w 1197667"/>
              <a:gd name="connsiteY6" fmla="*/ 13176 h 5067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7667" h="5067776">
                <a:moveTo>
                  <a:pt x="80067" y="5067776"/>
                </a:moveTo>
                <a:cubicBezTo>
                  <a:pt x="293850" y="4943951"/>
                  <a:pt x="507634" y="4820126"/>
                  <a:pt x="524567" y="4572476"/>
                </a:cubicBezTo>
                <a:cubicBezTo>
                  <a:pt x="541500" y="4324826"/>
                  <a:pt x="268450" y="3895143"/>
                  <a:pt x="181667" y="3581876"/>
                </a:cubicBezTo>
                <a:cubicBezTo>
                  <a:pt x="94884" y="3268609"/>
                  <a:pt x="16567" y="3120443"/>
                  <a:pt x="3867" y="2692876"/>
                </a:cubicBezTo>
                <a:cubicBezTo>
                  <a:pt x="-8833" y="2265309"/>
                  <a:pt x="5984" y="1441926"/>
                  <a:pt x="105467" y="1016476"/>
                </a:cubicBezTo>
                <a:cubicBezTo>
                  <a:pt x="204950" y="591026"/>
                  <a:pt x="418734" y="307393"/>
                  <a:pt x="600767" y="140176"/>
                </a:cubicBezTo>
                <a:cubicBezTo>
                  <a:pt x="782800" y="-27041"/>
                  <a:pt x="990233" y="-6933"/>
                  <a:pt x="1197667" y="13176"/>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2099912" y="1210863"/>
            <a:ext cx="1212191" cy="998937"/>
            <a:chOff x="2099912" y="1210863"/>
            <a:chExt cx="1212191" cy="998937"/>
          </a:xfrm>
        </p:grpSpPr>
        <p:sp>
          <p:nvSpPr>
            <p:cNvPr id="3" name="TextBox 2"/>
            <p:cNvSpPr txBox="1"/>
            <p:nvPr/>
          </p:nvSpPr>
          <p:spPr>
            <a:xfrm>
              <a:off x="2099912" y="1210863"/>
              <a:ext cx="1212191" cy="461665"/>
            </a:xfrm>
            <a:prstGeom prst="rect">
              <a:avLst/>
            </a:prstGeom>
            <a:noFill/>
          </p:spPr>
          <p:txBody>
            <a:bodyPr wrap="none" rtlCol="0">
              <a:spAutoFit/>
            </a:bodyPr>
            <a:lstStyle/>
            <a:p>
              <a:r>
                <a:rPr lang="en-US" sz="2400" dirty="0" err="1" smtClean="0">
                  <a:solidFill>
                    <a:srgbClr val="0070C0"/>
                  </a:solidFill>
                </a:rPr>
                <a:t>Cin</a:t>
              </a:r>
              <a:r>
                <a:rPr lang="en-US" sz="2400" dirty="0" smtClean="0">
                  <a:solidFill>
                    <a:srgbClr val="0070C0"/>
                  </a:solidFill>
                </a:rPr>
                <a:t> is 1</a:t>
              </a:r>
              <a:endParaRPr lang="en-US" sz="2400" dirty="0">
                <a:solidFill>
                  <a:srgbClr val="0070C0"/>
                </a:solidFill>
              </a:endParaRPr>
            </a:p>
          </p:txBody>
        </p:sp>
        <p:cxnSp>
          <p:nvCxnSpPr>
            <p:cNvPr id="15" name="Straight Arrow Connector 14"/>
            <p:cNvCxnSpPr>
              <a:stCxn id="3" idx="2"/>
            </p:cNvCxnSpPr>
            <p:nvPr/>
          </p:nvCxnSpPr>
          <p:spPr>
            <a:xfrm>
              <a:off x="2706008" y="1672528"/>
              <a:ext cx="85990" cy="537272"/>
            </a:xfrm>
            <a:prstGeom prst="straightConnector1">
              <a:avLst/>
            </a:prstGeom>
            <a:ln w="28575">
              <a:solidFill>
                <a:srgbClr val="0070C0"/>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533400" y="3962400"/>
            <a:ext cx="2461571" cy="461665"/>
          </a:xfrm>
          <a:prstGeom prst="rect">
            <a:avLst/>
          </a:prstGeom>
          <a:noFill/>
        </p:spPr>
        <p:txBody>
          <a:bodyPr wrap="none" rtlCol="0">
            <a:spAutoFit/>
          </a:bodyPr>
          <a:lstStyle/>
          <a:p>
            <a:r>
              <a:rPr lang="en-US" sz="2400" dirty="0" smtClean="0">
                <a:solidFill>
                  <a:srgbClr val="0070C0"/>
                </a:solidFill>
              </a:rPr>
              <a:t>A is always used</a:t>
            </a:r>
            <a:endParaRPr lang="en-US" sz="2400" dirty="0">
              <a:solidFill>
                <a:srgbClr val="0070C0"/>
              </a:solidFill>
            </a:endParaRPr>
          </a:p>
        </p:txBody>
      </p:sp>
    </p:spTree>
    <p:extLst>
      <p:ext uri="{BB962C8B-B14F-4D97-AF65-F5344CB8AC3E}">
        <p14:creationId xmlns:p14="http://schemas.microsoft.com/office/powerpoint/2010/main" val="166374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P spid="25" grpId="0" animBg="1"/>
      <p:bldP spid="26" grpId="0" animBg="1"/>
      <p:bldP spid="27" grpId="0" animBg="1"/>
      <p:bldP spid="29" grpId="0"/>
      <p:bldP spid="30" grpId="0" animBg="1"/>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Bits</a:t>
            </a:r>
            <a:endParaRPr lang="en-US" dirty="0"/>
          </a:p>
        </p:txBody>
      </p:sp>
      <p:sp>
        <p:nvSpPr>
          <p:cNvPr id="3" name="Content Placeholder 2"/>
          <p:cNvSpPr>
            <a:spLocks noGrp="1"/>
          </p:cNvSpPr>
          <p:nvPr>
            <p:ph idx="1"/>
          </p:nvPr>
        </p:nvSpPr>
        <p:spPr/>
        <p:txBody>
          <a:bodyPr/>
          <a:lstStyle/>
          <a:p>
            <a:r>
              <a:rPr lang="en-US" dirty="0" smtClean="0"/>
              <a:t>Sometimes we need to design an ALU with specific functionality, but have the flexibility to choose our own mode bits</a:t>
            </a:r>
          </a:p>
          <a:p>
            <a:pPr lvl="1"/>
            <a:r>
              <a:rPr lang="en-US" dirty="0" smtClean="0"/>
              <a:t>This choice affects how easy it is to share logic in the ALU (complexity of mux select logic)</a:t>
            </a:r>
          </a:p>
          <a:p>
            <a:pPr lvl="1"/>
            <a:r>
              <a:rPr lang="en-US" dirty="0" smtClean="0"/>
              <a:t>Pick mode values to “group” similar operations</a:t>
            </a:r>
          </a:p>
          <a:p>
            <a:pPr marL="0" indent="0">
              <a:buNone/>
            </a:pPr>
            <a:endParaRPr lang="en-US" dirty="0" smtClean="0"/>
          </a:p>
          <a:p>
            <a:r>
              <a:rPr lang="en-US" dirty="0" smtClean="0"/>
              <a:t>The Instruction Set Architecture for a processor specifies the encoding of instructions into bits</a:t>
            </a:r>
          </a:p>
          <a:p>
            <a:pPr lvl="1"/>
            <a:r>
              <a:rPr lang="en-US" dirty="0" smtClean="0"/>
              <a:t>ALU </a:t>
            </a:r>
            <a:r>
              <a:rPr lang="en-US" dirty="0" err="1" smtClean="0"/>
              <a:t>opcodes</a:t>
            </a:r>
            <a:r>
              <a:rPr lang="en-US" dirty="0" smtClean="0"/>
              <a:t> are similar to one another, and the more similar the operations, the more similar the </a:t>
            </a:r>
            <a:r>
              <a:rPr lang="en-US" dirty="0" err="1" smtClean="0"/>
              <a:t>opcodes</a:t>
            </a:r>
            <a:endParaRPr lang="en-US" dirty="0" smtClean="0"/>
          </a:p>
          <a:p>
            <a:pPr lvl="1"/>
            <a:r>
              <a:rPr lang="en-US" dirty="0" smtClean="0"/>
              <a:t>Parts of these </a:t>
            </a:r>
            <a:r>
              <a:rPr lang="en-US" dirty="0" err="1" smtClean="0"/>
              <a:t>opcodes</a:t>
            </a:r>
            <a:r>
              <a:rPr lang="en-US" dirty="0" smtClean="0"/>
              <a:t> are the mode bits for the ALU!</a:t>
            </a:r>
          </a:p>
        </p:txBody>
      </p:sp>
    </p:spTree>
    <p:extLst>
      <p:ext uri="{BB962C8B-B14F-4D97-AF65-F5344CB8AC3E}">
        <p14:creationId xmlns:p14="http://schemas.microsoft.com/office/powerpoint/2010/main" val="272636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ALU Structure</a:t>
            </a:r>
            <a:endParaRPr lang="en-US" dirty="0"/>
          </a:p>
        </p:txBody>
      </p:sp>
      <p:sp>
        <p:nvSpPr>
          <p:cNvPr id="3" name="Content Placeholder 2"/>
          <p:cNvSpPr>
            <a:spLocks noGrp="1"/>
          </p:cNvSpPr>
          <p:nvPr>
            <p:ph idx="1"/>
          </p:nvPr>
        </p:nvSpPr>
        <p:spPr/>
        <p:txBody>
          <a:bodyPr/>
          <a:lstStyle/>
          <a:p>
            <a:r>
              <a:rPr lang="en-US" dirty="0" smtClean="0"/>
              <a:t>All cells get the same mode signals</a:t>
            </a:r>
          </a:p>
          <a:p>
            <a:r>
              <a:rPr lang="en-US" dirty="0" smtClean="0"/>
              <a:t>Cells have connections to their neighbors for carry, shifts, rotates, etc.</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617640"/>
            <a:ext cx="5629275"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634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ALU Structure</a:t>
            </a:r>
            <a:endParaRPr lang="en-US" dirty="0"/>
          </a:p>
        </p:txBody>
      </p:sp>
      <p:sp>
        <p:nvSpPr>
          <p:cNvPr id="3" name="Content Placeholder 2"/>
          <p:cNvSpPr>
            <a:spLocks noGrp="1"/>
          </p:cNvSpPr>
          <p:nvPr>
            <p:ph idx="1"/>
          </p:nvPr>
        </p:nvSpPr>
        <p:spPr/>
        <p:txBody>
          <a:bodyPr/>
          <a:lstStyle/>
          <a:p>
            <a:r>
              <a:rPr lang="en-US" dirty="0" smtClean="0"/>
              <a:t>All cells get the same mode signals</a:t>
            </a:r>
          </a:p>
          <a:p>
            <a:r>
              <a:rPr lang="en-US" dirty="0" smtClean="0"/>
              <a:t>Cells have connections to their neighbors for carry, shifts, rotates, etc.</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617640"/>
            <a:ext cx="5629275"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reeform 3"/>
          <p:cNvSpPr/>
          <p:nvPr/>
        </p:nvSpPr>
        <p:spPr>
          <a:xfrm flipH="1">
            <a:off x="2895601" y="4350808"/>
            <a:ext cx="805248" cy="679620"/>
          </a:xfrm>
          <a:custGeom>
            <a:avLst/>
            <a:gdLst>
              <a:gd name="connsiteX0" fmla="*/ 3190 w 522174"/>
              <a:gd name="connsiteY0" fmla="*/ 0 h 345989"/>
              <a:gd name="connsiteX1" fmla="*/ 77330 w 522174"/>
              <a:gd name="connsiteY1" fmla="*/ 210064 h 345989"/>
              <a:gd name="connsiteX2" fmla="*/ 522174 w 522174"/>
              <a:gd name="connsiteY2" fmla="*/ 345989 h 345989"/>
            </a:gdLst>
            <a:ahLst/>
            <a:cxnLst>
              <a:cxn ang="0">
                <a:pos x="connsiteX0" y="connsiteY0"/>
              </a:cxn>
              <a:cxn ang="0">
                <a:pos x="connsiteX1" y="connsiteY1"/>
              </a:cxn>
              <a:cxn ang="0">
                <a:pos x="connsiteX2" y="connsiteY2"/>
              </a:cxn>
            </a:cxnLst>
            <a:rect l="l" t="t" r="r" b="b"/>
            <a:pathLst>
              <a:path w="522174" h="345989">
                <a:moveTo>
                  <a:pt x="3190" y="0"/>
                </a:moveTo>
                <a:cubicBezTo>
                  <a:pt x="-2989" y="76199"/>
                  <a:pt x="-9167" y="152399"/>
                  <a:pt x="77330" y="210064"/>
                </a:cubicBezTo>
                <a:cubicBezTo>
                  <a:pt x="163827" y="267729"/>
                  <a:pt x="343000" y="306859"/>
                  <a:pt x="522174" y="34598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flipH="1">
            <a:off x="4621426" y="4338451"/>
            <a:ext cx="777547" cy="679620"/>
          </a:xfrm>
          <a:custGeom>
            <a:avLst/>
            <a:gdLst>
              <a:gd name="connsiteX0" fmla="*/ 3190 w 522174"/>
              <a:gd name="connsiteY0" fmla="*/ 0 h 345989"/>
              <a:gd name="connsiteX1" fmla="*/ 77330 w 522174"/>
              <a:gd name="connsiteY1" fmla="*/ 210064 h 345989"/>
              <a:gd name="connsiteX2" fmla="*/ 522174 w 522174"/>
              <a:gd name="connsiteY2" fmla="*/ 345989 h 345989"/>
            </a:gdLst>
            <a:ahLst/>
            <a:cxnLst>
              <a:cxn ang="0">
                <a:pos x="connsiteX0" y="connsiteY0"/>
              </a:cxn>
              <a:cxn ang="0">
                <a:pos x="connsiteX1" y="connsiteY1"/>
              </a:cxn>
              <a:cxn ang="0">
                <a:pos x="connsiteX2" y="connsiteY2"/>
              </a:cxn>
            </a:cxnLst>
            <a:rect l="l" t="t" r="r" b="b"/>
            <a:pathLst>
              <a:path w="522174" h="345989">
                <a:moveTo>
                  <a:pt x="3190" y="0"/>
                </a:moveTo>
                <a:cubicBezTo>
                  <a:pt x="-2989" y="76199"/>
                  <a:pt x="-9167" y="152399"/>
                  <a:pt x="77330" y="210064"/>
                </a:cubicBezTo>
                <a:cubicBezTo>
                  <a:pt x="163827" y="267729"/>
                  <a:pt x="343000" y="306859"/>
                  <a:pt x="522174" y="34598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H="1">
            <a:off x="6096000" y="4338451"/>
            <a:ext cx="838200" cy="679620"/>
          </a:xfrm>
          <a:custGeom>
            <a:avLst/>
            <a:gdLst>
              <a:gd name="connsiteX0" fmla="*/ 3190 w 522174"/>
              <a:gd name="connsiteY0" fmla="*/ 0 h 345989"/>
              <a:gd name="connsiteX1" fmla="*/ 77330 w 522174"/>
              <a:gd name="connsiteY1" fmla="*/ 210064 h 345989"/>
              <a:gd name="connsiteX2" fmla="*/ 522174 w 522174"/>
              <a:gd name="connsiteY2" fmla="*/ 345989 h 345989"/>
            </a:gdLst>
            <a:ahLst/>
            <a:cxnLst>
              <a:cxn ang="0">
                <a:pos x="connsiteX0" y="connsiteY0"/>
              </a:cxn>
              <a:cxn ang="0">
                <a:pos x="connsiteX1" y="connsiteY1"/>
              </a:cxn>
              <a:cxn ang="0">
                <a:pos x="connsiteX2" y="connsiteY2"/>
              </a:cxn>
            </a:cxnLst>
            <a:rect l="l" t="t" r="r" b="b"/>
            <a:pathLst>
              <a:path w="522174" h="345989">
                <a:moveTo>
                  <a:pt x="3190" y="0"/>
                </a:moveTo>
                <a:cubicBezTo>
                  <a:pt x="-2989" y="76199"/>
                  <a:pt x="-9167" y="152399"/>
                  <a:pt x="77330" y="210064"/>
                </a:cubicBezTo>
                <a:cubicBezTo>
                  <a:pt x="163827" y="267729"/>
                  <a:pt x="343000" y="306859"/>
                  <a:pt x="522174" y="34598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96973" y="2707957"/>
            <a:ext cx="7688387" cy="492443"/>
          </a:xfrm>
          <a:prstGeom prst="rect">
            <a:avLst/>
          </a:prstGeom>
          <a:noFill/>
        </p:spPr>
        <p:txBody>
          <a:bodyPr wrap="none" rtlCol="0">
            <a:spAutoFit/>
          </a:bodyPr>
          <a:lstStyle/>
          <a:p>
            <a:r>
              <a:rPr lang="en-US" sz="2600" dirty="0" smtClean="0">
                <a:solidFill>
                  <a:srgbClr val="C00000"/>
                </a:solidFill>
              </a:rPr>
              <a:t>Example: shift operand A to the left by one position</a:t>
            </a:r>
            <a:endParaRPr lang="en-US" sz="2600" dirty="0">
              <a:solidFill>
                <a:srgbClr val="C00000"/>
              </a:solidFill>
            </a:endParaRPr>
          </a:p>
        </p:txBody>
      </p:sp>
      <p:sp>
        <p:nvSpPr>
          <p:cNvPr id="13" name="Freeform 12"/>
          <p:cNvSpPr/>
          <p:nvPr/>
        </p:nvSpPr>
        <p:spPr>
          <a:xfrm>
            <a:off x="3373395" y="5029200"/>
            <a:ext cx="568410" cy="370703"/>
          </a:xfrm>
          <a:custGeom>
            <a:avLst/>
            <a:gdLst>
              <a:gd name="connsiteX0" fmla="*/ 568410 w 568410"/>
              <a:gd name="connsiteY0" fmla="*/ 0 h 370703"/>
              <a:gd name="connsiteX1" fmla="*/ 135924 w 568410"/>
              <a:gd name="connsiteY1" fmla="*/ 24714 h 370703"/>
              <a:gd name="connsiteX2" fmla="*/ 24713 w 568410"/>
              <a:gd name="connsiteY2" fmla="*/ 148281 h 370703"/>
              <a:gd name="connsiteX3" fmla="*/ 0 w 568410"/>
              <a:gd name="connsiteY3" fmla="*/ 370703 h 370703"/>
            </a:gdLst>
            <a:ahLst/>
            <a:cxnLst>
              <a:cxn ang="0">
                <a:pos x="connsiteX0" y="connsiteY0"/>
              </a:cxn>
              <a:cxn ang="0">
                <a:pos x="connsiteX1" y="connsiteY1"/>
              </a:cxn>
              <a:cxn ang="0">
                <a:pos x="connsiteX2" y="connsiteY2"/>
              </a:cxn>
              <a:cxn ang="0">
                <a:pos x="connsiteX3" y="connsiteY3"/>
              </a:cxn>
            </a:cxnLst>
            <a:rect l="l" t="t" r="r" b="b"/>
            <a:pathLst>
              <a:path w="568410" h="370703">
                <a:moveTo>
                  <a:pt x="568410" y="0"/>
                </a:moveTo>
                <a:cubicBezTo>
                  <a:pt x="397475" y="0"/>
                  <a:pt x="226540" y="1"/>
                  <a:pt x="135924" y="24714"/>
                </a:cubicBezTo>
                <a:cubicBezTo>
                  <a:pt x="45308" y="49427"/>
                  <a:pt x="47367" y="90616"/>
                  <a:pt x="24713" y="148281"/>
                </a:cubicBezTo>
                <a:cubicBezTo>
                  <a:pt x="2059" y="205946"/>
                  <a:pt x="1029" y="288324"/>
                  <a:pt x="0" y="370703"/>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5070390" y="5030428"/>
            <a:ext cx="568410" cy="370703"/>
          </a:xfrm>
          <a:custGeom>
            <a:avLst/>
            <a:gdLst>
              <a:gd name="connsiteX0" fmla="*/ 568410 w 568410"/>
              <a:gd name="connsiteY0" fmla="*/ 0 h 370703"/>
              <a:gd name="connsiteX1" fmla="*/ 135924 w 568410"/>
              <a:gd name="connsiteY1" fmla="*/ 24714 h 370703"/>
              <a:gd name="connsiteX2" fmla="*/ 24713 w 568410"/>
              <a:gd name="connsiteY2" fmla="*/ 148281 h 370703"/>
              <a:gd name="connsiteX3" fmla="*/ 0 w 568410"/>
              <a:gd name="connsiteY3" fmla="*/ 370703 h 370703"/>
            </a:gdLst>
            <a:ahLst/>
            <a:cxnLst>
              <a:cxn ang="0">
                <a:pos x="connsiteX0" y="connsiteY0"/>
              </a:cxn>
              <a:cxn ang="0">
                <a:pos x="connsiteX1" y="connsiteY1"/>
              </a:cxn>
              <a:cxn ang="0">
                <a:pos x="connsiteX2" y="connsiteY2"/>
              </a:cxn>
              <a:cxn ang="0">
                <a:pos x="connsiteX3" y="connsiteY3"/>
              </a:cxn>
            </a:cxnLst>
            <a:rect l="l" t="t" r="r" b="b"/>
            <a:pathLst>
              <a:path w="568410" h="370703">
                <a:moveTo>
                  <a:pt x="568410" y="0"/>
                </a:moveTo>
                <a:cubicBezTo>
                  <a:pt x="397475" y="0"/>
                  <a:pt x="226540" y="1"/>
                  <a:pt x="135924" y="24714"/>
                </a:cubicBezTo>
                <a:cubicBezTo>
                  <a:pt x="45308" y="49427"/>
                  <a:pt x="47367" y="90616"/>
                  <a:pt x="24713" y="148281"/>
                </a:cubicBezTo>
                <a:cubicBezTo>
                  <a:pt x="2059" y="205946"/>
                  <a:pt x="1029" y="288324"/>
                  <a:pt x="0" y="370703"/>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6576884" y="5018071"/>
            <a:ext cx="568410" cy="370703"/>
          </a:xfrm>
          <a:custGeom>
            <a:avLst/>
            <a:gdLst>
              <a:gd name="connsiteX0" fmla="*/ 568410 w 568410"/>
              <a:gd name="connsiteY0" fmla="*/ 0 h 370703"/>
              <a:gd name="connsiteX1" fmla="*/ 135924 w 568410"/>
              <a:gd name="connsiteY1" fmla="*/ 24714 h 370703"/>
              <a:gd name="connsiteX2" fmla="*/ 24713 w 568410"/>
              <a:gd name="connsiteY2" fmla="*/ 148281 h 370703"/>
              <a:gd name="connsiteX3" fmla="*/ 0 w 568410"/>
              <a:gd name="connsiteY3" fmla="*/ 370703 h 370703"/>
            </a:gdLst>
            <a:ahLst/>
            <a:cxnLst>
              <a:cxn ang="0">
                <a:pos x="connsiteX0" y="connsiteY0"/>
              </a:cxn>
              <a:cxn ang="0">
                <a:pos x="connsiteX1" y="connsiteY1"/>
              </a:cxn>
              <a:cxn ang="0">
                <a:pos x="connsiteX2" y="connsiteY2"/>
              </a:cxn>
              <a:cxn ang="0">
                <a:pos x="connsiteX3" y="connsiteY3"/>
              </a:cxn>
            </a:cxnLst>
            <a:rect l="l" t="t" r="r" b="b"/>
            <a:pathLst>
              <a:path w="568410" h="370703">
                <a:moveTo>
                  <a:pt x="568410" y="0"/>
                </a:moveTo>
                <a:cubicBezTo>
                  <a:pt x="397475" y="0"/>
                  <a:pt x="226540" y="1"/>
                  <a:pt x="135924" y="24714"/>
                </a:cubicBezTo>
                <a:cubicBezTo>
                  <a:pt x="45308" y="49427"/>
                  <a:pt x="47367" y="90616"/>
                  <a:pt x="24713" y="148281"/>
                </a:cubicBezTo>
                <a:cubicBezTo>
                  <a:pt x="2059" y="205946"/>
                  <a:pt x="1029" y="288324"/>
                  <a:pt x="0" y="370703"/>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543800" y="4724400"/>
            <a:ext cx="412292" cy="584775"/>
          </a:xfrm>
          <a:prstGeom prst="rect">
            <a:avLst/>
          </a:prstGeom>
          <a:noFill/>
        </p:spPr>
        <p:txBody>
          <a:bodyPr wrap="none" rtlCol="0">
            <a:spAutoFit/>
          </a:bodyPr>
          <a:lstStyle/>
          <a:p>
            <a:r>
              <a:rPr lang="en-US" sz="3200" b="1" dirty="0" smtClean="0">
                <a:solidFill>
                  <a:srgbClr val="C00000"/>
                </a:solidFill>
              </a:rPr>
              <a:t>0</a:t>
            </a:r>
            <a:endParaRPr lang="en-US" sz="3200" b="1" dirty="0">
              <a:solidFill>
                <a:srgbClr val="C00000"/>
              </a:solidFill>
            </a:endParaRPr>
          </a:p>
        </p:txBody>
      </p:sp>
    </p:spTree>
    <p:extLst>
      <p:ext uri="{BB962C8B-B14F-4D97-AF65-F5344CB8AC3E}">
        <p14:creationId xmlns:p14="http://schemas.microsoft.com/office/powerpoint/2010/main" val="146351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3" grpId="0" animBg="1"/>
      <p:bldP spid="15" grpId="0" animBg="1"/>
      <p:bldP spid="16" grpId="0" animBg="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ALU Structure</a:t>
            </a:r>
            <a:endParaRPr lang="en-US" dirty="0"/>
          </a:p>
        </p:txBody>
      </p:sp>
      <p:sp>
        <p:nvSpPr>
          <p:cNvPr id="3" name="Content Placeholder 2"/>
          <p:cNvSpPr>
            <a:spLocks noGrp="1"/>
          </p:cNvSpPr>
          <p:nvPr>
            <p:ph idx="1"/>
          </p:nvPr>
        </p:nvSpPr>
        <p:spPr/>
        <p:txBody>
          <a:bodyPr/>
          <a:lstStyle/>
          <a:p>
            <a:r>
              <a:rPr lang="en-US" dirty="0" smtClean="0"/>
              <a:t>All cells get the same mode signals</a:t>
            </a:r>
          </a:p>
          <a:p>
            <a:r>
              <a:rPr lang="en-US" dirty="0" smtClean="0"/>
              <a:t>Cells have connections to their neighbors for carry, shifts, rotates, etc.</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617640"/>
            <a:ext cx="5629275"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reeform 3"/>
          <p:cNvSpPr/>
          <p:nvPr/>
        </p:nvSpPr>
        <p:spPr>
          <a:xfrm>
            <a:off x="3124201" y="4350808"/>
            <a:ext cx="805248" cy="345989"/>
          </a:xfrm>
          <a:custGeom>
            <a:avLst/>
            <a:gdLst>
              <a:gd name="connsiteX0" fmla="*/ 3190 w 522174"/>
              <a:gd name="connsiteY0" fmla="*/ 0 h 345989"/>
              <a:gd name="connsiteX1" fmla="*/ 77330 w 522174"/>
              <a:gd name="connsiteY1" fmla="*/ 210064 h 345989"/>
              <a:gd name="connsiteX2" fmla="*/ 522174 w 522174"/>
              <a:gd name="connsiteY2" fmla="*/ 345989 h 345989"/>
            </a:gdLst>
            <a:ahLst/>
            <a:cxnLst>
              <a:cxn ang="0">
                <a:pos x="connsiteX0" y="connsiteY0"/>
              </a:cxn>
              <a:cxn ang="0">
                <a:pos x="connsiteX1" y="connsiteY1"/>
              </a:cxn>
              <a:cxn ang="0">
                <a:pos x="connsiteX2" y="connsiteY2"/>
              </a:cxn>
            </a:cxnLst>
            <a:rect l="l" t="t" r="r" b="b"/>
            <a:pathLst>
              <a:path w="522174" h="345989">
                <a:moveTo>
                  <a:pt x="3190" y="0"/>
                </a:moveTo>
                <a:cubicBezTo>
                  <a:pt x="-2989" y="76199"/>
                  <a:pt x="-9167" y="152399"/>
                  <a:pt x="77330" y="210064"/>
                </a:cubicBezTo>
                <a:cubicBezTo>
                  <a:pt x="163827" y="267729"/>
                  <a:pt x="343000" y="306859"/>
                  <a:pt x="522174" y="34598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4850027" y="4338451"/>
            <a:ext cx="777547" cy="345989"/>
          </a:xfrm>
          <a:custGeom>
            <a:avLst/>
            <a:gdLst>
              <a:gd name="connsiteX0" fmla="*/ 3190 w 522174"/>
              <a:gd name="connsiteY0" fmla="*/ 0 h 345989"/>
              <a:gd name="connsiteX1" fmla="*/ 77330 w 522174"/>
              <a:gd name="connsiteY1" fmla="*/ 210064 h 345989"/>
              <a:gd name="connsiteX2" fmla="*/ 522174 w 522174"/>
              <a:gd name="connsiteY2" fmla="*/ 345989 h 345989"/>
            </a:gdLst>
            <a:ahLst/>
            <a:cxnLst>
              <a:cxn ang="0">
                <a:pos x="connsiteX0" y="connsiteY0"/>
              </a:cxn>
              <a:cxn ang="0">
                <a:pos x="connsiteX1" y="connsiteY1"/>
              </a:cxn>
              <a:cxn ang="0">
                <a:pos x="connsiteX2" y="connsiteY2"/>
              </a:cxn>
            </a:cxnLst>
            <a:rect l="l" t="t" r="r" b="b"/>
            <a:pathLst>
              <a:path w="522174" h="345989">
                <a:moveTo>
                  <a:pt x="3190" y="0"/>
                </a:moveTo>
                <a:cubicBezTo>
                  <a:pt x="-2989" y="76199"/>
                  <a:pt x="-9167" y="152399"/>
                  <a:pt x="77330" y="210064"/>
                </a:cubicBezTo>
                <a:cubicBezTo>
                  <a:pt x="163827" y="267729"/>
                  <a:pt x="343000" y="306859"/>
                  <a:pt x="522174" y="34598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324600" y="4338451"/>
            <a:ext cx="838200" cy="345989"/>
          </a:xfrm>
          <a:custGeom>
            <a:avLst/>
            <a:gdLst>
              <a:gd name="connsiteX0" fmla="*/ 3190 w 522174"/>
              <a:gd name="connsiteY0" fmla="*/ 0 h 345989"/>
              <a:gd name="connsiteX1" fmla="*/ 77330 w 522174"/>
              <a:gd name="connsiteY1" fmla="*/ 210064 h 345989"/>
              <a:gd name="connsiteX2" fmla="*/ 522174 w 522174"/>
              <a:gd name="connsiteY2" fmla="*/ 345989 h 345989"/>
            </a:gdLst>
            <a:ahLst/>
            <a:cxnLst>
              <a:cxn ang="0">
                <a:pos x="connsiteX0" y="connsiteY0"/>
              </a:cxn>
              <a:cxn ang="0">
                <a:pos x="connsiteX1" y="connsiteY1"/>
              </a:cxn>
              <a:cxn ang="0">
                <a:pos x="connsiteX2" y="connsiteY2"/>
              </a:cxn>
            </a:cxnLst>
            <a:rect l="l" t="t" r="r" b="b"/>
            <a:pathLst>
              <a:path w="522174" h="345989">
                <a:moveTo>
                  <a:pt x="3190" y="0"/>
                </a:moveTo>
                <a:cubicBezTo>
                  <a:pt x="-2989" y="76199"/>
                  <a:pt x="-9167" y="152399"/>
                  <a:pt x="77330" y="210064"/>
                </a:cubicBezTo>
                <a:cubicBezTo>
                  <a:pt x="163827" y="267729"/>
                  <a:pt x="343000" y="306859"/>
                  <a:pt x="522174" y="34598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621427" y="4672083"/>
            <a:ext cx="457200" cy="691979"/>
          </a:xfrm>
          <a:custGeom>
            <a:avLst/>
            <a:gdLst>
              <a:gd name="connsiteX0" fmla="*/ 0 w 457200"/>
              <a:gd name="connsiteY0" fmla="*/ 0 h 691979"/>
              <a:gd name="connsiteX1" fmla="*/ 333632 w 457200"/>
              <a:gd name="connsiteY1" fmla="*/ 185352 h 691979"/>
              <a:gd name="connsiteX2" fmla="*/ 457200 w 457200"/>
              <a:gd name="connsiteY2" fmla="*/ 691979 h 691979"/>
            </a:gdLst>
            <a:ahLst/>
            <a:cxnLst>
              <a:cxn ang="0">
                <a:pos x="connsiteX0" y="connsiteY0"/>
              </a:cxn>
              <a:cxn ang="0">
                <a:pos x="connsiteX1" y="connsiteY1"/>
              </a:cxn>
              <a:cxn ang="0">
                <a:pos x="connsiteX2" y="connsiteY2"/>
              </a:cxn>
            </a:cxnLst>
            <a:rect l="l" t="t" r="r" b="b"/>
            <a:pathLst>
              <a:path w="457200" h="691979">
                <a:moveTo>
                  <a:pt x="0" y="0"/>
                </a:moveTo>
                <a:cubicBezTo>
                  <a:pt x="128716" y="35011"/>
                  <a:pt x="257432" y="70022"/>
                  <a:pt x="333632" y="185352"/>
                </a:cubicBezTo>
                <a:cubicBezTo>
                  <a:pt x="409832" y="300682"/>
                  <a:pt x="433516" y="496330"/>
                  <a:pt x="457200" y="69197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6096000" y="4672082"/>
            <a:ext cx="457200" cy="691979"/>
          </a:xfrm>
          <a:custGeom>
            <a:avLst/>
            <a:gdLst>
              <a:gd name="connsiteX0" fmla="*/ 0 w 457200"/>
              <a:gd name="connsiteY0" fmla="*/ 0 h 691979"/>
              <a:gd name="connsiteX1" fmla="*/ 333632 w 457200"/>
              <a:gd name="connsiteY1" fmla="*/ 185352 h 691979"/>
              <a:gd name="connsiteX2" fmla="*/ 457200 w 457200"/>
              <a:gd name="connsiteY2" fmla="*/ 691979 h 691979"/>
            </a:gdLst>
            <a:ahLst/>
            <a:cxnLst>
              <a:cxn ang="0">
                <a:pos x="connsiteX0" y="connsiteY0"/>
              </a:cxn>
              <a:cxn ang="0">
                <a:pos x="connsiteX1" y="connsiteY1"/>
              </a:cxn>
              <a:cxn ang="0">
                <a:pos x="connsiteX2" y="connsiteY2"/>
              </a:cxn>
            </a:cxnLst>
            <a:rect l="l" t="t" r="r" b="b"/>
            <a:pathLst>
              <a:path w="457200" h="691979">
                <a:moveTo>
                  <a:pt x="0" y="0"/>
                </a:moveTo>
                <a:cubicBezTo>
                  <a:pt x="128716" y="35011"/>
                  <a:pt x="257432" y="70022"/>
                  <a:pt x="333632" y="185352"/>
                </a:cubicBezTo>
                <a:cubicBezTo>
                  <a:pt x="409832" y="300682"/>
                  <a:pt x="433516" y="496330"/>
                  <a:pt x="457200" y="69197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895601" y="4672083"/>
            <a:ext cx="457200" cy="691979"/>
          </a:xfrm>
          <a:custGeom>
            <a:avLst/>
            <a:gdLst>
              <a:gd name="connsiteX0" fmla="*/ 0 w 457200"/>
              <a:gd name="connsiteY0" fmla="*/ 0 h 691979"/>
              <a:gd name="connsiteX1" fmla="*/ 333632 w 457200"/>
              <a:gd name="connsiteY1" fmla="*/ 185352 h 691979"/>
              <a:gd name="connsiteX2" fmla="*/ 457200 w 457200"/>
              <a:gd name="connsiteY2" fmla="*/ 691979 h 691979"/>
            </a:gdLst>
            <a:ahLst/>
            <a:cxnLst>
              <a:cxn ang="0">
                <a:pos x="connsiteX0" y="connsiteY0"/>
              </a:cxn>
              <a:cxn ang="0">
                <a:pos x="connsiteX1" y="connsiteY1"/>
              </a:cxn>
              <a:cxn ang="0">
                <a:pos x="connsiteX2" y="connsiteY2"/>
              </a:cxn>
            </a:cxnLst>
            <a:rect l="l" t="t" r="r" b="b"/>
            <a:pathLst>
              <a:path w="457200" h="691979">
                <a:moveTo>
                  <a:pt x="0" y="0"/>
                </a:moveTo>
                <a:cubicBezTo>
                  <a:pt x="128716" y="35011"/>
                  <a:pt x="257432" y="70022"/>
                  <a:pt x="333632" y="185352"/>
                </a:cubicBezTo>
                <a:cubicBezTo>
                  <a:pt x="409832" y="300682"/>
                  <a:pt x="433516" y="496330"/>
                  <a:pt x="457200" y="691979"/>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852758" y="3429000"/>
            <a:ext cx="5992001" cy="1256727"/>
          </a:xfrm>
          <a:custGeom>
            <a:avLst/>
            <a:gdLst>
              <a:gd name="connsiteX0" fmla="*/ 5709577 w 5992001"/>
              <a:gd name="connsiteY0" fmla="*/ 1232014 h 1256727"/>
              <a:gd name="connsiteX1" fmla="*/ 5931999 w 5992001"/>
              <a:gd name="connsiteY1" fmla="*/ 1071376 h 1256727"/>
              <a:gd name="connsiteX2" fmla="*/ 5969069 w 5992001"/>
              <a:gd name="connsiteY2" fmla="*/ 490608 h 1256727"/>
              <a:gd name="connsiteX3" fmla="*/ 5623080 w 5992001"/>
              <a:gd name="connsiteY3" fmla="*/ 107549 h 1256727"/>
              <a:gd name="connsiteX4" fmla="*/ 4881674 w 5992001"/>
              <a:gd name="connsiteY4" fmla="*/ 21051 h 1256727"/>
              <a:gd name="connsiteX5" fmla="*/ 2706885 w 5992001"/>
              <a:gd name="connsiteY5" fmla="*/ 8695 h 1256727"/>
              <a:gd name="connsiteX6" fmla="*/ 532096 w 5992001"/>
              <a:gd name="connsiteY6" fmla="*/ 132262 h 1256727"/>
              <a:gd name="connsiteX7" fmla="*/ 756 w 5992001"/>
              <a:gd name="connsiteY7" fmla="*/ 910738 h 1256727"/>
              <a:gd name="connsiteX8" fmla="*/ 593880 w 5992001"/>
              <a:gd name="connsiteY8" fmla="*/ 1256727 h 125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92001" h="1256727">
                <a:moveTo>
                  <a:pt x="5709577" y="1232014"/>
                </a:moveTo>
                <a:cubicBezTo>
                  <a:pt x="5799163" y="1213479"/>
                  <a:pt x="5888750" y="1194944"/>
                  <a:pt x="5931999" y="1071376"/>
                </a:cubicBezTo>
                <a:cubicBezTo>
                  <a:pt x="5975248" y="947808"/>
                  <a:pt x="6020555" y="651246"/>
                  <a:pt x="5969069" y="490608"/>
                </a:cubicBezTo>
                <a:cubicBezTo>
                  <a:pt x="5917583" y="329970"/>
                  <a:pt x="5804312" y="185808"/>
                  <a:pt x="5623080" y="107549"/>
                </a:cubicBezTo>
                <a:cubicBezTo>
                  <a:pt x="5441848" y="29290"/>
                  <a:pt x="5367706" y="37527"/>
                  <a:pt x="4881674" y="21051"/>
                </a:cubicBezTo>
                <a:cubicBezTo>
                  <a:pt x="4395642" y="4575"/>
                  <a:pt x="3431815" y="-9840"/>
                  <a:pt x="2706885" y="8695"/>
                </a:cubicBezTo>
                <a:cubicBezTo>
                  <a:pt x="1981955" y="27230"/>
                  <a:pt x="983118" y="-18079"/>
                  <a:pt x="532096" y="132262"/>
                </a:cubicBezTo>
                <a:cubicBezTo>
                  <a:pt x="81074" y="282603"/>
                  <a:pt x="-9541" y="723327"/>
                  <a:pt x="756" y="910738"/>
                </a:cubicBezTo>
                <a:cubicBezTo>
                  <a:pt x="11053" y="1098149"/>
                  <a:pt x="302466" y="1177438"/>
                  <a:pt x="593880" y="1256727"/>
                </a:cubicBezTo>
              </a:path>
            </a:pathLst>
          </a:custGeom>
          <a:noFill/>
          <a:ln w="571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96973" y="2707957"/>
            <a:ext cx="8170827" cy="492443"/>
          </a:xfrm>
          <a:prstGeom prst="rect">
            <a:avLst/>
          </a:prstGeom>
          <a:noFill/>
        </p:spPr>
        <p:txBody>
          <a:bodyPr wrap="none" rtlCol="0">
            <a:spAutoFit/>
          </a:bodyPr>
          <a:lstStyle/>
          <a:p>
            <a:r>
              <a:rPr lang="en-US" sz="2600" dirty="0" smtClean="0">
                <a:solidFill>
                  <a:srgbClr val="C00000"/>
                </a:solidFill>
              </a:rPr>
              <a:t>Example: rotate operand B to the right by one position</a:t>
            </a:r>
            <a:endParaRPr lang="en-US" sz="2600" dirty="0">
              <a:solidFill>
                <a:srgbClr val="C00000"/>
              </a:solidFill>
            </a:endParaRPr>
          </a:p>
        </p:txBody>
      </p:sp>
    </p:spTree>
    <p:extLst>
      <p:ext uri="{BB962C8B-B14F-4D97-AF65-F5344CB8AC3E}">
        <p14:creationId xmlns:p14="http://schemas.microsoft.com/office/powerpoint/2010/main" val="239366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1" grpId="0" animBg="1"/>
      <p:bldP spid="9" grpId="0" animBg="1"/>
    </p:bldLst>
  </p:timing>
</p:sld>
</file>

<file path=ppt/theme/theme1.xml><?xml version="1.0" encoding="utf-8"?>
<a:theme xmlns:a="http://schemas.openxmlformats.org/drawingml/2006/main" name="1_352">
  <a:themeElements>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352">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5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35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35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35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35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35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35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35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35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35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35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ECE352_Template.potx" id="{8B0B5A63-C5B4-4523-94F7-8E4E41BFC9B5}" vid="{28BE7650-A3D8-4BD7-878E-073ECBB25C1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ECE352_Template</Template>
  <TotalTime>0</TotalTime>
  <Words>991</Words>
  <Application>Microsoft Office PowerPoint</Application>
  <PresentationFormat>On-screen Show (4:3)</PresentationFormat>
  <Paragraphs>85</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1_352</vt:lpstr>
      <vt:lpstr>Visio</vt:lpstr>
      <vt:lpstr>ECE 352 Digital System Fundamentals</vt:lpstr>
      <vt:lpstr>Arithmetic Logic Units (ALUs)</vt:lpstr>
      <vt:lpstr>Designing an ALU</vt:lpstr>
      <vt:lpstr>Arithmetic Logic Unit</vt:lpstr>
      <vt:lpstr>Building The Example ALU</vt:lpstr>
      <vt:lpstr>Mode Bits</vt:lpstr>
      <vt:lpstr>Generic ALU Structure</vt:lpstr>
      <vt:lpstr>Generic ALU Structure</vt:lpstr>
      <vt:lpstr>Generic ALU Structure</vt:lpstr>
      <vt:lpstr>ECE 352 Digital System Fundamentals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2014-09-17T18:00:53Z</dcterms:modified>
</cp:coreProperties>
</file>