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993" r:id="rId1"/>
  </p:sldMasterIdLst>
  <p:notesMasterIdLst>
    <p:notesMasterId r:id="rId14"/>
  </p:notesMasterIdLst>
  <p:handoutMasterIdLst>
    <p:handoutMasterId r:id="rId15"/>
  </p:handoutMasterIdLst>
  <p:sldIdLst>
    <p:sldId id="256" r:id="rId2"/>
    <p:sldId id="399" r:id="rId3"/>
    <p:sldId id="400" r:id="rId4"/>
    <p:sldId id="401" r:id="rId5"/>
    <p:sldId id="402" r:id="rId6"/>
    <p:sldId id="404" r:id="rId7"/>
    <p:sldId id="412" r:id="rId8"/>
    <p:sldId id="405" r:id="rId9"/>
    <p:sldId id="408" r:id="rId10"/>
    <p:sldId id="407" r:id="rId11"/>
    <p:sldId id="409" r:id="rId12"/>
    <p:sldId id="410" r:id="rId13"/>
  </p:sldIdLst>
  <p:sldSz cx="9144000" cy="6858000" type="screen4x3"/>
  <p:notesSz cx="6985000" cy="9283700"/>
  <p:defaultTextStyle>
    <a:defPPr>
      <a:defRPr lang="en-GB"/>
    </a:defPPr>
    <a:lvl1pPr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1pPr>
    <a:lvl2pPr marL="4572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2pPr>
    <a:lvl3pPr marL="9144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3pPr>
    <a:lvl4pPr marL="13716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4pPr>
    <a:lvl5pPr marL="18288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785">
          <p15:clr>
            <a:srgbClr val="A4A3A4"/>
          </p15:clr>
        </p15:guide>
        <p15:guide id="2" pos="206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CC00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5" autoAdjust="0"/>
    <p:restoredTop sz="70370" autoAdjust="0"/>
  </p:normalViewPr>
  <p:slideViewPr>
    <p:cSldViewPr>
      <p:cViewPr>
        <p:scale>
          <a:sx n="95" d="100"/>
          <a:sy n="95" d="100"/>
        </p:scale>
        <p:origin x="-108" y="-64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768" y="-90"/>
      </p:cViewPr>
      <p:guideLst>
        <p:guide orient="horz" pos="2785"/>
        <p:guide pos="206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37" cy="463571"/>
          </a:xfrm>
          <a:prstGeom prst="rect">
            <a:avLst/>
          </a:prstGeom>
        </p:spPr>
        <p:txBody>
          <a:bodyPr vert="horz" lIns="87938" tIns="43969" rIns="87938" bIns="43969" rtlCol="0"/>
          <a:lstStyle>
            <a:lvl1pPr algn="l">
              <a:defRPr sz="1200"/>
            </a:lvl1pPr>
          </a:lstStyle>
          <a:p>
            <a:pPr>
              <a:defRPr/>
            </a:pPr>
            <a:endParaRPr lang="en-US"/>
          </a:p>
        </p:txBody>
      </p:sp>
      <p:sp>
        <p:nvSpPr>
          <p:cNvPr id="3" name="Date Placeholder 2"/>
          <p:cNvSpPr>
            <a:spLocks noGrp="1"/>
          </p:cNvSpPr>
          <p:nvPr>
            <p:ph type="dt" sz="quarter" idx="1"/>
          </p:nvPr>
        </p:nvSpPr>
        <p:spPr>
          <a:xfrm>
            <a:off x="3956348" y="0"/>
            <a:ext cx="3027137" cy="463571"/>
          </a:xfrm>
          <a:prstGeom prst="rect">
            <a:avLst/>
          </a:prstGeom>
        </p:spPr>
        <p:txBody>
          <a:bodyPr vert="horz" lIns="87938" tIns="43969" rIns="87938" bIns="43969" rtlCol="0"/>
          <a:lstStyle>
            <a:lvl1pPr algn="r">
              <a:defRPr sz="1200"/>
            </a:lvl1pPr>
          </a:lstStyle>
          <a:p>
            <a:pPr>
              <a:defRPr/>
            </a:pPr>
            <a:fld id="{56ECB5D0-CC98-48F4-A221-DF26D9B6A36D}" type="datetimeFigureOut">
              <a:rPr lang="en-US"/>
              <a:pPr>
                <a:defRPr/>
              </a:pPr>
              <a:t>9/9/2014</a:t>
            </a:fld>
            <a:endParaRPr lang="en-US"/>
          </a:p>
        </p:txBody>
      </p:sp>
      <p:sp>
        <p:nvSpPr>
          <p:cNvPr id="4" name="Footer Placeholder 3"/>
          <p:cNvSpPr>
            <a:spLocks noGrp="1"/>
          </p:cNvSpPr>
          <p:nvPr>
            <p:ph type="ftr" sz="quarter" idx="2"/>
          </p:nvPr>
        </p:nvSpPr>
        <p:spPr>
          <a:xfrm>
            <a:off x="0" y="8818595"/>
            <a:ext cx="3027137" cy="463571"/>
          </a:xfrm>
          <a:prstGeom prst="rect">
            <a:avLst/>
          </a:prstGeom>
        </p:spPr>
        <p:txBody>
          <a:bodyPr vert="horz" lIns="87938" tIns="43969" rIns="87938" bIns="4396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6348" y="8818595"/>
            <a:ext cx="3027137" cy="463571"/>
          </a:xfrm>
          <a:prstGeom prst="rect">
            <a:avLst/>
          </a:prstGeom>
        </p:spPr>
        <p:txBody>
          <a:bodyPr vert="horz" lIns="87938" tIns="43969" rIns="87938" bIns="43969" rtlCol="0" anchor="b"/>
          <a:lstStyle>
            <a:lvl1pPr algn="r">
              <a:defRPr sz="1200"/>
            </a:lvl1pPr>
          </a:lstStyle>
          <a:p>
            <a:pPr>
              <a:defRPr/>
            </a:pPr>
            <a:fld id="{DB8477CA-AD7F-4EB9-8ECD-7DB883BA04DD}" type="slidenum">
              <a:rPr lang="en-US"/>
              <a:pPr>
                <a:defRPr/>
              </a:pPr>
              <a:t>‹#›</a:t>
            </a:fld>
            <a:endParaRPr lang="en-US"/>
          </a:p>
        </p:txBody>
      </p:sp>
    </p:spTree>
    <p:extLst>
      <p:ext uri="{BB962C8B-B14F-4D97-AF65-F5344CB8AC3E}">
        <p14:creationId xmlns:p14="http://schemas.microsoft.com/office/powerpoint/2010/main" val="1767390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7938" tIns="43969" rIns="87938" bIns="43969" anchor="ctr"/>
          <a:lstStyle/>
          <a:p>
            <a:endParaRPr lang="en-US">
              <a:cs typeface="Arial" charset="0"/>
            </a:endParaRPr>
          </a:p>
        </p:txBody>
      </p:sp>
      <p:sp>
        <p:nvSpPr>
          <p:cNvPr id="23555" name="AutoShape 2"/>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6" name="AutoShape 3"/>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7" name="AutoShape 4"/>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3077" name="Rectangle 5"/>
          <p:cNvSpPr>
            <a:spLocks noGrp="1" noChangeArrowheads="1"/>
          </p:cNvSpPr>
          <p:nvPr>
            <p:ph type="hdr"/>
          </p:nvPr>
        </p:nvSpPr>
        <p:spPr bwMode="auto">
          <a:xfrm>
            <a:off x="0" y="0"/>
            <a:ext cx="3030169"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78" name="Rectangle 6"/>
          <p:cNvSpPr>
            <a:spLocks noGrp="1" noChangeArrowheads="1"/>
          </p:cNvSpPr>
          <p:nvPr>
            <p:ph type="dt"/>
          </p:nvPr>
        </p:nvSpPr>
        <p:spPr bwMode="auto">
          <a:xfrm>
            <a:off x="3948769" y="0"/>
            <a:ext cx="3030168"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23560" name="Rectangle 7"/>
          <p:cNvSpPr>
            <a:spLocks noGrp="1" noRot="1" noChangeAspect="1" noChangeArrowheads="1"/>
          </p:cNvSpPr>
          <p:nvPr>
            <p:ph type="sldImg"/>
          </p:nvPr>
        </p:nvSpPr>
        <p:spPr bwMode="auto">
          <a:xfrm>
            <a:off x="1160463" y="684213"/>
            <a:ext cx="4660900" cy="3495675"/>
          </a:xfrm>
          <a:prstGeom prst="rect">
            <a:avLst/>
          </a:prstGeom>
          <a:solidFill>
            <a:srgbClr val="FFFFFF"/>
          </a:solidFill>
          <a:ln w="9360">
            <a:solidFill>
              <a:srgbClr val="000000"/>
            </a:solidFill>
            <a:miter lim="800000"/>
            <a:headEnd/>
            <a:tailEnd/>
          </a:ln>
        </p:spPr>
      </p:sp>
      <p:sp>
        <p:nvSpPr>
          <p:cNvPr id="3080" name="Rectangle 8"/>
          <p:cNvSpPr>
            <a:spLocks noGrp="1" noChangeArrowheads="1"/>
          </p:cNvSpPr>
          <p:nvPr>
            <p:ph type="body"/>
          </p:nvPr>
        </p:nvSpPr>
        <p:spPr bwMode="auto">
          <a:xfrm>
            <a:off x="911022" y="4413135"/>
            <a:ext cx="5156895" cy="4179814"/>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p>
            <a:pPr lvl="0"/>
            <a:endParaRPr lang="en-US" noProof="0" smtClean="0"/>
          </a:p>
        </p:txBody>
      </p:sp>
      <p:sp>
        <p:nvSpPr>
          <p:cNvPr id="3081" name="Rectangle 9"/>
          <p:cNvSpPr>
            <a:spLocks noGrp="1" noChangeArrowheads="1"/>
          </p:cNvSpPr>
          <p:nvPr>
            <p:ph type="ftr"/>
          </p:nvPr>
        </p:nvSpPr>
        <p:spPr bwMode="auto">
          <a:xfrm>
            <a:off x="0" y="8827805"/>
            <a:ext cx="3030169"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82" name="Rectangle 10"/>
          <p:cNvSpPr>
            <a:spLocks noGrp="1" noChangeArrowheads="1"/>
          </p:cNvSpPr>
          <p:nvPr>
            <p:ph type="sldNum"/>
          </p:nvPr>
        </p:nvSpPr>
        <p:spPr bwMode="auto">
          <a:xfrm>
            <a:off x="3948769" y="8827805"/>
            <a:ext cx="3030168"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fld id="{DB063583-0B77-4DBD-B8FC-D123094E6F68}" type="slidenum">
              <a:rPr lang="en-GB"/>
              <a:pPr>
                <a:defRPr/>
              </a:pPr>
              <a:t>‹#›</a:t>
            </a:fld>
            <a:endParaRPr lang="en-GB"/>
          </a:p>
        </p:txBody>
      </p:sp>
    </p:spTree>
    <p:extLst>
      <p:ext uri="{BB962C8B-B14F-4D97-AF65-F5344CB8AC3E}">
        <p14:creationId xmlns:p14="http://schemas.microsoft.com/office/powerpoint/2010/main" val="37612789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In this presentation, we will discuss different ways that we can implement combinational logic.</a:t>
            </a:r>
            <a:endParaRPr lang="en-US" dirty="0" smtClean="0"/>
          </a:p>
        </p:txBody>
      </p:sp>
    </p:spTree>
    <p:extLst>
      <p:ext uri="{BB962C8B-B14F-4D97-AF65-F5344CB8AC3E}">
        <p14:creationId xmlns:p14="http://schemas.microsoft.com/office/powerpoint/2010/main" val="3918661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We implement the G sub-function using a single 3-LUT, which replaces the circled logic. F is now a function of 3 variables (G, D, and E), so we can implement the remaining logic using another 3-LUT.</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10</a:t>
            </a:fld>
            <a:endParaRPr lang="en-GB"/>
          </a:p>
        </p:txBody>
      </p:sp>
    </p:spTree>
    <p:extLst>
      <p:ext uri="{BB962C8B-B14F-4D97-AF65-F5344CB8AC3E}">
        <p14:creationId xmlns:p14="http://schemas.microsoft.com/office/powerpoint/2010/main" val="2861516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Here is the final circuit. With the 3-LUTs configured with the indicated logic functions, the resulting circuit has the same behavior as the original gate diagram. Of course, to know what a LUT-based circuit does, we need to know what function is implemented by each LUT. </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11</a:t>
            </a:fld>
            <a:endParaRPr lang="en-GB"/>
          </a:p>
        </p:txBody>
      </p:sp>
    </p:spTree>
    <p:extLst>
      <p:ext uri="{BB962C8B-B14F-4D97-AF65-F5344CB8AC3E}">
        <p14:creationId xmlns:p14="http://schemas.microsoft.com/office/powerpoint/2010/main" val="4071521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12</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Hopefully, you now have a better idea of how we actually implement digital logic circuits. This concludes our video.</a:t>
            </a:r>
            <a:endParaRPr lang="en-US" dirty="0" smtClean="0"/>
          </a:p>
        </p:txBody>
      </p:sp>
    </p:spTree>
    <p:extLst>
      <p:ext uri="{BB962C8B-B14F-4D97-AF65-F5344CB8AC3E}">
        <p14:creationId xmlns:p14="http://schemas.microsoft.com/office/powerpoint/2010/main" val="385352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There are two main categories of implementation technologies people use for digital logic circuits: custom hardware, and programmable hardware. Custom hardware requires a factory to create the integrated circuit, also called an “IC”.</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One type of custom hardware involves creating a full-custom design all the way down to the size, position and interconnection of transistors on the silicon wafer. Another type is to use what is called a standard cell design method, which uses automated tools to translate circuits into structures built from small pre-designed building blocks. This approach still requires a factory, but less designer effort.</a:t>
            </a: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Programmable hardware, on the other hand, is hardware that can be configured to implement different circuits after it is manufactured. There are a number of programmable technologies available, but the dominant one is the field-programmable gate array, or FPGA. Here, “programmable” does not refer to software; programming an FPGA means configuring it to implement a hardware circuit by setting the values of millions of memory bits in the device. You’ll be using FPGAs in this course to implement logic circuits.</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2</a:t>
            </a:fld>
            <a:endParaRPr lang="en-GB"/>
          </a:p>
        </p:txBody>
      </p:sp>
    </p:spTree>
    <p:extLst>
      <p:ext uri="{BB962C8B-B14F-4D97-AF65-F5344CB8AC3E}">
        <p14:creationId xmlns:p14="http://schemas.microsoft.com/office/powerpoint/2010/main" val="1367450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Let’s first compare the two types of custom hardware. </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Full custom designs require designing each transistor and interconnection. They are incredibly difficult and time-consuming to design, and it takes even longer to verify that they work correctly. This makes them very expensive and they have a long time-to-market. However, they have the advantage that they are optimized exactly for a single purpose, and so are very power- and performance-efficient.</a:t>
            </a:r>
          </a:p>
          <a:p>
            <a:r>
              <a:rPr lang="en-US" sz="1200" kern="1200" dirty="0" smtClean="0">
                <a:solidFill>
                  <a:srgbClr val="000000"/>
                </a:solidFill>
                <a:effectLst/>
                <a:latin typeface="Times New Roman" pitchFamily="18" charset="0"/>
                <a:ea typeface="+mn-ea"/>
                <a:cs typeface="+mn-cs"/>
              </a:rPr>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By using a library of standard cells, we eliminate much of the very low-level design work. Automated tools convert a gate-level circuit by replacing the gates with pre-designed cells, then connecting them as needed. Here are a couple examples of standard cells – the one on the left is actually a NOT gate. Notice each cell is designed to be the same height, so they can be placed next to one another in rows on the silicon. Power and other signals can be routed between the rows. Note that standard cell design is still custom hardware – you can’t change the circuit after it is manufactured. Using these building blocks simplifies the problem to the point where automated tools can arrange and connect the cells instead of doing it manually. The tradeoff is that we can’t make the circuit quite as small or fast. </a:t>
            </a:r>
            <a:br>
              <a:rPr lang="en-US" sz="1200" kern="1200" dirty="0" smtClean="0">
                <a:solidFill>
                  <a:srgbClr val="000000"/>
                </a:solidFill>
                <a:effectLst/>
                <a:latin typeface="Times New Roman" pitchFamily="18" charset="0"/>
                <a:ea typeface="+mn-ea"/>
                <a:cs typeface="+mn-cs"/>
              </a:rPr>
            </a:b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3</a:t>
            </a:fld>
            <a:endParaRPr lang="en-GB"/>
          </a:p>
        </p:txBody>
      </p:sp>
    </p:spTree>
    <p:extLst>
      <p:ext uri="{BB962C8B-B14F-4D97-AF65-F5344CB8AC3E}">
        <p14:creationId xmlns:p14="http://schemas.microsoft.com/office/powerpoint/2010/main" val="473249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2422756B-9939-4E7F-9473-598B53CDA8E9}" type="slidenum">
              <a:rPr lang="en-GB" smtClean="0">
                <a:solidFill>
                  <a:srgbClr val="000000"/>
                </a:solidFill>
                <a:latin typeface="Tahoma" pitchFamily="34" charset="0"/>
              </a:rPr>
              <a:pPr eaLnBrk="1" hangingPunct="1"/>
              <a:t>4</a:t>
            </a:fld>
            <a:endParaRPr lang="en-GB" smtClean="0">
              <a:solidFill>
                <a:srgbClr val="000000"/>
              </a:solidFill>
              <a:latin typeface="Tahoma" pitchFamily="34" charset="0"/>
            </a:endParaRPr>
          </a:p>
        </p:txBody>
      </p:sp>
      <p:sp>
        <p:nvSpPr>
          <p:cNvPr id="33795" name="Rectangle 2"/>
          <p:cNvSpPr>
            <a:spLocks noGrp="1" noRot="1" noChangeAspect="1" noChangeArrowheads="1" noTextEdit="1"/>
          </p:cNvSpPr>
          <p:nvPr>
            <p:ph type="sldImg"/>
          </p:nvPr>
        </p:nvSpPr>
        <p:spPr>
          <a:xfrm>
            <a:off x="1158875" y="684213"/>
            <a:ext cx="4668838" cy="3502025"/>
          </a:xfrm>
          <a:ln/>
        </p:spPr>
      </p:sp>
      <p:sp>
        <p:nvSpPr>
          <p:cNvPr id="33796"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Let’s get back to the other category of hardware: programmable hardware. There are many types of programmable hardware, but in this course we will focus on FPGAs. </a:t>
            </a:r>
          </a:p>
          <a:p>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Whenever we use a programmable logic device, we have to accept trade-offs in terms of area, power, and speed. Basically, the extra transistors required to make the hardware customizable after fabrication add overhead. So why use them? When you create a custom circuit, getting the first one built on silicon will cost millions of dollars in development costs. So, you’ll need to sell a LOT of that circuit to amortize those costs. That’s what the FPGA manufacturers are doing – FPGAs are very expensive to develop, but they sell a lot of them. So, when you buy an FPGA, you only pay a small share of its development cost.</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There are various technologies used to configure programmable logic, both in FPGAs and other devices. Some can only be programmed once by making or breaking connections, while others are based on small memories that store the configuration data, and we change the circuit they implement by loading new values into those memories. This is the type we will use in this class so that we can use the same FPGA over and over again to implement different circuits.</a:t>
            </a:r>
            <a:br>
              <a:rPr lang="en-US" sz="1200" kern="1200" dirty="0" smtClean="0">
                <a:solidFill>
                  <a:srgbClr val="000000"/>
                </a:solidFill>
                <a:effectLst/>
                <a:latin typeface="Times New Roman" pitchFamily="18" charset="0"/>
                <a:ea typeface="+mn-ea"/>
                <a:cs typeface="+mn-cs"/>
              </a:rPr>
            </a:br>
            <a:endParaRPr lang="en-US" dirty="0" smtClean="0"/>
          </a:p>
        </p:txBody>
      </p:sp>
    </p:spTree>
    <p:extLst>
      <p:ext uri="{BB962C8B-B14F-4D97-AF65-F5344CB8AC3E}">
        <p14:creationId xmlns:p14="http://schemas.microsoft.com/office/powerpoint/2010/main" val="3801005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There are fundamentally two things that get configured in an FPGA.</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Logic functions are implemented in LUTs, which are small memories. We load the memory with the truth table for the function we need to implement. The function variables are used to select which memory location produces the output. So if the three inputs are all zeros, then the value stored in bit P0 will appear at the output of the LUT.</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The configuration data also specifies the internal connections within the FPGA. This turns on or off transistors that make connections between wires in the chip. This “pass gate” is conceptually similar to a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buffer, which also might be used. There also may be multiplexers with configurable selects to choose the input signals for structures like LUTs.</a:t>
            </a:r>
            <a:br>
              <a:rPr lang="en-US" sz="1200" kern="1200" dirty="0" smtClean="0">
                <a:solidFill>
                  <a:srgbClr val="000000"/>
                </a:solidFill>
                <a:effectLst/>
                <a:latin typeface="Times New Roman" pitchFamily="18" charset="0"/>
                <a:ea typeface="+mn-ea"/>
                <a:cs typeface="+mn-cs"/>
              </a:rPr>
            </a:b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5</a:t>
            </a:fld>
            <a:endParaRPr lang="en-GB"/>
          </a:p>
        </p:txBody>
      </p:sp>
    </p:spTree>
    <p:extLst>
      <p:ext uri="{BB962C8B-B14F-4D97-AF65-F5344CB8AC3E}">
        <p14:creationId xmlns:p14="http://schemas.microsoft.com/office/powerpoint/2010/main" val="929066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rgbClr val="000000"/>
                </a:solidFill>
                <a:effectLst/>
                <a:latin typeface="Times New Roman" pitchFamily="18" charset="0"/>
                <a:ea typeface="+mn-ea"/>
                <a:cs typeface="+mn-cs"/>
              </a:rPr>
              <a:t>A typical FPGA is made up of tens or hundreds of thousands of “logic blocks” that contain one or more LUTs and small amounts of storage. These logic blocks are connected by configurable wiring like we showed previously. </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pPr lvl="0"/>
            <a:r>
              <a:rPr lang="en-US" sz="1200" kern="1200" dirty="0" smtClean="0">
                <a:solidFill>
                  <a:srgbClr val="000000"/>
                </a:solidFill>
                <a:effectLst/>
                <a:latin typeface="Times New Roman" pitchFamily="18" charset="0"/>
                <a:ea typeface="+mn-ea"/>
                <a:cs typeface="+mn-cs"/>
              </a:rPr>
              <a:t>The blocks and wires are organized like a rectangular grid of city blocks and streets. Here we show a block diagram, where the boxes labeled CLB are the logic blocks. The little circles represent places where a connection can be made between crossing wires, using structures like the pass gate we discussed. In this case, each CLB has four inputs, which come from the wire channel below it. Each CLB produces one output, which can be connected to any of the wires in the channel to the CLB’s right. We can also make connections between horizontal and vertical wires to route signals wherever we need. </a:t>
            </a:r>
          </a:p>
          <a:p>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So, we might implement part of a logic function in one CLB, and connect its output to the input of another CLB that implements another part of the function.</a:t>
            </a:r>
          </a:p>
          <a:p>
            <a:r>
              <a:rPr lang="en-US" sz="1200" kern="1200" dirty="0" smtClean="0">
                <a:solidFill>
                  <a:srgbClr val="000000"/>
                </a:solidFill>
                <a:effectLst/>
                <a:latin typeface="Times New Roman" pitchFamily="18" charset="0"/>
                <a:ea typeface="+mn-ea"/>
                <a:cs typeface="+mn-cs"/>
              </a:rPr>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Don’t try to memorize the particular features of this image; it’s just a generic picture to give you an approximate idea. Real FPGAs have many more CLBs, wires, and connection points. This is how we can implement very large and complex designs on a single FPGA using these small building blocks.</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6</a:t>
            </a:fld>
            <a:endParaRPr lang="en-GB"/>
          </a:p>
        </p:txBody>
      </p:sp>
    </p:spTree>
    <p:extLst>
      <p:ext uri="{BB962C8B-B14F-4D97-AF65-F5344CB8AC3E}">
        <p14:creationId xmlns:p14="http://schemas.microsoft.com/office/powerpoint/2010/main" val="132487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So, how do we configure an FPGA to implement our circuit? We can implement any logic function of N variables using an N-to-1 mux and value-fixing. This is essentially what happens inside the FPGA. The configuration data, stored in memories, value-fixes the data inputs of a lot of small </a:t>
            </a:r>
            <a:r>
              <a:rPr lang="en-US" sz="1200" kern="1200" dirty="0" err="1" smtClean="0">
                <a:solidFill>
                  <a:srgbClr val="000000"/>
                </a:solidFill>
                <a:effectLst/>
                <a:latin typeface="Times New Roman" pitchFamily="18" charset="0"/>
                <a:ea typeface="+mn-ea"/>
                <a:cs typeface="+mn-cs"/>
              </a:rPr>
              <a:t>muxes</a:t>
            </a:r>
            <a:r>
              <a:rPr lang="en-US" sz="1200" kern="1200" dirty="0" smtClean="0">
                <a:solidFill>
                  <a:srgbClr val="000000"/>
                </a:solidFill>
                <a:effectLst/>
                <a:latin typeface="Times New Roman" pitchFamily="18" charset="0"/>
                <a:ea typeface="+mn-ea"/>
                <a:cs typeface="+mn-cs"/>
              </a:rPr>
              <a:t>. The this data also controls which signals within the FPGA are applied to the select inputs of the </a:t>
            </a:r>
            <a:r>
              <a:rPr lang="en-US" sz="1200" kern="1200" dirty="0" err="1" smtClean="0">
                <a:solidFill>
                  <a:srgbClr val="000000"/>
                </a:solidFill>
                <a:effectLst/>
                <a:latin typeface="Times New Roman" pitchFamily="18" charset="0"/>
                <a:ea typeface="+mn-ea"/>
                <a:cs typeface="+mn-cs"/>
              </a:rPr>
              <a:t>muxes</a:t>
            </a:r>
            <a:r>
              <a:rPr lang="en-US" sz="1200" kern="1200" dirty="0" smtClean="0">
                <a:solidFill>
                  <a:srgbClr val="000000"/>
                </a:solidFill>
                <a:effectLst/>
                <a:latin typeface="Times New Roman" pitchFamily="18" charset="0"/>
                <a:ea typeface="+mn-ea"/>
                <a:cs typeface="+mn-cs"/>
              </a:rPr>
              <a:t>.</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Automated design tools take the circuit you design, and transform it to use the structures available in the FPGA, while preserving the functionality. They break up the logic into smaller functions that can be implemented in the logic blocks, then figure out which logic block to use for each </a:t>
            </a:r>
            <a:r>
              <a:rPr lang="en-US" sz="1200" kern="1200" dirty="0" err="1" smtClean="0">
                <a:solidFill>
                  <a:srgbClr val="000000"/>
                </a:solidFill>
                <a:effectLst/>
                <a:latin typeface="Times New Roman" pitchFamily="18" charset="0"/>
                <a:ea typeface="+mn-ea"/>
                <a:cs typeface="+mn-cs"/>
              </a:rPr>
              <a:t>subfunction</a:t>
            </a:r>
            <a:r>
              <a:rPr lang="en-US" sz="1200" kern="1200" dirty="0" smtClean="0">
                <a:solidFill>
                  <a:srgbClr val="000000"/>
                </a:solidFill>
                <a:effectLst/>
                <a:latin typeface="Times New Roman" pitchFamily="18" charset="0"/>
                <a:ea typeface="+mn-ea"/>
                <a:cs typeface="+mn-cs"/>
              </a:rPr>
              <a:t>. Then, they determine how to use the routing resources in the FPGA to connect those </a:t>
            </a:r>
            <a:r>
              <a:rPr lang="en-US" sz="1200" kern="1200" dirty="0" err="1" smtClean="0">
                <a:solidFill>
                  <a:srgbClr val="000000"/>
                </a:solidFill>
                <a:effectLst/>
                <a:latin typeface="Times New Roman" pitchFamily="18" charset="0"/>
                <a:ea typeface="+mn-ea"/>
                <a:cs typeface="+mn-cs"/>
              </a:rPr>
              <a:t>subfunctions</a:t>
            </a:r>
            <a:r>
              <a:rPr lang="en-US" sz="1200" kern="1200" dirty="0" smtClean="0">
                <a:solidFill>
                  <a:srgbClr val="000000"/>
                </a:solidFill>
                <a:effectLst/>
                <a:latin typeface="Times New Roman" pitchFamily="18" charset="0"/>
                <a:ea typeface="+mn-ea"/>
                <a:cs typeface="+mn-cs"/>
              </a:rPr>
              <a:t> to form the complete circuit. The design tools then generate a sequence of binary configuration data called a </a:t>
            </a:r>
            <a:r>
              <a:rPr lang="en-US" sz="1200" kern="1200" dirty="0" err="1" smtClean="0">
                <a:solidFill>
                  <a:srgbClr val="000000"/>
                </a:solidFill>
                <a:effectLst/>
                <a:latin typeface="Times New Roman" pitchFamily="18" charset="0"/>
                <a:ea typeface="+mn-ea"/>
                <a:cs typeface="+mn-cs"/>
              </a:rPr>
              <a:t>bitstream</a:t>
            </a:r>
            <a:r>
              <a:rPr lang="en-US" sz="1200" kern="1200" dirty="0" smtClean="0">
                <a:solidFill>
                  <a:srgbClr val="000000"/>
                </a:solidFill>
                <a:effectLst/>
                <a:latin typeface="Times New Roman" pitchFamily="18" charset="0"/>
                <a:ea typeface="+mn-ea"/>
                <a:cs typeface="+mn-cs"/>
              </a:rPr>
              <a:t>, and when we load that </a:t>
            </a:r>
            <a:r>
              <a:rPr lang="en-US" sz="1200" kern="1200" dirty="0" err="1" smtClean="0">
                <a:solidFill>
                  <a:srgbClr val="000000"/>
                </a:solidFill>
                <a:effectLst/>
                <a:latin typeface="Times New Roman" pitchFamily="18" charset="0"/>
                <a:ea typeface="+mn-ea"/>
                <a:cs typeface="+mn-cs"/>
              </a:rPr>
              <a:t>bitstream</a:t>
            </a:r>
            <a:r>
              <a:rPr lang="en-US" sz="1200" kern="1200" dirty="0" smtClean="0">
                <a:solidFill>
                  <a:srgbClr val="000000"/>
                </a:solidFill>
                <a:effectLst/>
                <a:latin typeface="Times New Roman" pitchFamily="18" charset="0"/>
                <a:ea typeface="+mn-ea"/>
                <a:cs typeface="+mn-cs"/>
              </a:rPr>
              <a:t> into the FPGA, the FPGA becomes the circuit that we designed.</a:t>
            </a:r>
          </a:p>
          <a:p>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Remember, when we say that we “program” the FPGA, it does not mean that we write a software program. The FPGA is not a microprocessor that executes instructions, and this is not software. When we program the device, we are actually customizing the hardware.</a:t>
            </a:r>
            <a:br>
              <a:rPr lang="en-US" sz="1200" kern="1200" dirty="0" smtClean="0">
                <a:solidFill>
                  <a:srgbClr val="000000"/>
                </a:solidFill>
                <a:effectLst/>
                <a:latin typeface="Times New Roman" pitchFamily="18" charset="0"/>
                <a:ea typeface="+mn-ea"/>
                <a:cs typeface="+mn-cs"/>
              </a:rPr>
            </a:b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7</a:t>
            </a:fld>
            <a:endParaRPr lang="en-GB"/>
          </a:p>
        </p:txBody>
      </p:sp>
    </p:spTree>
    <p:extLst>
      <p:ext uri="{BB962C8B-B14F-4D97-AF65-F5344CB8AC3E}">
        <p14:creationId xmlns:p14="http://schemas.microsoft.com/office/powerpoint/2010/main" val="3478182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Let’s look in more detail at how LUTs can be used to implement logic functions. A LUT has multiple inputs and one output. The exact number of inputs varies between FPGA models. Since a LUT with N inputs stores the truth table of the function, it can implement ANY function of N variables. If a function has more variables than the number of LUT inputs, the function must be decomposed into smaller sub-functions that can be implemented in the available LUTs. This is done automatically by the FPGA tools, but you should know how to do it manually as well.</a:t>
            </a:r>
            <a:br>
              <a:rPr lang="en-US" sz="1200" kern="1200" dirty="0" smtClean="0">
                <a:solidFill>
                  <a:srgbClr val="000000"/>
                </a:solidFill>
                <a:effectLst/>
                <a:latin typeface="Times New Roman" pitchFamily="18" charset="0"/>
                <a:ea typeface="+mn-ea"/>
                <a:cs typeface="+mn-cs"/>
              </a:rPr>
            </a:b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8</a:t>
            </a:fld>
            <a:endParaRPr lang="en-GB"/>
          </a:p>
        </p:txBody>
      </p:sp>
    </p:spTree>
    <p:extLst>
      <p:ext uri="{BB962C8B-B14F-4D97-AF65-F5344CB8AC3E}">
        <p14:creationId xmlns:p14="http://schemas.microsoft.com/office/powerpoint/2010/main" val="2658964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Let’s assume we want to implement this circuit using 3-input LUTs, commonly called 3-LUTs. A 3-LUT can implement any function of 3 variables, but our circuit has five inputs, so we need to divide up the circuit into multiple LUTs. Let’s choose to take the circled logic and replace it with a sub-function G which equals AB + /BC.  We can then substitute G back into the original function, as shown.</a:t>
            </a:r>
            <a:br>
              <a:rPr lang="en-US" sz="1200" kern="1200" dirty="0" smtClean="0">
                <a:solidFill>
                  <a:srgbClr val="000000"/>
                </a:solidFill>
                <a:effectLst/>
                <a:latin typeface="Times New Roman" pitchFamily="18" charset="0"/>
                <a:ea typeface="+mn-ea"/>
                <a:cs typeface="+mn-cs"/>
              </a:rPr>
            </a:b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9</a:t>
            </a:fld>
            <a:endParaRPr lang="en-GB"/>
          </a:p>
        </p:txBody>
      </p:sp>
    </p:spTree>
    <p:extLst>
      <p:ext uri="{BB962C8B-B14F-4D97-AF65-F5344CB8AC3E}">
        <p14:creationId xmlns:p14="http://schemas.microsoft.com/office/powerpoint/2010/main" val="3402826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609600" y="2895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6"/>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sp>
        <p:nvSpPr>
          <p:cNvPr id="86019" name="Rectangle 3"/>
          <p:cNvSpPr>
            <a:spLocks noGrp="1" noChangeArrowheads="1"/>
          </p:cNvSpPr>
          <p:nvPr>
            <p:ph type="ctrTitle"/>
          </p:nvPr>
        </p:nvSpPr>
        <p:spPr>
          <a:xfrm>
            <a:off x="609600" y="990600"/>
            <a:ext cx="8305800" cy="1905000"/>
          </a:xfrm>
        </p:spPr>
        <p:txBody>
          <a:bodyPr/>
          <a:lstStyle>
            <a:lvl1pPr algn="ctr">
              <a:defRPr/>
            </a:lvl1pPr>
          </a:lstStyle>
          <a:p>
            <a:r>
              <a:rPr lang="en-US" smtClean="0"/>
              <a:t>Click to edit Master title style</a:t>
            </a:r>
            <a:endParaRPr lang="en-US"/>
          </a:p>
        </p:txBody>
      </p:sp>
      <p:sp>
        <p:nvSpPr>
          <p:cNvPr id="86020" name="Rectangle 4"/>
          <p:cNvSpPr>
            <a:spLocks noGrp="1" noChangeArrowheads="1"/>
          </p:cNvSpPr>
          <p:nvPr>
            <p:ph type="subTitle" idx="1"/>
          </p:nvPr>
        </p:nvSpPr>
        <p:spPr>
          <a:xfrm>
            <a:off x="609600" y="3352800"/>
            <a:ext cx="8305800" cy="3124200"/>
          </a:xfrm>
        </p:spPr>
        <p:txBody>
          <a:bodyPr anchor="ctr"/>
          <a:lstStyle>
            <a:lvl1pPr marL="0" indent="0" algn="ctr">
              <a:buFontTx/>
              <a:buNone/>
              <a:defRPr sz="3600"/>
            </a:lvl1pPr>
          </a:lstStyle>
          <a:p>
            <a:r>
              <a:rPr lang="en-US" smtClean="0"/>
              <a:t>Click to edit Master subtitle style</a:t>
            </a:r>
            <a:endParaRPr lang="en-US"/>
          </a:p>
        </p:txBody>
      </p:sp>
    </p:spTree>
    <p:extLst>
      <p:ext uri="{BB962C8B-B14F-4D97-AF65-F5344CB8AC3E}">
        <p14:creationId xmlns:p14="http://schemas.microsoft.com/office/powerpoint/2010/main" val="30933181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049490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396695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s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idx="10"/>
          </p:nvPr>
        </p:nvSpPr>
        <p:spPr>
          <a:xfrm>
            <a:off x="5334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ext Placeholder 4"/>
          <p:cNvSpPr>
            <a:spLocks noGrp="1"/>
          </p:cNvSpPr>
          <p:nvPr>
            <p:ph type="body" sz="quarter" idx="3"/>
          </p:nvPr>
        </p:nvSpPr>
        <p:spPr>
          <a:xfrm>
            <a:off x="48768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8564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152802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ChangeArrowheads="1"/>
          </p:cNvSpPr>
          <p:nvPr/>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3" name="Picture 9"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6" name="Text Box 8"/>
          <p:cNvSpPr txBox="1">
            <a:spLocks noChangeArrowheads="1"/>
          </p:cNvSpPr>
          <p:nvPr/>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7" name="Straight Connector 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2"/>
          <p:cNvSpPr>
            <a:spLocks noChangeArrowheads="1"/>
          </p:cNvSpPr>
          <p:nvPr userDrawn="1"/>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9" name="Picture 9"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12" name="Text Box 8"/>
          <p:cNvSpPr txBox="1">
            <a:spLocks noChangeArrowheads="1"/>
          </p:cNvSpPr>
          <p:nvPr userDrawn="1"/>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13" name="Straight Connector 12"/>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8203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rot="-54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dirty="0" smtClean="0">
                <a:solidFill>
                  <a:schemeClr val="bg1"/>
                </a:solidFill>
                <a:latin typeface="Tahoma" pitchFamily="34" charset="0"/>
                <a:cs typeface="Arial" charset="0"/>
              </a:rPr>
              <a:t>Implementation Technologies</a:t>
            </a:r>
            <a:endParaRPr lang="en-US" sz="1400" b="1" dirty="0">
              <a:solidFill>
                <a:schemeClr val="bg1"/>
              </a:solidFill>
              <a:latin typeface="Tahoma" pitchFamily="34" charset="0"/>
              <a:cs typeface="Arial" charset="0"/>
            </a:endParaRPr>
          </a:p>
        </p:txBody>
      </p:sp>
      <p:sp>
        <p:nvSpPr>
          <p:cNvPr id="1027" name="Rectangle 3"/>
          <p:cNvSpPr>
            <a:spLocks noGrp="1" noChangeArrowheads="1"/>
          </p:cNvSpPr>
          <p:nvPr>
            <p:ph type="title"/>
          </p:nvPr>
        </p:nvSpPr>
        <p:spPr bwMode="auto">
          <a:xfrm>
            <a:off x="533400" y="76200"/>
            <a:ext cx="853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066800"/>
            <a:ext cx="8534400" cy="576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Line 5"/>
          <p:cNvSpPr>
            <a:spLocks noChangeShapeType="1"/>
          </p:cNvSpPr>
          <p:nvPr/>
        </p:nvSpPr>
        <p:spPr bwMode="auto">
          <a:xfrm>
            <a:off x="609600" y="990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Text Box 7"/>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pic>
        <p:nvPicPr>
          <p:cNvPr id="2" name="Picture 9"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0"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E7545866-852A-419A-A29A-95485F594421}"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3" name="Straight Connector 12"/>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36" name="Picture 10"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7" name="Straight Connector 1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0" descr="UW"/>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8" name="Straight Connector 17"/>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9104344"/>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cs typeface="Arial" charset="0"/>
        </a:defRPr>
      </a:lvl2pPr>
      <a:lvl3pPr algn="l" rtl="0" eaLnBrk="1" fontAlgn="base" hangingPunct="1">
        <a:spcBef>
          <a:spcPct val="0"/>
        </a:spcBef>
        <a:spcAft>
          <a:spcPct val="0"/>
        </a:spcAft>
        <a:defRPr sz="4400">
          <a:solidFill>
            <a:schemeClr val="tx2"/>
          </a:solidFill>
          <a:latin typeface="Tahoma" pitchFamily="34" charset="0"/>
          <a:cs typeface="Arial" charset="0"/>
        </a:defRPr>
      </a:lvl3pPr>
      <a:lvl4pPr algn="l" rtl="0" eaLnBrk="1" fontAlgn="base" hangingPunct="1">
        <a:spcBef>
          <a:spcPct val="0"/>
        </a:spcBef>
        <a:spcAft>
          <a:spcPct val="0"/>
        </a:spcAft>
        <a:defRPr sz="4400">
          <a:solidFill>
            <a:schemeClr val="tx2"/>
          </a:solidFill>
          <a:latin typeface="Tahoma" pitchFamily="34" charset="0"/>
          <a:cs typeface="Arial" charset="0"/>
        </a:defRPr>
      </a:lvl4pPr>
      <a:lvl5pPr algn="l" rtl="0" eaLnBrk="1" fontAlgn="base" hangingPunct="1">
        <a:spcBef>
          <a:spcPct val="0"/>
        </a:spcBef>
        <a:spcAft>
          <a:spcPct val="0"/>
        </a:spcAft>
        <a:defRPr sz="4400">
          <a:solidFill>
            <a:schemeClr val="tx2"/>
          </a:solidFill>
          <a:latin typeface="Tahoma" pitchFamily="34" charset="0"/>
          <a:cs typeface="Arial" charset="0"/>
        </a:defRPr>
      </a:lvl5pPr>
      <a:lvl6pPr marL="457200" algn="l" rtl="0" eaLnBrk="1" fontAlgn="base" hangingPunct="1">
        <a:spcBef>
          <a:spcPct val="0"/>
        </a:spcBef>
        <a:spcAft>
          <a:spcPct val="0"/>
        </a:spcAft>
        <a:defRPr sz="4400">
          <a:solidFill>
            <a:schemeClr val="tx2"/>
          </a:solidFill>
          <a:latin typeface="Tahoma" pitchFamily="34" charset="0"/>
          <a:cs typeface="Arial" charset="0"/>
        </a:defRPr>
      </a:lvl6pPr>
      <a:lvl7pPr marL="914400" algn="l" rtl="0" eaLnBrk="1" fontAlgn="base" hangingPunct="1">
        <a:spcBef>
          <a:spcPct val="0"/>
        </a:spcBef>
        <a:spcAft>
          <a:spcPct val="0"/>
        </a:spcAft>
        <a:defRPr sz="4400">
          <a:solidFill>
            <a:schemeClr val="tx2"/>
          </a:solidFill>
          <a:latin typeface="Tahoma" pitchFamily="34" charset="0"/>
          <a:cs typeface="Arial" charset="0"/>
        </a:defRPr>
      </a:lvl7pPr>
      <a:lvl8pPr marL="1371600" algn="l" rtl="0" eaLnBrk="1" fontAlgn="base" hangingPunct="1">
        <a:spcBef>
          <a:spcPct val="0"/>
        </a:spcBef>
        <a:spcAft>
          <a:spcPct val="0"/>
        </a:spcAft>
        <a:defRPr sz="4400">
          <a:solidFill>
            <a:schemeClr val="tx2"/>
          </a:solidFill>
          <a:latin typeface="Tahoma" pitchFamily="34" charset="0"/>
          <a:cs typeface="Arial" charset="0"/>
        </a:defRPr>
      </a:lvl8pPr>
      <a:lvl9pPr marL="1828800" algn="l" rtl="0" eaLnBrk="1" fontAlgn="base" hangingPunct="1">
        <a:spcBef>
          <a:spcPct val="0"/>
        </a:spcBef>
        <a:spcAft>
          <a:spcPct val="0"/>
        </a:spcAft>
        <a:defRPr sz="4400">
          <a:solidFill>
            <a:schemeClr val="tx2"/>
          </a:solidFill>
          <a:latin typeface="Tahoma" pitchFamily="34" charset="0"/>
          <a:cs typeface="Arial" charset="0"/>
        </a:defRPr>
      </a:lvl9pPr>
    </p:titleStyle>
    <p:bodyStyle>
      <a:lvl1pPr marL="457200" indent="-457200" algn="l" rtl="0" eaLnBrk="1" fontAlgn="base" hangingPunct="1">
        <a:spcBef>
          <a:spcPct val="20000"/>
        </a:spcBef>
        <a:spcAft>
          <a:spcPct val="0"/>
        </a:spcAft>
        <a:buClr>
          <a:srgbClr val="800000"/>
        </a:buClr>
        <a:buSzPct val="130000"/>
        <a:buFont typeface="Arial" panose="020B0604020202020204" pitchFamily="34" charset="0"/>
        <a:buChar char="•"/>
        <a:defRPr sz="2800">
          <a:solidFill>
            <a:schemeClr val="tx1"/>
          </a:solidFill>
          <a:latin typeface="+mn-lt"/>
          <a:ea typeface="+mn-ea"/>
          <a:cs typeface="+mn-cs"/>
        </a:defRPr>
      </a:lvl1pPr>
      <a:lvl2pPr marL="800100" indent="-342900" algn="l" rtl="0" eaLnBrk="1" fontAlgn="base" hangingPunct="1">
        <a:spcBef>
          <a:spcPct val="20000"/>
        </a:spcBef>
        <a:spcAft>
          <a:spcPct val="0"/>
        </a:spcAft>
        <a:buClr>
          <a:srgbClr val="800000"/>
        </a:buClr>
        <a:buSzPct val="130000"/>
        <a:buFont typeface="Arial" panose="020B0604020202020204" pitchFamily="34" charset="0"/>
        <a:buChar char="•"/>
        <a:defRPr sz="2400">
          <a:solidFill>
            <a:schemeClr val="tx1"/>
          </a:solidFill>
          <a:latin typeface="+mn-lt"/>
          <a:cs typeface="+mn-cs"/>
        </a:defRPr>
      </a:lvl2pPr>
      <a:lvl3pPr marL="1257300" indent="-342900" algn="l" rtl="0" eaLnBrk="1" fontAlgn="base" hangingPunct="1">
        <a:spcBef>
          <a:spcPct val="20000"/>
        </a:spcBef>
        <a:spcAft>
          <a:spcPct val="0"/>
        </a:spcAft>
        <a:buClr>
          <a:srgbClr val="800000"/>
        </a:buClr>
        <a:buSzPct val="130000"/>
        <a:buFont typeface="Arial" panose="020B0604020202020204" pitchFamily="34" charset="0"/>
        <a:buChar char="•"/>
        <a:defRPr sz="2000">
          <a:solidFill>
            <a:schemeClr val="tx1"/>
          </a:solidFill>
          <a:latin typeface="+mn-lt"/>
          <a:cs typeface="+mn-cs"/>
        </a:defRPr>
      </a:lvl3pPr>
      <a:lvl4pPr marL="16573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4pPr>
      <a:lvl5pPr marL="21145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5pPr>
      <a:lvl6pPr marL="25146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6pPr>
      <a:lvl7pPr marL="29718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7pPr>
      <a:lvl8pPr marL="34290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8pPr>
      <a:lvl9pPr marL="38862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r>
              <a:rPr lang="en-GB" dirty="0" smtClean="0"/>
              <a:t>ECE 352</a:t>
            </a:r>
            <a:br>
              <a:rPr lang="en-GB" dirty="0" smtClean="0"/>
            </a:br>
            <a:r>
              <a:rPr lang="en-GB" dirty="0" smtClean="0"/>
              <a:t>Digital System Fundamentals</a:t>
            </a:r>
          </a:p>
        </p:txBody>
      </p:sp>
      <p:sp>
        <p:nvSpPr>
          <p:cNvPr id="4099" name="Rectangle 8"/>
          <p:cNvSpPr>
            <a:spLocks noGrp="1" noChangeArrowheads="1"/>
          </p:cNvSpPr>
          <p:nvPr>
            <p:ph type="subTitle" idx="1"/>
          </p:nvPr>
        </p:nvSpPr>
        <p:spPr/>
        <p:txBody>
          <a:bodyPr/>
          <a:lstStyle/>
          <a:p>
            <a:r>
              <a:rPr lang="en-US" dirty="0" smtClean="0"/>
              <a:t>Implementation Technologies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Implementing With LUTs</a:t>
            </a:r>
            <a:endParaRPr lang="en-US" dirty="0" smtClean="0"/>
          </a:p>
        </p:txBody>
      </p:sp>
      <p:sp>
        <p:nvSpPr>
          <p:cNvPr id="14339" name="Rectangle 3"/>
          <p:cNvSpPr>
            <a:spLocks noGrp="1" noChangeArrowheads="1"/>
          </p:cNvSpPr>
          <p:nvPr>
            <p:ph type="body" idx="1"/>
          </p:nvPr>
        </p:nvSpPr>
        <p:spPr/>
        <p:txBody>
          <a:bodyPr/>
          <a:lstStyle/>
          <a:p>
            <a:r>
              <a:rPr lang="en-US" smtClean="0"/>
              <a:t>Implement the below circuit using 3-input LUTs</a:t>
            </a:r>
          </a:p>
          <a:p>
            <a:pPr lvl="1"/>
            <a:r>
              <a:rPr lang="en-US" smtClean="0"/>
              <a:t>Remember: max 3 inputs, 1 output, any function!</a:t>
            </a:r>
            <a:endParaRPr lang="en-US" dirty="0" smtClean="0"/>
          </a:p>
        </p:txBody>
      </p:sp>
      <p:pic>
        <p:nvPicPr>
          <p:cNvPr id="25" name="Picture 24"/>
          <p:cNvPicPr>
            <a:picLocks noChangeAspect="1"/>
          </p:cNvPicPr>
          <p:nvPr/>
        </p:nvPicPr>
        <p:blipFill>
          <a:blip r:embed="rId3"/>
          <a:stretch>
            <a:fillRect/>
          </a:stretch>
        </p:blipFill>
        <p:spPr>
          <a:xfrm>
            <a:off x="765232" y="2514600"/>
            <a:ext cx="6000358" cy="3522750"/>
          </a:xfrm>
          <a:prstGeom prst="rect">
            <a:avLst/>
          </a:prstGeom>
        </p:spPr>
      </p:pic>
      <p:sp>
        <p:nvSpPr>
          <p:cNvPr id="10" name="Freeform 9"/>
          <p:cNvSpPr/>
          <p:nvPr/>
        </p:nvSpPr>
        <p:spPr>
          <a:xfrm>
            <a:off x="1295400" y="2508738"/>
            <a:ext cx="3968262" cy="1758462"/>
          </a:xfrm>
          <a:custGeom>
            <a:avLst/>
            <a:gdLst>
              <a:gd name="connsiteX0" fmla="*/ 3880338 w 3915508"/>
              <a:gd name="connsiteY0" fmla="*/ 562708 h 1664677"/>
              <a:gd name="connsiteX1" fmla="*/ 3704492 w 3915508"/>
              <a:gd name="connsiteY1" fmla="*/ 621324 h 1664677"/>
              <a:gd name="connsiteX2" fmla="*/ 2836984 w 3915508"/>
              <a:gd name="connsiteY2" fmla="*/ 668216 h 1664677"/>
              <a:gd name="connsiteX3" fmla="*/ 2473569 w 3915508"/>
              <a:gd name="connsiteY3" fmla="*/ 668216 h 1664677"/>
              <a:gd name="connsiteX4" fmla="*/ 2485292 w 3915508"/>
              <a:gd name="connsiteY4" fmla="*/ 1477108 h 1664677"/>
              <a:gd name="connsiteX5" fmla="*/ 2051538 w 3915508"/>
              <a:gd name="connsiteY5" fmla="*/ 1652954 h 1664677"/>
              <a:gd name="connsiteX6" fmla="*/ 0 w 3915508"/>
              <a:gd name="connsiteY6" fmla="*/ 1664677 h 1664677"/>
              <a:gd name="connsiteX7" fmla="*/ 0 w 3915508"/>
              <a:gd name="connsiteY7" fmla="*/ 187570 h 1664677"/>
              <a:gd name="connsiteX8" fmla="*/ 2942492 w 3915508"/>
              <a:gd name="connsiteY8" fmla="*/ 0 h 1664677"/>
              <a:gd name="connsiteX9" fmla="*/ 3915508 w 3915508"/>
              <a:gd name="connsiteY9" fmla="*/ 410308 h 1664677"/>
              <a:gd name="connsiteX10" fmla="*/ 3880338 w 3915508"/>
              <a:gd name="connsiteY10" fmla="*/ 562708 h 1664677"/>
              <a:gd name="connsiteX0" fmla="*/ 3864082 w 3915508"/>
              <a:gd name="connsiteY0" fmla="*/ 617298 h 1664677"/>
              <a:gd name="connsiteX1" fmla="*/ 3704492 w 3915508"/>
              <a:gd name="connsiteY1" fmla="*/ 621324 h 1664677"/>
              <a:gd name="connsiteX2" fmla="*/ 2836984 w 3915508"/>
              <a:gd name="connsiteY2" fmla="*/ 668216 h 1664677"/>
              <a:gd name="connsiteX3" fmla="*/ 2473569 w 3915508"/>
              <a:gd name="connsiteY3" fmla="*/ 668216 h 1664677"/>
              <a:gd name="connsiteX4" fmla="*/ 2485292 w 3915508"/>
              <a:gd name="connsiteY4" fmla="*/ 1477108 h 1664677"/>
              <a:gd name="connsiteX5" fmla="*/ 2051538 w 3915508"/>
              <a:gd name="connsiteY5" fmla="*/ 1652954 h 1664677"/>
              <a:gd name="connsiteX6" fmla="*/ 0 w 3915508"/>
              <a:gd name="connsiteY6" fmla="*/ 1664677 h 1664677"/>
              <a:gd name="connsiteX7" fmla="*/ 0 w 3915508"/>
              <a:gd name="connsiteY7" fmla="*/ 187570 h 1664677"/>
              <a:gd name="connsiteX8" fmla="*/ 2942492 w 3915508"/>
              <a:gd name="connsiteY8" fmla="*/ 0 h 1664677"/>
              <a:gd name="connsiteX9" fmla="*/ 3915508 w 3915508"/>
              <a:gd name="connsiteY9" fmla="*/ 410308 h 1664677"/>
              <a:gd name="connsiteX10" fmla="*/ 3864082 w 3915508"/>
              <a:gd name="connsiteY10" fmla="*/ 617298 h 1664677"/>
              <a:gd name="connsiteX0" fmla="*/ 3864082 w 3915508"/>
              <a:gd name="connsiteY0" fmla="*/ 617298 h 1664677"/>
              <a:gd name="connsiteX1" fmla="*/ 3704492 w 3915508"/>
              <a:gd name="connsiteY1" fmla="*/ 621324 h 1664677"/>
              <a:gd name="connsiteX2" fmla="*/ 3300299 w 3915508"/>
              <a:gd name="connsiteY2" fmla="*/ 668216 h 1664677"/>
              <a:gd name="connsiteX3" fmla="*/ 2473569 w 3915508"/>
              <a:gd name="connsiteY3" fmla="*/ 668216 h 1664677"/>
              <a:gd name="connsiteX4" fmla="*/ 2485292 w 3915508"/>
              <a:gd name="connsiteY4" fmla="*/ 1477108 h 1664677"/>
              <a:gd name="connsiteX5" fmla="*/ 2051538 w 3915508"/>
              <a:gd name="connsiteY5" fmla="*/ 1652954 h 1664677"/>
              <a:gd name="connsiteX6" fmla="*/ 0 w 3915508"/>
              <a:gd name="connsiteY6" fmla="*/ 1664677 h 1664677"/>
              <a:gd name="connsiteX7" fmla="*/ 0 w 3915508"/>
              <a:gd name="connsiteY7" fmla="*/ 187570 h 1664677"/>
              <a:gd name="connsiteX8" fmla="*/ 2942492 w 3915508"/>
              <a:gd name="connsiteY8" fmla="*/ 0 h 1664677"/>
              <a:gd name="connsiteX9" fmla="*/ 3915508 w 3915508"/>
              <a:gd name="connsiteY9" fmla="*/ 410308 h 1664677"/>
              <a:gd name="connsiteX10" fmla="*/ 3864082 w 3915508"/>
              <a:gd name="connsiteY10" fmla="*/ 617298 h 1664677"/>
              <a:gd name="connsiteX0" fmla="*/ 3864082 w 3915508"/>
              <a:gd name="connsiteY0" fmla="*/ 617298 h 1664677"/>
              <a:gd name="connsiteX1" fmla="*/ 3704492 w 3915508"/>
              <a:gd name="connsiteY1" fmla="*/ 621324 h 1664677"/>
              <a:gd name="connsiteX2" fmla="*/ 3300299 w 3915508"/>
              <a:gd name="connsiteY2" fmla="*/ 668216 h 1664677"/>
              <a:gd name="connsiteX3" fmla="*/ 3180734 w 3915508"/>
              <a:gd name="connsiteY3" fmla="*/ 668216 h 1664677"/>
              <a:gd name="connsiteX4" fmla="*/ 2485292 w 3915508"/>
              <a:gd name="connsiteY4" fmla="*/ 1477108 h 1664677"/>
              <a:gd name="connsiteX5" fmla="*/ 2051538 w 3915508"/>
              <a:gd name="connsiteY5" fmla="*/ 1652954 h 1664677"/>
              <a:gd name="connsiteX6" fmla="*/ 0 w 3915508"/>
              <a:gd name="connsiteY6" fmla="*/ 1664677 h 1664677"/>
              <a:gd name="connsiteX7" fmla="*/ 0 w 3915508"/>
              <a:gd name="connsiteY7" fmla="*/ 187570 h 1664677"/>
              <a:gd name="connsiteX8" fmla="*/ 2942492 w 3915508"/>
              <a:gd name="connsiteY8" fmla="*/ 0 h 1664677"/>
              <a:gd name="connsiteX9" fmla="*/ 3915508 w 3915508"/>
              <a:gd name="connsiteY9" fmla="*/ 410308 h 1664677"/>
              <a:gd name="connsiteX10" fmla="*/ 3864082 w 3915508"/>
              <a:gd name="connsiteY10" fmla="*/ 617298 h 1664677"/>
              <a:gd name="connsiteX0" fmla="*/ 3864082 w 3915508"/>
              <a:gd name="connsiteY0" fmla="*/ 617298 h 1664677"/>
              <a:gd name="connsiteX1" fmla="*/ 3704492 w 3915508"/>
              <a:gd name="connsiteY1" fmla="*/ 621324 h 1664677"/>
              <a:gd name="connsiteX2" fmla="*/ 3300299 w 3915508"/>
              <a:gd name="connsiteY2" fmla="*/ 668216 h 1664677"/>
              <a:gd name="connsiteX3" fmla="*/ 3180734 w 3915508"/>
              <a:gd name="connsiteY3" fmla="*/ 668216 h 1664677"/>
              <a:gd name="connsiteX4" fmla="*/ 3078661 w 3915508"/>
              <a:gd name="connsiteY4" fmla="*/ 1609682 h 1664677"/>
              <a:gd name="connsiteX5" fmla="*/ 2051538 w 3915508"/>
              <a:gd name="connsiteY5" fmla="*/ 1652954 h 1664677"/>
              <a:gd name="connsiteX6" fmla="*/ 0 w 3915508"/>
              <a:gd name="connsiteY6" fmla="*/ 1664677 h 1664677"/>
              <a:gd name="connsiteX7" fmla="*/ 0 w 3915508"/>
              <a:gd name="connsiteY7" fmla="*/ 187570 h 1664677"/>
              <a:gd name="connsiteX8" fmla="*/ 2942492 w 3915508"/>
              <a:gd name="connsiteY8" fmla="*/ 0 h 1664677"/>
              <a:gd name="connsiteX9" fmla="*/ 3915508 w 3915508"/>
              <a:gd name="connsiteY9" fmla="*/ 410308 h 1664677"/>
              <a:gd name="connsiteX10" fmla="*/ 3864082 w 3915508"/>
              <a:gd name="connsiteY10" fmla="*/ 617298 h 1664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15508" h="1664677">
                <a:moveTo>
                  <a:pt x="3864082" y="617298"/>
                </a:moveTo>
                <a:lnTo>
                  <a:pt x="3704492" y="621324"/>
                </a:lnTo>
                <a:lnTo>
                  <a:pt x="3300299" y="668216"/>
                </a:lnTo>
                <a:lnTo>
                  <a:pt x="3180734" y="668216"/>
                </a:lnTo>
                <a:lnTo>
                  <a:pt x="3078661" y="1609682"/>
                </a:lnTo>
                <a:lnTo>
                  <a:pt x="2051538" y="1652954"/>
                </a:lnTo>
                <a:lnTo>
                  <a:pt x="0" y="1664677"/>
                </a:lnTo>
                <a:lnTo>
                  <a:pt x="0" y="187570"/>
                </a:lnTo>
                <a:lnTo>
                  <a:pt x="2942492" y="0"/>
                </a:lnTo>
                <a:lnTo>
                  <a:pt x="3915508" y="410308"/>
                </a:lnTo>
                <a:lnTo>
                  <a:pt x="3864082" y="61729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p:cNvSpPr txBox="1"/>
              <p:nvPr/>
            </p:nvSpPr>
            <p:spPr>
              <a:xfrm>
                <a:off x="5032578" y="2065608"/>
                <a:ext cx="2473754" cy="475195"/>
              </a:xfrm>
              <a:prstGeom prst="rect">
                <a:avLst/>
              </a:prstGeom>
              <a:noFill/>
            </p:spPr>
            <p:txBody>
              <a:bodyPr wrap="none" rtlCol="0">
                <a:spAutoFit/>
              </a:bodyPr>
              <a:lstStyle/>
              <a:p>
                <a:r>
                  <a:rPr lang="en-US" sz="2400" dirty="0" smtClean="0">
                    <a:solidFill>
                      <a:srgbClr val="7030A0"/>
                    </a:solidFill>
                    <a:latin typeface="Arial" pitchFamily="34" charset="0"/>
                    <a:cs typeface="Arial" pitchFamily="34" charset="0"/>
                  </a:rPr>
                  <a:t>Let </a:t>
                </a:r>
                <a14:m>
                  <m:oMath xmlns:m="http://schemas.openxmlformats.org/officeDocument/2006/math">
                    <m:r>
                      <m:rPr>
                        <m:nor/>
                      </m:rPr>
                      <a:rPr lang="en-US" sz="2400" b="0" i="0" smtClean="0">
                        <a:solidFill>
                          <a:srgbClr val="7030A0"/>
                        </a:solidFill>
                        <a:latin typeface="Arial" pitchFamily="34" charset="0"/>
                        <a:cs typeface="Arial" pitchFamily="34" charset="0"/>
                      </a:rPr>
                      <m:t>G</m:t>
                    </m:r>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AB</m:t>
                    </m:r>
                    <m:r>
                      <m:rPr>
                        <m:nor/>
                      </m:rPr>
                      <a:rPr lang="en-US" sz="2400" b="0" i="0" smtClean="0">
                        <a:solidFill>
                          <a:srgbClr val="7030A0"/>
                        </a:solidFill>
                        <a:latin typeface="Arial" pitchFamily="34" charset="0"/>
                        <a:cs typeface="Arial" pitchFamily="34" charset="0"/>
                      </a:rPr>
                      <m:t> +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B</m:t>
                        </m:r>
                      </m:e>
                    </m:acc>
                    <m:r>
                      <m:rPr>
                        <m:nor/>
                      </m:rPr>
                      <a:rPr lang="en-US" sz="2400" b="0" i="0" smtClean="0">
                        <a:solidFill>
                          <a:srgbClr val="7030A0"/>
                        </a:solidFill>
                        <a:latin typeface="Arial" pitchFamily="34" charset="0"/>
                        <a:cs typeface="Arial" pitchFamily="34" charset="0"/>
                      </a:rPr>
                      <m:t>C</m:t>
                    </m:r>
                  </m:oMath>
                </a14:m>
                <a:endParaRPr lang="en-US" sz="2400" dirty="0">
                  <a:solidFill>
                    <a:srgbClr val="7030A0"/>
                  </a:solidFill>
                  <a:latin typeface="Arial" pitchFamily="34" charset="0"/>
                  <a:cs typeface="Arial" pitchFamily="34"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032578" y="2065608"/>
                <a:ext cx="2473754" cy="475195"/>
              </a:xfrm>
              <a:prstGeom prst="rect">
                <a:avLst/>
              </a:prstGeom>
              <a:blipFill rotWithShape="0">
                <a:blip r:embed="rId4"/>
                <a:stretch>
                  <a:fillRect l="-3951" t="-6410" b="-294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638800" y="2455605"/>
                <a:ext cx="3369833" cy="475195"/>
              </a:xfrm>
              <a:prstGeom prst="rect">
                <a:avLst/>
              </a:prstGeom>
              <a:noFill/>
            </p:spPr>
            <p:txBody>
              <a:bodyPr wrap="none" rtlCol="0">
                <a:spAutoFit/>
              </a:bodyPr>
              <a:lstStyle/>
              <a:p>
                <a:r>
                  <a:rPr lang="en-US" sz="2400" dirty="0" smtClean="0">
                    <a:solidFill>
                      <a:srgbClr val="7030A0"/>
                    </a:solidFill>
                    <a:latin typeface="Arial" pitchFamily="34" charset="0"/>
                    <a:cs typeface="Arial" pitchFamily="34" charset="0"/>
                  </a:rPr>
                  <a:t>Now F</a:t>
                </a:r>
                <a14:m>
                  <m:oMath xmlns:m="http://schemas.openxmlformats.org/officeDocument/2006/math">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G</m:t>
                    </m:r>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D</m:t>
                    </m:r>
                    <m:r>
                      <m:rPr>
                        <m:nor/>
                      </m:rPr>
                      <a:rPr lang="en-US" sz="2400" b="0" i="0" smtClean="0">
                        <a:solidFill>
                          <a:srgbClr val="7030A0"/>
                        </a:solidFill>
                        <a:latin typeface="Arial" pitchFamily="34" charset="0"/>
                        <a:cs typeface="Arial" pitchFamily="34" charset="0"/>
                      </a:rPr>
                      <m:t> </m:t>
                    </m:r>
                    <m:r>
                      <m:rPr>
                        <m:nor/>
                      </m:rPr>
                      <a:rPr lang="en-US" sz="2400" b="0" i="0" smtClean="0">
                        <a:solidFill>
                          <a:srgbClr val="7030A0"/>
                        </a:solidFill>
                        <a:latin typeface="Arial" pitchFamily="34" charset="0"/>
                        <a:cs typeface="Arial" pitchFamily="34" charset="0"/>
                      </a:rPr>
                      <m:t>E</m:t>
                    </m:r>
                    <m:r>
                      <m:rPr>
                        <m:nor/>
                      </m:rPr>
                      <a:rPr lang="en-US" sz="2400" b="0" i="0" smtClean="0">
                        <a:solidFill>
                          <a:srgbClr val="7030A0"/>
                        </a:solidFill>
                        <a:latin typeface="Arial" pitchFamily="34" charset="0"/>
                        <a:cs typeface="Arial" pitchFamily="34" charset="0"/>
                      </a:rPr>
                      <m:t> +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D</m:t>
                        </m:r>
                      </m:e>
                    </m:acc>
                    <m:r>
                      <a:rPr lang="en-US" sz="2400" b="0" i="1" smtClean="0">
                        <a:solidFill>
                          <a:srgbClr val="7030A0"/>
                        </a:solidFill>
                        <a:latin typeface="Cambria Math"/>
                      </a:rPr>
                      <m:t>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E</m:t>
                        </m:r>
                      </m:e>
                    </m:acc>
                  </m:oMath>
                </a14:m>
                <a:endParaRPr lang="en-US" sz="2400" dirty="0">
                  <a:solidFill>
                    <a:srgbClr val="7030A0"/>
                  </a:solidFill>
                  <a:latin typeface="Arial" pitchFamily="34" charset="0"/>
                  <a:cs typeface="Arial" pitchFamily="34"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638800" y="2455605"/>
                <a:ext cx="3369833" cy="475195"/>
              </a:xfrm>
              <a:prstGeom prst="rect">
                <a:avLst/>
              </a:prstGeom>
              <a:blipFill rotWithShape="0">
                <a:blip r:embed="rId5"/>
                <a:stretch>
                  <a:fillRect l="-2712" t="-6410" b="-29487"/>
                </a:stretch>
              </a:blipFill>
            </p:spPr>
            <p:txBody>
              <a:bodyPr/>
              <a:lstStyle/>
              <a:p>
                <a:r>
                  <a:rPr lang="en-US">
                    <a:noFill/>
                  </a:rPr>
                  <a:t> </a:t>
                </a:r>
              </a:p>
            </p:txBody>
          </p:sp>
        </mc:Fallback>
      </mc:AlternateContent>
      <p:sp>
        <p:nvSpPr>
          <p:cNvPr id="9" name="Rectangle 8"/>
          <p:cNvSpPr/>
          <p:nvPr/>
        </p:nvSpPr>
        <p:spPr>
          <a:xfrm>
            <a:off x="2438400" y="2651056"/>
            <a:ext cx="1143000" cy="1539944"/>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7030A0"/>
                </a:solidFill>
              </a:rPr>
              <a:t>LUT</a:t>
            </a:r>
            <a:endParaRPr lang="en-US" sz="2800" dirty="0">
              <a:solidFill>
                <a:srgbClr val="7030A0"/>
              </a:solidFill>
            </a:endParaRPr>
          </a:p>
        </p:txBody>
      </p:sp>
      <p:cxnSp>
        <p:nvCxnSpPr>
          <p:cNvPr id="12" name="Straight Connector 11"/>
          <p:cNvCxnSpPr/>
          <p:nvPr/>
        </p:nvCxnSpPr>
        <p:spPr>
          <a:xfrm>
            <a:off x="1295400" y="2893730"/>
            <a:ext cx="11430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358978"/>
            <a:ext cx="1641072"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128997" y="2959363"/>
            <a:ext cx="423514" cy="461665"/>
          </a:xfrm>
          <a:prstGeom prst="rect">
            <a:avLst/>
          </a:prstGeom>
          <a:noFill/>
        </p:spPr>
        <p:txBody>
          <a:bodyPr wrap="none" rtlCol="0">
            <a:spAutoFit/>
          </a:bodyPr>
          <a:lstStyle/>
          <a:p>
            <a:r>
              <a:rPr lang="en-US" sz="2400" b="1" dirty="0" smtClean="0">
                <a:solidFill>
                  <a:srgbClr val="7030A0"/>
                </a:solidFill>
              </a:rPr>
              <a:t>G</a:t>
            </a:r>
            <a:endParaRPr lang="en-US" sz="2400" b="1" dirty="0">
              <a:solidFill>
                <a:srgbClr val="7030A0"/>
              </a:solidFill>
            </a:endParaRPr>
          </a:p>
        </p:txBody>
      </p:sp>
      <p:sp>
        <p:nvSpPr>
          <p:cNvPr id="3" name="Freeform 2"/>
          <p:cNvSpPr/>
          <p:nvPr/>
        </p:nvSpPr>
        <p:spPr>
          <a:xfrm>
            <a:off x="1496321" y="2918099"/>
            <a:ext cx="4647296" cy="3065941"/>
          </a:xfrm>
          <a:custGeom>
            <a:avLst/>
            <a:gdLst>
              <a:gd name="connsiteX0" fmla="*/ 294176 w 4534123"/>
              <a:gd name="connsiteY0" fmla="*/ 2249027 h 2888191"/>
              <a:gd name="connsiteX1" fmla="*/ 1100 w 4534123"/>
              <a:gd name="connsiteY1" fmla="*/ 1569089 h 2888191"/>
              <a:gd name="connsiteX2" fmla="*/ 399684 w 4534123"/>
              <a:gd name="connsiteY2" fmla="*/ 1346350 h 2888191"/>
              <a:gd name="connsiteX3" fmla="*/ 1396146 w 4534123"/>
              <a:gd name="connsiteY3" fmla="*/ 1358073 h 2888191"/>
              <a:gd name="connsiteX4" fmla="*/ 1724392 w 4534123"/>
              <a:gd name="connsiteY4" fmla="*/ 1322904 h 2888191"/>
              <a:gd name="connsiteX5" fmla="*/ 1982300 w 4534123"/>
              <a:gd name="connsiteY5" fmla="*/ 900873 h 2888191"/>
              <a:gd name="connsiteX6" fmla="*/ 3178053 w 4534123"/>
              <a:gd name="connsiteY6" fmla="*/ 33365 h 2888191"/>
              <a:gd name="connsiteX7" fmla="*/ 4338638 w 4534123"/>
              <a:gd name="connsiteY7" fmla="*/ 232658 h 2888191"/>
              <a:gd name="connsiteX8" fmla="*/ 4467592 w 4534123"/>
              <a:gd name="connsiteY8" fmla="*/ 736750 h 2888191"/>
              <a:gd name="connsiteX9" fmla="*/ 3646976 w 4534123"/>
              <a:gd name="connsiteY9" fmla="*/ 1252565 h 2888191"/>
              <a:gd name="connsiteX10" fmla="*/ 3459407 w 4534123"/>
              <a:gd name="connsiteY10" fmla="*/ 2553827 h 2888191"/>
              <a:gd name="connsiteX11" fmla="*/ 1700946 w 4534123"/>
              <a:gd name="connsiteY11" fmla="*/ 2882073 h 2888191"/>
              <a:gd name="connsiteX12" fmla="*/ 681038 w 4534123"/>
              <a:gd name="connsiteY12" fmla="*/ 2729673 h 2888191"/>
              <a:gd name="connsiteX13" fmla="*/ 294176 w 4534123"/>
              <a:gd name="connsiteY13" fmla="*/ 2249027 h 2888191"/>
              <a:gd name="connsiteX0" fmla="*/ 294176 w 4534123"/>
              <a:gd name="connsiteY0" fmla="*/ 2237456 h 2876620"/>
              <a:gd name="connsiteX1" fmla="*/ 1100 w 4534123"/>
              <a:gd name="connsiteY1" fmla="*/ 1557518 h 2876620"/>
              <a:gd name="connsiteX2" fmla="*/ 399684 w 4534123"/>
              <a:gd name="connsiteY2" fmla="*/ 1334779 h 2876620"/>
              <a:gd name="connsiteX3" fmla="*/ 1396146 w 4534123"/>
              <a:gd name="connsiteY3" fmla="*/ 1346502 h 2876620"/>
              <a:gd name="connsiteX4" fmla="*/ 1724392 w 4534123"/>
              <a:gd name="connsiteY4" fmla="*/ 1311333 h 2876620"/>
              <a:gd name="connsiteX5" fmla="*/ 2781371 w 4534123"/>
              <a:gd name="connsiteY5" fmla="*/ 708069 h 2876620"/>
              <a:gd name="connsiteX6" fmla="*/ 3178053 w 4534123"/>
              <a:gd name="connsiteY6" fmla="*/ 21794 h 2876620"/>
              <a:gd name="connsiteX7" fmla="*/ 4338638 w 4534123"/>
              <a:gd name="connsiteY7" fmla="*/ 221087 h 2876620"/>
              <a:gd name="connsiteX8" fmla="*/ 4467592 w 4534123"/>
              <a:gd name="connsiteY8" fmla="*/ 725179 h 2876620"/>
              <a:gd name="connsiteX9" fmla="*/ 3646976 w 4534123"/>
              <a:gd name="connsiteY9" fmla="*/ 1240994 h 2876620"/>
              <a:gd name="connsiteX10" fmla="*/ 3459407 w 4534123"/>
              <a:gd name="connsiteY10" fmla="*/ 2542256 h 2876620"/>
              <a:gd name="connsiteX11" fmla="*/ 1700946 w 4534123"/>
              <a:gd name="connsiteY11" fmla="*/ 2870502 h 2876620"/>
              <a:gd name="connsiteX12" fmla="*/ 681038 w 4534123"/>
              <a:gd name="connsiteY12" fmla="*/ 2718102 h 2876620"/>
              <a:gd name="connsiteX13" fmla="*/ 294176 w 4534123"/>
              <a:gd name="connsiteY13" fmla="*/ 2237456 h 2876620"/>
              <a:gd name="connsiteX0" fmla="*/ 294176 w 4534123"/>
              <a:gd name="connsiteY0" fmla="*/ 2237456 h 2876620"/>
              <a:gd name="connsiteX1" fmla="*/ 1100 w 4534123"/>
              <a:gd name="connsiteY1" fmla="*/ 1557518 h 2876620"/>
              <a:gd name="connsiteX2" fmla="*/ 399684 w 4534123"/>
              <a:gd name="connsiteY2" fmla="*/ 1334779 h 2876620"/>
              <a:gd name="connsiteX3" fmla="*/ 1396146 w 4534123"/>
              <a:gd name="connsiteY3" fmla="*/ 1346502 h 2876620"/>
              <a:gd name="connsiteX4" fmla="*/ 2663506 w 4534123"/>
              <a:gd name="connsiteY4" fmla="*/ 1303095 h 2876620"/>
              <a:gd name="connsiteX5" fmla="*/ 2781371 w 4534123"/>
              <a:gd name="connsiteY5" fmla="*/ 708069 h 2876620"/>
              <a:gd name="connsiteX6" fmla="*/ 3178053 w 4534123"/>
              <a:gd name="connsiteY6" fmla="*/ 21794 h 2876620"/>
              <a:gd name="connsiteX7" fmla="*/ 4338638 w 4534123"/>
              <a:gd name="connsiteY7" fmla="*/ 221087 h 2876620"/>
              <a:gd name="connsiteX8" fmla="*/ 4467592 w 4534123"/>
              <a:gd name="connsiteY8" fmla="*/ 725179 h 2876620"/>
              <a:gd name="connsiteX9" fmla="*/ 3646976 w 4534123"/>
              <a:gd name="connsiteY9" fmla="*/ 1240994 h 2876620"/>
              <a:gd name="connsiteX10" fmla="*/ 3459407 w 4534123"/>
              <a:gd name="connsiteY10" fmla="*/ 2542256 h 2876620"/>
              <a:gd name="connsiteX11" fmla="*/ 1700946 w 4534123"/>
              <a:gd name="connsiteY11" fmla="*/ 2870502 h 2876620"/>
              <a:gd name="connsiteX12" fmla="*/ 681038 w 4534123"/>
              <a:gd name="connsiteY12" fmla="*/ 2718102 h 2876620"/>
              <a:gd name="connsiteX13" fmla="*/ 294176 w 4534123"/>
              <a:gd name="connsiteY13" fmla="*/ 2237456 h 2876620"/>
              <a:gd name="connsiteX0" fmla="*/ 294176 w 4534123"/>
              <a:gd name="connsiteY0" fmla="*/ 2277133 h 2916297"/>
              <a:gd name="connsiteX1" fmla="*/ 1100 w 4534123"/>
              <a:gd name="connsiteY1" fmla="*/ 1597195 h 2916297"/>
              <a:gd name="connsiteX2" fmla="*/ 399684 w 4534123"/>
              <a:gd name="connsiteY2" fmla="*/ 1374456 h 2916297"/>
              <a:gd name="connsiteX3" fmla="*/ 1396146 w 4534123"/>
              <a:gd name="connsiteY3" fmla="*/ 1386179 h 2916297"/>
              <a:gd name="connsiteX4" fmla="*/ 2663506 w 4534123"/>
              <a:gd name="connsiteY4" fmla="*/ 1342772 h 2916297"/>
              <a:gd name="connsiteX5" fmla="*/ 3178053 w 4534123"/>
              <a:gd name="connsiteY5" fmla="*/ 61471 h 2916297"/>
              <a:gd name="connsiteX6" fmla="*/ 4338638 w 4534123"/>
              <a:gd name="connsiteY6" fmla="*/ 260764 h 2916297"/>
              <a:gd name="connsiteX7" fmla="*/ 4467592 w 4534123"/>
              <a:gd name="connsiteY7" fmla="*/ 764856 h 2916297"/>
              <a:gd name="connsiteX8" fmla="*/ 3646976 w 4534123"/>
              <a:gd name="connsiteY8" fmla="*/ 1280671 h 2916297"/>
              <a:gd name="connsiteX9" fmla="*/ 3459407 w 4534123"/>
              <a:gd name="connsiteY9" fmla="*/ 2581933 h 2916297"/>
              <a:gd name="connsiteX10" fmla="*/ 1700946 w 4534123"/>
              <a:gd name="connsiteY10" fmla="*/ 2910179 h 2916297"/>
              <a:gd name="connsiteX11" fmla="*/ 681038 w 4534123"/>
              <a:gd name="connsiteY11" fmla="*/ 2757779 h 2916297"/>
              <a:gd name="connsiteX12" fmla="*/ 294176 w 4534123"/>
              <a:gd name="connsiteY12" fmla="*/ 2277133 h 2916297"/>
              <a:gd name="connsiteX0" fmla="*/ 294176 w 4534123"/>
              <a:gd name="connsiteY0" fmla="*/ 2269716 h 2908880"/>
              <a:gd name="connsiteX1" fmla="*/ 1100 w 4534123"/>
              <a:gd name="connsiteY1" fmla="*/ 1589778 h 2908880"/>
              <a:gd name="connsiteX2" fmla="*/ 399684 w 4534123"/>
              <a:gd name="connsiteY2" fmla="*/ 1367039 h 2908880"/>
              <a:gd name="connsiteX3" fmla="*/ 1396146 w 4534123"/>
              <a:gd name="connsiteY3" fmla="*/ 1378762 h 2908880"/>
              <a:gd name="connsiteX4" fmla="*/ 2778836 w 4534123"/>
              <a:gd name="connsiteY4" fmla="*/ 1228263 h 2908880"/>
              <a:gd name="connsiteX5" fmla="*/ 3178053 w 4534123"/>
              <a:gd name="connsiteY5" fmla="*/ 54054 h 2908880"/>
              <a:gd name="connsiteX6" fmla="*/ 4338638 w 4534123"/>
              <a:gd name="connsiteY6" fmla="*/ 253347 h 2908880"/>
              <a:gd name="connsiteX7" fmla="*/ 4467592 w 4534123"/>
              <a:gd name="connsiteY7" fmla="*/ 757439 h 2908880"/>
              <a:gd name="connsiteX8" fmla="*/ 3646976 w 4534123"/>
              <a:gd name="connsiteY8" fmla="*/ 1273254 h 2908880"/>
              <a:gd name="connsiteX9" fmla="*/ 3459407 w 4534123"/>
              <a:gd name="connsiteY9" fmla="*/ 2574516 h 2908880"/>
              <a:gd name="connsiteX10" fmla="*/ 1700946 w 4534123"/>
              <a:gd name="connsiteY10" fmla="*/ 2902762 h 2908880"/>
              <a:gd name="connsiteX11" fmla="*/ 681038 w 4534123"/>
              <a:gd name="connsiteY11" fmla="*/ 2750362 h 2908880"/>
              <a:gd name="connsiteX12" fmla="*/ 294176 w 4534123"/>
              <a:gd name="connsiteY12" fmla="*/ 2269716 h 2908880"/>
              <a:gd name="connsiteX0" fmla="*/ 294176 w 4538267"/>
              <a:gd name="connsiteY0" fmla="*/ 2269716 h 2908880"/>
              <a:gd name="connsiteX1" fmla="*/ 1100 w 4538267"/>
              <a:gd name="connsiteY1" fmla="*/ 1589778 h 2908880"/>
              <a:gd name="connsiteX2" fmla="*/ 399684 w 4538267"/>
              <a:gd name="connsiteY2" fmla="*/ 1367039 h 2908880"/>
              <a:gd name="connsiteX3" fmla="*/ 1396146 w 4538267"/>
              <a:gd name="connsiteY3" fmla="*/ 1378762 h 2908880"/>
              <a:gd name="connsiteX4" fmla="*/ 2778836 w 4538267"/>
              <a:gd name="connsiteY4" fmla="*/ 1228263 h 2908880"/>
              <a:gd name="connsiteX5" fmla="*/ 3087437 w 4538267"/>
              <a:gd name="connsiteY5" fmla="*/ 54054 h 2908880"/>
              <a:gd name="connsiteX6" fmla="*/ 4338638 w 4538267"/>
              <a:gd name="connsiteY6" fmla="*/ 253347 h 2908880"/>
              <a:gd name="connsiteX7" fmla="*/ 4467592 w 4538267"/>
              <a:gd name="connsiteY7" fmla="*/ 757439 h 2908880"/>
              <a:gd name="connsiteX8" fmla="*/ 3646976 w 4538267"/>
              <a:gd name="connsiteY8" fmla="*/ 1273254 h 2908880"/>
              <a:gd name="connsiteX9" fmla="*/ 3459407 w 4538267"/>
              <a:gd name="connsiteY9" fmla="*/ 2574516 h 2908880"/>
              <a:gd name="connsiteX10" fmla="*/ 1700946 w 4538267"/>
              <a:gd name="connsiteY10" fmla="*/ 2902762 h 2908880"/>
              <a:gd name="connsiteX11" fmla="*/ 681038 w 4538267"/>
              <a:gd name="connsiteY11" fmla="*/ 2750362 h 2908880"/>
              <a:gd name="connsiteX12" fmla="*/ 294176 w 4538267"/>
              <a:gd name="connsiteY12" fmla="*/ 2269716 h 2908880"/>
              <a:gd name="connsiteX0" fmla="*/ 294176 w 4540621"/>
              <a:gd name="connsiteY0" fmla="*/ 2262482 h 2901646"/>
              <a:gd name="connsiteX1" fmla="*/ 1100 w 4540621"/>
              <a:gd name="connsiteY1" fmla="*/ 1582544 h 2901646"/>
              <a:gd name="connsiteX2" fmla="*/ 399684 w 4540621"/>
              <a:gd name="connsiteY2" fmla="*/ 1359805 h 2901646"/>
              <a:gd name="connsiteX3" fmla="*/ 1396146 w 4540621"/>
              <a:gd name="connsiteY3" fmla="*/ 1371528 h 2901646"/>
              <a:gd name="connsiteX4" fmla="*/ 2778836 w 4540621"/>
              <a:gd name="connsiteY4" fmla="*/ 1221029 h 2901646"/>
              <a:gd name="connsiteX5" fmla="*/ 3038010 w 4540621"/>
              <a:gd name="connsiteY5" fmla="*/ 55058 h 2901646"/>
              <a:gd name="connsiteX6" fmla="*/ 4338638 w 4540621"/>
              <a:gd name="connsiteY6" fmla="*/ 246113 h 2901646"/>
              <a:gd name="connsiteX7" fmla="*/ 4467592 w 4540621"/>
              <a:gd name="connsiteY7" fmla="*/ 750205 h 2901646"/>
              <a:gd name="connsiteX8" fmla="*/ 3646976 w 4540621"/>
              <a:gd name="connsiteY8" fmla="*/ 1266020 h 2901646"/>
              <a:gd name="connsiteX9" fmla="*/ 3459407 w 4540621"/>
              <a:gd name="connsiteY9" fmla="*/ 2567282 h 2901646"/>
              <a:gd name="connsiteX10" fmla="*/ 1700946 w 4540621"/>
              <a:gd name="connsiteY10" fmla="*/ 2895528 h 2901646"/>
              <a:gd name="connsiteX11" fmla="*/ 681038 w 4540621"/>
              <a:gd name="connsiteY11" fmla="*/ 2743128 h 2901646"/>
              <a:gd name="connsiteX12" fmla="*/ 294176 w 4540621"/>
              <a:gd name="connsiteY12" fmla="*/ 2262482 h 2901646"/>
              <a:gd name="connsiteX0" fmla="*/ 294176 w 4540621"/>
              <a:gd name="connsiteY0" fmla="*/ 2262482 h 2901646"/>
              <a:gd name="connsiteX1" fmla="*/ 1100 w 4540621"/>
              <a:gd name="connsiteY1" fmla="*/ 1582544 h 2901646"/>
              <a:gd name="connsiteX2" fmla="*/ 399684 w 4540621"/>
              <a:gd name="connsiteY2" fmla="*/ 1359805 h 2901646"/>
              <a:gd name="connsiteX3" fmla="*/ 1396146 w 4540621"/>
              <a:gd name="connsiteY3" fmla="*/ 1371528 h 2901646"/>
              <a:gd name="connsiteX4" fmla="*/ 2778836 w 4540621"/>
              <a:gd name="connsiteY4" fmla="*/ 1221029 h 2901646"/>
              <a:gd name="connsiteX5" fmla="*/ 3038010 w 4540621"/>
              <a:gd name="connsiteY5" fmla="*/ 55058 h 2901646"/>
              <a:gd name="connsiteX6" fmla="*/ 4338638 w 4540621"/>
              <a:gd name="connsiteY6" fmla="*/ 246113 h 2901646"/>
              <a:gd name="connsiteX7" fmla="*/ 4467592 w 4540621"/>
              <a:gd name="connsiteY7" fmla="*/ 750205 h 2901646"/>
              <a:gd name="connsiteX8" fmla="*/ 3646976 w 4540621"/>
              <a:gd name="connsiteY8" fmla="*/ 1266020 h 2901646"/>
              <a:gd name="connsiteX9" fmla="*/ 3459407 w 4540621"/>
              <a:gd name="connsiteY9" fmla="*/ 2567282 h 2901646"/>
              <a:gd name="connsiteX10" fmla="*/ 1700946 w 4540621"/>
              <a:gd name="connsiteY10" fmla="*/ 2895528 h 2901646"/>
              <a:gd name="connsiteX11" fmla="*/ 681038 w 4540621"/>
              <a:gd name="connsiteY11" fmla="*/ 2743128 h 2901646"/>
              <a:gd name="connsiteX12" fmla="*/ 294176 w 4540621"/>
              <a:gd name="connsiteY12" fmla="*/ 2262482 h 2901646"/>
              <a:gd name="connsiteX0" fmla="*/ 294176 w 4540621"/>
              <a:gd name="connsiteY0" fmla="*/ 2262482 h 2901646"/>
              <a:gd name="connsiteX1" fmla="*/ 1100 w 4540621"/>
              <a:gd name="connsiteY1" fmla="*/ 1582544 h 2901646"/>
              <a:gd name="connsiteX2" fmla="*/ 399684 w 4540621"/>
              <a:gd name="connsiteY2" fmla="*/ 1359805 h 2901646"/>
              <a:gd name="connsiteX3" fmla="*/ 2778836 w 4540621"/>
              <a:gd name="connsiteY3" fmla="*/ 1221029 h 2901646"/>
              <a:gd name="connsiteX4" fmla="*/ 3038010 w 4540621"/>
              <a:gd name="connsiteY4" fmla="*/ 55058 h 2901646"/>
              <a:gd name="connsiteX5" fmla="*/ 4338638 w 4540621"/>
              <a:gd name="connsiteY5" fmla="*/ 246113 h 2901646"/>
              <a:gd name="connsiteX6" fmla="*/ 4467592 w 4540621"/>
              <a:gd name="connsiteY6" fmla="*/ 750205 h 2901646"/>
              <a:gd name="connsiteX7" fmla="*/ 3646976 w 4540621"/>
              <a:gd name="connsiteY7" fmla="*/ 1266020 h 2901646"/>
              <a:gd name="connsiteX8" fmla="*/ 3459407 w 4540621"/>
              <a:gd name="connsiteY8" fmla="*/ 2567282 h 2901646"/>
              <a:gd name="connsiteX9" fmla="*/ 1700946 w 4540621"/>
              <a:gd name="connsiteY9" fmla="*/ 2895528 h 2901646"/>
              <a:gd name="connsiteX10" fmla="*/ 681038 w 4540621"/>
              <a:gd name="connsiteY10" fmla="*/ 2743128 h 2901646"/>
              <a:gd name="connsiteX11" fmla="*/ 294176 w 4540621"/>
              <a:gd name="connsiteY11" fmla="*/ 2262482 h 2901646"/>
              <a:gd name="connsiteX0" fmla="*/ 294176 w 4540621"/>
              <a:gd name="connsiteY0" fmla="*/ 2271104 h 2910268"/>
              <a:gd name="connsiteX1" fmla="*/ 1100 w 4540621"/>
              <a:gd name="connsiteY1" fmla="*/ 1591166 h 2910268"/>
              <a:gd name="connsiteX2" fmla="*/ 399684 w 4540621"/>
              <a:gd name="connsiteY2" fmla="*/ 1368427 h 2910268"/>
              <a:gd name="connsiteX3" fmla="*/ 2647030 w 4540621"/>
              <a:gd name="connsiteY3" fmla="*/ 1353219 h 2910268"/>
              <a:gd name="connsiteX4" fmla="*/ 3038010 w 4540621"/>
              <a:gd name="connsiteY4" fmla="*/ 63680 h 2910268"/>
              <a:gd name="connsiteX5" fmla="*/ 4338638 w 4540621"/>
              <a:gd name="connsiteY5" fmla="*/ 254735 h 2910268"/>
              <a:gd name="connsiteX6" fmla="*/ 4467592 w 4540621"/>
              <a:gd name="connsiteY6" fmla="*/ 758827 h 2910268"/>
              <a:gd name="connsiteX7" fmla="*/ 3646976 w 4540621"/>
              <a:gd name="connsiteY7" fmla="*/ 1274642 h 2910268"/>
              <a:gd name="connsiteX8" fmla="*/ 3459407 w 4540621"/>
              <a:gd name="connsiteY8" fmla="*/ 2575904 h 2910268"/>
              <a:gd name="connsiteX9" fmla="*/ 1700946 w 4540621"/>
              <a:gd name="connsiteY9" fmla="*/ 2904150 h 2910268"/>
              <a:gd name="connsiteX10" fmla="*/ 681038 w 4540621"/>
              <a:gd name="connsiteY10" fmla="*/ 2751750 h 2910268"/>
              <a:gd name="connsiteX11" fmla="*/ 294176 w 4540621"/>
              <a:gd name="connsiteY11" fmla="*/ 2271104 h 2910268"/>
              <a:gd name="connsiteX0" fmla="*/ 294176 w 4540621"/>
              <a:gd name="connsiteY0" fmla="*/ 2268221 h 2907385"/>
              <a:gd name="connsiteX1" fmla="*/ 1100 w 4540621"/>
              <a:gd name="connsiteY1" fmla="*/ 1588283 h 2907385"/>
              <a:gd name="connsiteX2" fmla="*/ 399684 w 4540621"/>
              <a:gd name="connsiteY2" fmla="*/ 1365544 h 2907385"/>
              <a:gd name="connsiteX3" fmla="*/ 2647030 w 4540621"/>
              <a:gd name="connsiteY3" fmla="*/ 1309147 h 2907385"/>
              <a:gd name="connsiteX4" fmla="*/ 3038010 w 4540621"/>
              <a:gd name="connsiteY4" fmla="*/ 60797 h 2907385"/>
              <a:gd name="connsiteX5" fmla="*/ 4338638 w 4540621"/>
              <a:gd name="connsiteY5" fmla="*/ 251852 h 2907385"/>
              <a:gd name="connsiteX6" fmla="*/ 4467592 w 4540621"/>
              <a:gd name="connsiteY6" fmla="*/ 755944 h 2907385"/>
              <a:gd name="connsiteX7" fmla="*/ 3646976 w 4540621"/>
              <a:gd name="connsiteY7" fmla="*/ 1271759 h 2907385"/>
              <a:gd name="connsiteX8" fmla="*/ 3459407 w 4540621"/>
              <a:gd name="connsiteY8" fmla="*/ 2573021 h 2907385"/>
              <a:gd name="connsiteX9" fmla="*/ 1700946 w 4540621"/>
              <a:gd name="connsiteY9" fmla="*/ 2901267 h 2907385"/>
              <a:gd name="connsiteX10" fmla="*/ 681038 w 4540621"/>
              <a:gd name="connsiteY10" fmla="*/ 2748867 h 2907385"/>
              <a:gd name="connsiteX11" fmla="*/ 294176 w 4540621"/>
              <a:gd name="connsiteY11" fmla="*/ 2268221 h 2907385"/>
              <a:gd name="connsiteX0" fmla="*/ 294176 w 4540621"/>
              <a:gd name="connsiteY0" fmla="*/ 2268221 h 2907385"/>
              <a:gd name="connsiteX1" fmla="*/ 1100 w 4540621"/>
              <a:gd name="connsiteY1" fmla="*/ 1588283 h 2907385"/>
              <a:gd name="connsiteX2" fmla="*/ 399684 w 4540621"/>
              <a:gd name="connsiteY2" fmla="*/ 1365544 h 2907385"/>
              <a:gd name="connsiteX3" fmla="*/ 2647030 w 4540621"/>
              <a:gd name="connsiteY3" fmla="*/ 1309147 h 2907385"/>
              <a:gd name="connsiteX4" fmla="*/ 3038010 w 4540621"/>
              <a:gd name="connsiteY4" fmla="*/ 60797 h 2907385"/>
              <a:gd name="connsiteX5" fmla="*/ 4338638 w 4540621"/>
              <a:gd name="connsiteY5" fmla="*/ 251852 h 2907385"/>
              <a:gd name="connsiteX6" fmla="*/ 4467592 w 4540621"/>
              <a:gd name="connsiteY6" fmla="*/ 755944 h 2907385"/>
              <a:gd name="connsiteX7" fmla="*/ 3646976 w 4540621"/>
              <a:gd name="connsiteY7" fmla="*/ 1271759 h 2907385"/>
              <a:gd name="connsiteX8" fmla="*/ 3459407 w 4540621"/>
              <a:gd name="connsiteY8" fmla="*/ 2573021 h 2907385"/>
              <a:gd name="connsiteX9" fmla="*/ 1700946 w 4540621"/>
              <a:gd name="connsiteY9" fmla="*/ 2901267 h 2907385"/>
              <a:gd name="connsiteX10" fmla="*/ 681038 w 4540621"/>
              <a:gd name="connsiteY10" fmla="*/ 2748867 h 2907385"/>
              <a:gd name="connsiteX11" fmla="*/ 294176 w 4540621"/>
              <a:gd name="connsiteY11" fmla="*/ 2268221 h 2907385"/>
              <a:gd name="connsiteX0" fmla="*/ 294176 w 4540621"/>
              <a:gd name="connsiteY0" fmla="*/ 2263626 h 2902790"/>
              <a:gd name="connsiteX1" fmla="*/ 1100 w 4540621"/>
              <a:gd name="connsiteY1" fmla="*/ 1583688 h 2902790"/>
              <a:gd name="connsiteX2" fmla="*/ 399684 w 4540621"/>
              <a:gd name="connsiteY2" fmla="*/ 1360949 h 2902790"/>
              <a:gd name="connsiteX3" fmla="*/ 2688219 w 4540621"/>
              <a:gd name="connsiteY3" fmla="*/ 1238649 h 2902790"/>
              <a:gd name="connsiteX4" fmla="*/ 3038010 w 4540621"/>
              <a:gd name="connsiteY4" fmla="*/ 56202 h 2902790"/>
              <a:gd name="connsiteX5" fmla="*/ 4338638 w 4540621"/>
              <a:gd name="connsiteY5" fmla="*/ 247257 h 2902790"/>
              <a:gd name="connsiteX6" fmla="*/ 4467592 w 4540621"/>
              <a:gd name="connsiteY6" fmla="*/ 751349 h 2902790"/>
              <a:gd name="connsiteX7" fmla="*/ 3646976 w 4540621"/>
              <a:gd name="connsiteY7" fmla="*/ 1267164 h 2902790"/>
              <a:gd name="connsiteX8" fmla="*/ 3459407 w 4540621"/>
              <a:gd name="connsiteY8" fmla="*/ 2568426 h 2902790"/>
              <a:gd name="connsiteX9" fmla="*/ 1700946 w 4540621"/>
              <a:gd name="connsiteY9" fmla="*/ 2896672 h 2902790"/>
              <a:gd name="connsiteX10" fmla="*/ 681038 w 4540621"/>
              <a:gd name="connsiteY10" fmla="*/ 2744272 h 2902790"/>
              <a:gd name="connsiteX11" fmla="*/ 294176 w 4540621"/>
              <a:gd name="connsiteY11" fmla="*/ 2263626 h 2902790"/>
              <a:gd name="connsiteX0" fmla="*/ 294176 w 4540621"/>
              <a:gd name="connsiteY0" fmla="*/ 2263626 h 2902790"/>
              <a:gd name="connsiteX1" fmla="*/ 1100 w 4540621"/>
              <a:gd name="connsiteY1" fmla="*/ 1583688 h 2902790"/>
              <a:gd name="connsiteX2" fmla="*/ 399684 w 4540621"/>
              <a:gd name="connsiteY2" fmla="*/ 1360949 h 2902790"/>
              <a:gd name="connsiteX3" fmla="*/ 2688219 w 4540621"/>
              <a:gd name="connsiteY3" fmla="*/ 1238649 h 2902790"/>
              <a:gd name="connsiteX4" fmla="*/ 3038010 w 4540621"/>
              <a:gd name="connsiteY4" fmla="*/ 56202 h 2902790"/>
              <a:gd name="connsiteX5" fmla="*/ 4338638 w 4540621"/>
              <a:gd name="connsiteY5" fmla="*/ 247257 h 2902790"/>
              <a:gd name="connsiteX6" fmla="*/ 4467592 w 4540621"/>
              <a:gd name="connsiteY6" fmla="*/ 751349 h 2902790"/>
              <a:gd name="connsiteX7" fmla="*/ 3646976 w 4540621"/>
              <a:gd name="connsiteY7" fmla="*/ 1267164 h 2902790"/>
              <a:gd name="connsiteX8" fmla="*/ 3459407 w 4540621"/>
              <a:gd name="connsiteY8" fmla="*/ 2568426 h 2902790"/>
              <a:gd name="connsiteX9" fmla="*/ 1700946 w 4540621"/>
              <a:gd name="connsiteY9" fmla="*/ 2896672 h 2902790"/>
              <a:gd name="connsiteX10" fmla="*/ 681038 w 4540621"/>
              <a:gd name="connsiteY10" fmla="*/ 2744272 h 2902790"/>
              <a:gd name="connsiteX11" fmla="*/ 294176 w 4540621"/>
              <a:gd name="connsiteY11" fmla="*/ 2263626 h 2902790"/>
              <a:gd name="connsiteX0" fmla="*/ 294176 w 4538655"/>
              <a:gd name="connsiteY0" fmla="*/ 2270851 h 2910015"/>
              <a:gd name="connsiteX1" fmla="*/ 1100 w 4538655"/>
              <a:gd name="connsiteY1" fmla="*/ 1590913 h 2910015"/>
              <a:gd name="connsiteX2" fmla="*/ 399684 w 4538655"/>
              <a:gd name="connsiteY2" fmla="*/ 1368174 h 2910015"/>
              <a:gd name="connsiteX3" fmla="*/ 2688219 w 4538655"/>
              <a:gd name="connsiteY3" fmla="*/ 1245874 h 2910015"/>
              <a:gd name="connsiteX4" fmla="*/ 3079199 w 4538655"/>
              <a:gd name="connsiteY4" fmla="*/ 55189 h 2910015"/>
              <a:gd name="connsiteX5" fmla="*/ 4338638 w 4538655"/>
              <a:gd name="connsiteY5" fmla="*/ 254482 h 2910015"/>
              <a:gd name="connsiteX6" fmla="*/ 4467592 w 4538655"/>
              <a:gd name="connsiteY6" fmla="*/ 758574 h 2910015"/>
              <a:gd name="connsiteX7" fmla="*/ 3646976 w 4538655"/>
              <a:gd name="connsiteY7" fmla="*/ 1274389 h 2910015"/>
              <a:gd name="connsiteX8" fmla="*/ 3459407 w 4538655"/>
              <a:gd name="connsiteY8" fmla="*/ 2575651 h 2910015"/>
              <a:gd name="connsiteX9" fmla="*/ 1700946 w 4538655"/>
              <a:gd name="connsiteY9" fmla="*/ 2903897 h 2910015"/>
              <a:gd name="connsiteX10" fmla="*/ 681038 w 4538655"/>
              <a:gd name="connsiteY10" fmla="*/ 2751497 h 2910015"/>
              <a:gd name="connsiteX11" fmla="*/ 294176 w 4538655"/>
              <a:gd name="connsiteY11" fmla="*/ 2270851 h 2910015"/>
              <a:gd name="connsiteX0" fmla="*/ 321115 w 4565594"/>
              <a:gd name="connsiteY0" fmla="*/ 2270851 h 2910015"/>
              <a:gd name="connsiteX1" fmla="*/ 28039 w 4565594"/>
              <a:gd name="connsiteY1" fmla="*/ 1590913 h 2910015"/>
              <a:gd name="connsiteX2" fmla="*/ 1044461 w 4565594"/>
              <a:gd name="connsiteY2" fmla="*/ 1376412 h 2910015"/>
              <a:gd name="connsiteX3" fmla="*/ 2715158 w 4565594"/>
              <a:gd name="connsiteY3" fmla="*/ 1245874 h 2910015"/>
              <a:gd name="connsiteX4" fmla="*/ 3106138 w 4565594"/>
              <a:gd name="connsiteY4" fmla="*/ 55189 h 2910015"/>
              <a:gd name="connsiteX5" fmla="*/ 4365577 w 4565594"/>
              <a:gd name="connsiteY5" fmla="*/ 254482 h 2910015"/>
              <a:gd name="connsiteX6" fmla="*/ 4494531 w 4565594"/>
              <a:gd name="connsiteY6" fmla="*/ 758574 h 2910015"/>
              <a:gd name="connsiteX7" fmla="*/ 3673915 w 4565594"/>
              <a:gd name="connsiteY7" fmla="*/ 1274389 h 2910015"/>
              <a:gd name="connsiteX8" fmla="*/ 3486346 w 4565594"/>
              <a:gd name="connsiteY8" fmla="*/ 2575651 h 2910015"/>
              <a:gd name="connsiteX9" fmla="*/ 1727885 w 4565594"/>
              <a:gd name="connsiteY9" fmla="*/ 2903897 h 2910015"/>
              <a:gd name="connsiteX10" fmla="*/ 707977 w 4565594"/>
              <a:gd name="connsiteY10" fmla="*/ 2751497 h 2910015"/>
              <a:gd name="connsiteX11" fmla="*/ 321115 w 4565594"/>
              <a:gd name="connsiteY11" fmla="*/ 2270851 h 2910015"/>
              <a:gd name="connsiteX0" fmla="*/ 321115 w 4565594"/>
              <a:gd name="connsiteY0" fmla="*/ 2270851 h 2910015"/>
              <a:gd name="connsiteX1" fmla="*/ 28039 w 4565594"/>
              <a:gd name="connsiteY1" fmla="*/ 1590913 h 2910015"/>
              <a:gd name="connsiteX2" fmla="*/ 1044461 w 4565594"/>
              <a:gd name="connsiteY2" fmla="*/ 1376412 h 2910015"/>
              <a:gd name="connsiteX3" fmla="*/ 2715158 w 4565594"/>
              <a:gd name="connsiteY3" fmla="*/ 1245874 h 2910015"/>
              <a:gd name="connsiteX4" fmla="*/ 3106138 w 4565594"/>
              <a:gd name="connsiteY4" fmla="*/ 55189 h 2910015"/>
              <a:gd name="connsiteX5" fmla="*/ 4365577 w 4565594"/>
              <a:gd name="connsiteY5" fmla="*/ 254482 h 2910015"/>
              <a:gd name="connsiteX6" fmla="*/ 4494531 w 4565594"/>
              <a:gd name="connsiteY6" fmla="*/ 758574 h 2910015"/>
              <a:gd name="connsiteX7" fmla="*/ 3673915 w 4565594"/>
              <a:gd name="connsiteY7" fmla="*/ 1274389 h 2910015"/>
              <a:gd name="connsiteX8" fmla="*/ 3486346 w 4565594"/>
              <a:gd name="connsiteY8" fmla="*/ 2575651 h 2910015"/>
              <a:gd name="connsiteX9" fmla="*/ 1727885 w 4565594"/>
              <a:gd name="connsiteY9" fmla="*/ 2903897 h 2910015"/>
              <a:gd name="connsiteX10" fmla="*/ 707977 w 4565594"/>
              <a:gd name="connsiteY10" fmla="*/ 2751497 h 2910015"/>
              <a:gd name="connsiteX11" fmla="*/ 321115 w 4565594"/>
              <a:gd name="connsiteY11" fmla="*/ 2270851 h 2910015"/>
              <a:gd name="connsiteX0" fmla="*/ 321115 w 4565594"/>
              <a:gd name="connsiteY0" fmla="*/ 2265192 h 2904356"/>
              <a:gd name="connsiteX1" fmla="*/ 28039 w 4565594"/>
              <a:gd name="connsiteY1" fmla="*/ 1585254 h 2904356"/>
              <a:gd name="connsiteX2" fmla="*/ 1044461 w 4565594"/>
              <a:gd name="connsiteY2" fmla="*/ 1370753 h 2904356"/>
              <a:gd name="connsiteX3" fmla="*/ 2731633 w 4565594"/>
              <a:gd name="connsiteY3" fmla="*/ 1157837 h 2904356"/>
              <a:gd name="connsiteX4" fmla="*/ 3106138 w 4565594"/>
              <a:gd name="connsiteY4" fmla="*/ 49530 h 2904356"/>
              <a:gd name="connsiteX5" fmla="*/ 4365577 w 4565594"/>
              <a:gd name="connsiteY5" fmla="*/ 248823 h 2904356"/>
              <a:gd name="connsiteX6" fmla="*/ 4494531 w 4565594"/>
              <a:gd name="connsiteY6" fmla="*/ 752915 h 2904356"/>
              <a:gd name="connsiteX7" fmla="*/ 3673915 w 4565594"/>
              <a:gd name="connsiteY7" fmla="*/ 1268730 h 2904356"/>
              <a:gd name="connsiteX8" fmla="*/ 3486346 w 4565594"/>
              <a:gd name="connsiteY8" fmla="*/ 2569992 h 2904356"/>
              <a:gd name="connsiteX9" fmla="*/ 1727885 w 4565594"/>
              <a:gd name="connsiteY9" fmla="*/ 2898238 h 2904356"/>
              <a:gd name="connsiteX10" fmla="*/ 707977 w 4565594"/>
              <a:gd name="connsiteY10" fmla="*/ 2745838 h 2904356"/>
              <a:gd name="connsiteX11" fmla="*/ 321115 w 4565594"/>
              <a:gd name="connsiteY11" fmla="*/ 2265192 h 2904356"/>
              <a:gd name="connsiteX0" fmla="*/ 316755 w 4561234"/>
              <a:gd name="connsiteY0" fmla="*/ 2265192 h 2984134"/>
              <a:gd name="connsiteX1" fmla="*/ 23679 w 4561234"/>
              <a:gd name="connsiteY1" fmla="*/ 1585254 h 2984134"/>
              <a:gd name="connsiteX2" fmla="*/ 1040101 w 4561234"/>
              <a:gd name="connsiteY2" fmla="*/ 1370753 h 2984134"/>
              <a:gd name="connsiteX3" fmla="*/ 2727273 w 4561234"/>
              <a:gd name="connsiteY3" fmla="*/ 1157837 h 2984134"/>
              <a:gd name="connsiteX4" fmla="*/ 3101778 w 4561234"/>
              <a:gd name="connsiteY4" fmla="*/ 49530 h 2984134"/>
              <a:gd name="connsiteX5" fmla="*/ 4361217 w 4561234"/>
              <a:gd name="connsiteY5" fmla="*/ 248823 h 2984134"/>
              <a:gd name="connsiteX6" fmla="*/ 4490171 w 4561234"/>
              <a:gd name="connsiteY6" fmla="*/ 752915 h 2984134"/>
              <a:gd name="connsiteX7" fmla="*/ 3669555 w 4561234"/>
              <a:gd name="connsiteY7" fmla="*/ 1268730 h 2984134"/>
              <a:gd name="connsiteX8" fmla="*/ 3481986 w 4561234"/>
              <a:gd name="connsiteY8" fmla="*/ 2569992 h 2984134"/>
              <a:gd name="connsiteX9" fmla="*/ 1723525 w 4561234"/>
              <a:gd name="connsiteY9" fmla="*/ 2898238 h 2984134"/>
              <a:gd name="connsiteX10" fmla="*/ 242298 w 4561234"/>
              <a:gd name="connsiteY10" fmla="*/ 2943547 h 2984134"/>
              <a:gd name="connsiteX11" fmla="*/ 316755 w 4561234"/>
              <a:gd name="connsiteY11" fmla="*/ 2265192 h 2984134"/>
              <a:gd name="connsiteX0" fmla="*/ 284020 w 4602956"/>
              <a:gd name="connsiteY0" fmla="*/ 2943547 h 3035909"/>
              <a:gd name="connsiteX1" fmla="*/ 65401 w 4602956"/>
              <a:gd name="connsiteY1" fmla="*/ 1585254 h 3035909"/>
              <a:gd name="connsiteX2" fmla="*/ 1081823 w 4602956"/>
              <a:gd name="connsiteY2" fmla="*/ 1370753 h 3035909"/>
              <a:gd name="connsiteX3" fmla="*/ 2768995 w 4602956"/>
              <a:gd name="connsiteY3" fmla="*/ 1157837 h 3035909"/>
              <a:gd name="connsiteX4" fmla="*/ 3143500 w 4602956"/>
              <a:gd name="connsiteY4" fmla="*/ 49530 h 3035909"/>
              <a:gd name="connsiteX5" fmla="*/ 4402939 w 4602956"/>
              <a:gd name="connsiteY5" fmla="*/ 248823 h 3035909"/>
              <a:gd name="connsiteX6" fmla="*/ 4531893 w 4602956"/>
              <a:gd name="connsiteY6" fmla="*/ 752915 h 3035909"/>
              <a:gd name="connsiteX7" fmla="*/ 3711277 w 4602956"/>
              <a:gd name="connsiteY7" fmla="*/ 1268730 h 3035909"/>
              <a:gd name="connsiteX8" fmla="*/ 3523708 w 4602956"/>
              <a:gd name="connsiteY8" fmla="*/ 2569992 h 3035909"/>
              <a:gd name="connsiteX9" fmla="*/ 1765247 w 4602956"/>
              <a:gd name="connsiteY9" fmla="*/ 2898238 h 3035909"/>
              <a:gd name="connsiteX10" fmla="*/ 284020 w 4602956"/>
              <a:gd name="connsiteY10" fmla="*/ 2943547 h 3035909"/>
              <a:gd name="connsiteX0" fmla="*/ 220356 w 4646384"/>
              <a:gd name="connsiteY0" fmla="*/ 2951785 h 3042280"/>
              <a:gd name="connsiteX1" fmla="*/ 108829 w 4646384"/>
              <a:gd name="connsiteY1" fmla="*/ 1585254 h 3042280"/>
              <a:gd name="connsiteX2" fmla="*/ 1125251 w 4646384"/>
              <a:gd name="connsiteY2" fmla="*/ 1370753 h 3042280"/>
              <a:gd name="connsiteX3" fmla="*/ 2812423 w 4646384"/>
              <a:gd name="connsiteY3" fmla="*/ 1157837 h 3042280"/>
              <a:gd name="connsiteX4" fmla="*/ 3186928 w 4646384"/>
              <a:gd name="connsiteY4" fmla="*/ 49530 h 3042280"/>
              <a:gd name="connsiteX5" fmla="*/ 4446367 w 4646384"/>
              <a:gd name="connsiteY5" fmla="*/ 248823 h 3042280"/>
              <a:gd name="connsiteX6" fmla="*/ 4575321 w 4646384"/>
              <a:gd name="connsiteY6" fmla="*/ 752915 h 3042280"/>
              <a:gd name="connsiteX7" fmla="*/ 3754705 w 4646384"/>
              <a:gd name="connsiteY7" fmla="*/ 1268730 h 3042280"/>
              <a:gd name="connsiteX8" fmla="*/ 3567136 w 4646384"/>
              <a:gd name="connsiteY8" fmla="*/ 2569992 h 3042280"/>
              <a:gd name="connsiteX9" fmla="*/ 1808675 w 4646384"/>
              <a:gd name="connsiteY9" fmla="*/ 2898238 h 3042280"/>
              <a:gd name="connsiteX10" fmla="*/ 220356 w 4646384"/>
              <a:gd name="connsiteY10" fmla="*/ 2951785 h 3042280"/>
              <a:gd name="connsiteX0" fmla="*/ 221268 w 4647296"/>
              <a:gd name="connsiteY0" fmla="*/ 2951785 h 3067629"/>
              <a:gd name="connsiteX1" fmla="*/ 109741 w 4647296"/>
              <a:gd name="connsiteY1" fmla="*/ 1585254 h 3067629"/>
              <a:gd name="connsiteX2" fmla="*/ 1126163 w 4647296"/>
              <a:gd name="connsiteY2" fmla="*/ 1370753 h 3067629"/>
              <a:gd name="connsiteX3" fmla="*/ 2813335 w 4647296"/>
              <a:gd name="connsiteY3" fmla="*/ 1157837 h 3067629"/>
              <a:gd name="connsiteX4" fmla="*/ 3187840 w 4647296"/>
              <a:gd name="connsiteY4" fmla="*/ 49530 h 3067629"/>
              <a:gd name="connsiteX5" fmla="*/ 4447279 w 4647296"/>
              <a:gd name="connsiteY5" fmla="*/ 248823 h 3067629"/>
              <a:gd name="connsiteX6" fmla="*/ 4576233 w 4647296"/>
              <a:gd name="connsiteY6" fmla="*/ 752915 h 3067629"/>
              <a:gd name="connsiteX7" fmla="*/ 3755617 w 4647296"/>
              <a:gd name="connsiteY7" fmla="*/ 1268730 h 3067629"/>
              <a:gd name="connsiteX8" fmla="*/ 3568048 w 4647296"/>
              <a:gd name="connsiteY8" fmla="*/ 2569992 h 3067629"/>
              <a:gd name="connsiteX9" fmla="*/ 1826063 w 4647296"/>
              <a:gd name="connsiteY9" fmla="*/ 2972378 h 3067629"/>
              <a:gd name="connsiteX10" fmla="*/ 221268 w 4647296"/>
              <a:gd name="connsiteY10" fmla="*/ 2951785 h 3067629"/>
              <a:gd name="connsiteX0" fmla="*/ 221268 w 4647296"/>
              <a:gd name="connsiteY0" fmla="*/ 2951785 h 3067629"/>
              <a:gd name="connsiteX1" fmla="*/ 109741 w 4647296"/>
              <a:gd name="connsiteY1" fmla="*/ 1585254 h 3067629"/>
              <a:gd name="connsiteX2" fmla="*/ 1126163 w 4647296"/>
              <a:gd name="connsiteY2" fmla="*/ 1370753 h 3067629"/>
              <a:gd name="connsiteX3" fmla="*/ 2813335 w 4647296"/>
              <a:gd name="connsiteY3" fmla="*/ 1157837 h 3067629"/>
              <a:gd name="connsiteX4" fmla="*/ 3187840 w 4647296"/>
              <a:gd name="connsiteY4" fmla="*/ 49530 h 3067629"/>
              <a:gd name="connsiteX5" fmla="*/ 4447279 w 4647296"/>
              <a:gd name="connsiteY5" fmla="*/ 248823 h 3067629"/>
              <a:gd name="connsiteX6" fmla="*/ 4576233 w 4647296"/>
              <a:gd name="connsiteY6" fmla="*/ 752915 h 3067629"/>
              <a:gd name="connsiteX7" fmla="*/ 3755617 w 4647296"/>
              <a:gd name="connsiteY7" fmla="*/ 1268730 h 3067629"/>
              <a:gd name="connsiteX8" fmla="*/ 3568048 w 4647296"/>
              <a:gd name="connsiteY8" fmla="*/ 2569992 h 3067629"/>
              <a:gd name="connsiteX9" fmla="*/ 1826063 w 4647296"/>
              <a:gd name="connsiteY9" fmla="*/ 2972378 h 3067629"/>
              <a:gd name="connsiteX10" fmla="*/ 221268 w 4647296"/>
              <a:gd name="connsiteY10" fmla="*/ 2951785 h 3067629"/>
              <a:gd name="connsiteX0" fmla="*/ 221268 w 4647296"/>
              <a:gd name="connsiteY0" fmla="*/ 2950097 h 3065941"/>
              <a:gd name="connsiteX1" fmla="*/ 109741 w 4647296"/>
              <a:gd name="connsiteY1" fmla="*/ 1583566 h 3065941"/>
              <a:gd name="connsiteX2" fmla="*/ 1126163 w 4647296"/>
              <a:gd name="connsiteY2" fmla="*/ 1369065 h 3065941"/>
              <a:gd name="connsiteX3" fmla="*/ 2936903 w 4647296"/>
              <a:gd name="connsiteY3" fmla="*/ 1131435 h 3065941"/>
              <a:gd name="connsiteX4" fmla="*/ 3187840 w 4647296"/>
              <a:gd name="connsiteY4" fmla="*/ 47842 h 3065941"/>
              <a:gd name="connsiteX5" fmla="*/ 4447279 w 4647296"/>
              <a:gd name="connsiteY5" fmla="*/ 247135 h 3065941"/>
              <a:gd name="connsiteX6" fmla="*/ 4576233 w 4647296"/>
              <a:gd name="connsiteY6" fmla="*/ 751227 h 3065941"/>
              <a:gd name="connsiteX7" fmla="*/ 3755617 w 4647296"/>
              <a:gd name="connsiteY7" fmla="*/ 1267042 h 3065941"/>
              <a:gd name="connsiteX8" fmla="*/ 3568048 w 4647296"/>
              <a:gd name="connsiteY8" fmla="*/ 2568304 h 3065941"/>
              <a:gd name="connsiteX9" fmla="*/ 1826063 w 4647296"/>
              <a:gd name="connsiteY9" fmla="*/ 2970690 h 3065941"/>
              <a:gd name="connsiteX10" fmla="*/ 221268 w 4647296"/>
              <a:gd name="connsiteY10" fmla="*/ 2950097 h 3065941"/>
              <a:gd name="connsiteX0" fmla="*/ 221268 w 4647296"/>
              <a:gd name="connsiteY0" fmla="*/ 2950097 h 3065941"/>
              <a:gd name="connsiteX1" fmla="*/ 109741 w 4647296"/>
              <a:gd name="connsiteY1" fmla="*/ 1583566 h 3065941"/>
              <a:gd name="connsiteX2" fmla="*/ 1126163 w 4647296"/>
              <a:gd name="connsiteY2" fmla="*/ 1369065 h 3065941"/>
              <a:gd name="connsiteX3" fmla="*/ 2936903 w 4647296"/>
              <a:gd name="connsiteY3" fmla="*/ 1131435 h 3065941"/>
              <a:gd name="connsiteX4" fmla="*/ 3187840 w 4647296"/>
              <a:gd name="connsiteY4" fmla="*/ 47842 h 3065941"/>
              <a:gd name="connsiteX5" fmla="*/ 4447279 w 4647296"/>
              <a:gd name="connsiteY5" fmla="*/ 247135 h 3065941"/>
              <a:gd name="connsiteX6" fmla="*/ 4576233 w 4647296"/>
              <a:gd name="connsiteY6" fmla="*/ 751227 h 3065941"/>
              <a:gd name="connsiteX7" fmla="*/ 3755617 w 4647296"/>
              <a:gd name="connsiteY7" fmla="*/ 1267042 h 3065941"/>
              <a:gd name="connsiteX8" fmla="*/ 3568048 w 4647296"/>
              <a:gd name="connsiteY8" fmla="*/ 2568304 h 3065941"/>
              <a:gd name="connsiteX9" fmla="*/ 1826063 w 4647296"/>
              <a:gd name="connsiteY9" fmla="*/ 2970690 h 3065941"/>
              <a:gd name="connsiteX10" fmla="*/ 221268 w 4647296"/>
              <a:gd name="connsiteY10" fmla="*/ 2950097 h 3065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7296" h="3065941">
                <a:moveTo>
                  <a:pt x="221268" y="2950097"/>
                </a:moveTo>
                <a:cubicBezTo>
                  <a:pt x="-64786" y="2718910"/>
                  <a:pt x="-41075" y="1847071"/>
                  <a:pt x="109741" y="1583566"/>
                </a:cubicBezTo>
                <a:cubicBezTo>
                  <a:pt x="260557" y="1320061"/>
                  <a:pt x="646731" y="1403231"/>
                  <a:pt x="1126163" y="1369065"/>
                </a:cubicBezTo>
                <a:cubicBezTo>
                  <a:pt x="1605595" y="1334899"/>
                  <a:pt x="2856901" y="1516396"/>
                  <a:pt x="2936903" y="1131435"/>
                </a:cubicBezTo>
                <a:cubicBezTo>
                  <a:pt x="3016905" y="746474"/>
                  <a:pt x="2936111" y="195225"/>
                  <a:pt x="3187840" y="47842"/>
                </a:cubicBezTo>
                <a:cubicBezTo>
                  <a:pt x="3439569" y="-99541"/>
                  <a:pt x="4215880" y="129904"/>
                  <a:pt x="4447279" y="247135"/>
                </a:cubicBezTo>
                <a:cubicBezTo>
                  <a:pt x="4678678" y="364366"/>
                  <a:pt x="4691510" y="581242"/>
                  <a:pt x="4576233" y="751227"/>
                </a:cubicBezTo>
                <a:cubicBezTo>
                  <a:pt x="4460956" y="921211"/>
                  <a:pt x="3923648" y="964196"/>
                  <a:pt x="3755617" y="1267042"/>
                </a:cubicBezTo>
                <a:cubicBezTo>
                  <a:pt x="3587586" y="1569888"/>
                  <a:pt x="3889640" y="2284363"/>
                  <a:pt x="3568048" y="2568304"/>
                </a:cubicBezTo>
                <a:cubicBezTo>
                  <a:pt x="3246456" y="2852245"/>
                  <a:pt x="2289124" y="2941382"/>
                  <a:pt x="1826063" y="2970690"/>
                </a:cubicBezTo>
                <a:cubicBezTo>
                  <a:pt x="1363002" y="2999998"/>
                  <a:pt x="507322" y="3181284"/>
                  <a:pt x="221268" y="2950097"/>
                </a:cubicBezTo>
                <a:close/>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96632" y="4940808"/>
            <a:ext cx="2819399" cy="1200329"/>
          </a:xfrm>
          <a:prstGeom prst="rect">
            <a:avLst/>
          </a:prstGeom>
          <a:noFill/>
        </p:spPr>
        <p:txBody>
          <a:bodyPr wrap="square" rtlCol="0">
            <a:spAutoFit/>
          </a:bodyPr>
          <a:lstStyle/>
          <a:p>
            <a:r>
              <a:rPr lang="en-US" sz="2400" dirty="0" smtClean="0">
                <a:solidFill>
                  <a:srgbClr val="C00000"/>
                </a:solidFill>
                <a:latin typeface="Arial" pitchFamily="34" charset="0"/>
                <a:cs typeface="Arial" pitchFamily="34" charset="0"/>
              </a:rPr>
              <a:t>F is now a function of three variables (G, D, and E)</a:t>
            </a:r>
            <a:endParaRPr lang="en-US" sz="2400" dirty="0">
              <a:solidFill>
                <a:srgbClr val="C00000"/>
              </a:solidFill>
              <a:latin typeface="Arial" pitchFamily="34" charset="0"/>
              <a:cs typeface="Arial" pitchFamily="34" charset="0"/>
            </a:endParaRPr>
          </a:p>
        </p:txBody>
      </p:sp>
      <p:cxnSp>
        <p:nvCxnSpPr>
          <p:cNvPr id="21" name="Elbow Connector 20"/>
          <p:cNvCxnSpPr/>
          <p:nvPr/>
        </p:nvCxnSpPr>
        <p:spPr>
          <a:xfrm flipV="1">
            <a:off x="1295400" y="3886200"/>
            <a:ext cx="1143000" cy="304800"/>
          </a:xfrm>
          <a:prstGeom prst="bentConnector3">
            <a:avLst>
              <a:gd name="adj1" fmla="val 73063"/>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Elbow Connector 25"/>
          <p:cNvCxnSpPr>
            <a:endCxn id="9" idx="1"/>
          </p:cNvCxnSpPr>
          <p:nvPr/>
        </p:nvCxnSpPr>
        <p:spPr>
          <a:xfrm flipV="1">
            <a:off x="1295400" y="3421028"/>
            <a:ext cx="1143000" cy="305856"/>
          </a:xfrm>
          <a:prstGeom prst="bentConnector3">
            <a:avLst>
              <a:gd name="adj1" fmla="val 50000"/>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89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Implementing With LUTs</a:t>
            </a:r>
            <a:endParaRPr lang="en-US" dirty="0" smtClean="0"/>
          </a:p>
        </p:txBody>
      </p:sp>
      <p:sp>
        <p:nvSpPr>
          <p:cNvPr id="14339" name="Rectangle 3"/>
          <p:cNvSpPr>
            <a:spLocks noGrp="1" noChangeArrowheads="1"/>
          </p:cNvSpPr>
          <p:nvPr>
            <p:ph type="body" idx="1"/>
          </p:nvPr>
        </p:nvSpPr>
        <p:spPr/>
        <p:txBody>
          <a:bodyPr/>
          <a:lstStyle/>
          <a:p>
            <a:r>
              <a:rPr lang="en-US" smtClean="0"/>
              <a:t>Implement the below circuit using 3-input LUTs</a:t>
            </a:r>
          </a:p>
          <a:p>
            <a:pPr lvl="1"/>
            <a:r>
              <a:rPr lang="en-US" smtClean="0"/>
              <a:t>Remember: max 3 inputs, 1 output, any function!</a:t>
            </a:r>
            <a:endParaRPr lang="en-US" dirty="0" smtClean="0"/>
          </a:p>
        </p:txBody>
      </p:sp>
      <p:pic>
        <p:nvPicPr>
          <p:cNvPr id="25" name="Picture 24"/>
          <p:cNvPicPr>
            <a:picLocks noChangeAspect="1"/>
          </p:cNvPicPr>
          <p:nvPr/>
        </p:nvPicPr>
        <p:blipFill>
          <a:blip r:embed="rId3"/>
          <a:stretch>
            <a:fillRect/>
          </a:stretch>
        </p:blipFill>
        <p:spPr>
          <a:xfrm>
            <a:off x="765232" y="2514600"/>
            <a:ext cx="6000358" cy="3522750"/>
          </a:xfrm>
          <a:prstGeom prst="rect">
            <a:avLst/>
          </a:prstGeom>
        </p:spPr>
      </p:pic>
      <p:sp>
        <p:nvSpPr>
          <p:cNvPr id="13" name="Rectangle 12"/>
          <p:cNvSpPr/>
          <p:nvPr/>
        </p:nvSpPr>
        <p:spPr>
          <a:xfrm>
            <a:off x="1295400" y="2651056"/>
            <a:ext cx="4953000" cy="3216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p:cNvSpPr txBox="1"/>
              <p:nvPr/>
            </p:nvSpPr>
            <p:spPr>
              <a:xfrm>
                <a:off x="5032578" y="2065608"/>
                <a:ext cx="2473754" cy="475195"/>
              </a:xfrm>
              <a:prstGeom prst="rect">
                <a:avLst/>
              </a:prstGeom>
              <a:noFill/>
            </p:spPr>
            <p:txBody>
              <a:bodyPr wrap="none" rtlCol="0">
                <a:spAutoFit/>
              </a:bodyPr>
              <a:lstStyle/>
              <a:p>
                <a:r>
                  <a:rPr lang="en-US" sz="2400" dirty="0" smtClean="0">
                    <a:solidFill>
                      <a:srgbClr val="7030A0"/>
                    </a:solidFill>
                    <a:latin typeface="Arial" pitchFamily="34" charset="0"/>
                    <a:cs typeface="Arial" pitchFamily="34" charset="0"/>
                  </a:rPr>
                  <a:t>Let </a:t>
                </a:r>
                <a14:m>
                  <m:oMath xmlns:m="http://schemas.openxmlformats.org/officeDocument/2006/math">
                    <m:r>
                      <m:rPr>
                        <m:nor/>
                      </m:rPr>
                      <a:rPr lang="en-US" sz="2400" b="0" i="0" smtClean="0">
                        <a:solidFill>
                          <a:srgbClr val="7030A0"/>
                        </a:solidFill>
                        <a:latin typeface="Arial" pitchFamily="34" charset="0"/>
                        <a:cs typeface="Arial" pitchFamily="34" charset="0"/>
                      </a:rPr>
                      <m:t>G</m:t>
                    </m:r>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AB</m:t>
                    </m:r>
                    <m:r>
                      <m:rPr>
                        <m:nor/>
                      </m:rPr>
                      <a:rPr lang="en-US" sz="2400" b="0" i="0" smtClean="0">
                        <a:solidFill>
                          <a:srgbClr val="7030A0"/>
                        </a:solidFill>
                        <a:latin typeface="Arial" pitchFamily="34" charset="0"/>
                        <a:cs typeface="Arial" pitchFamily="34" charset="0"/>
                      </a:rPr>
                      <m:t> +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B</m:t>
                        </m:r>
                      </m:e>
                    </m:acc>
                    <m:r>
                      <m:rPr>
                        <m:nor/>
                      </m:rPr>
                      <a:rPr lang="en-US" sz="2400" b="0" i="0" smtClean="0">
                        <a:solidFill>
                          <a:srgbClr val="7030A0"/>
                        </a:solidFill>
                        <a:latin typeface="Arial" pitchFamily="34" charset="0"/>
                        <a:cs typeface="Arial" pitchFamily="34" charset="0"/>
                      </a:rPr>
                      <m:t>C</m:t>
                    </m:r>
                  </m:oMath>
                </a14:m>
                <a:endParaRPr lang="en-US" sz="2400" dirty="0">
                  <a:solidFill>
                    <a:srgbClr val="7030A0"/>
                  </a:solidFill>
                  <a:latin typeface="Arial" pitchFamily="34" charset="0"/>
                  <a:cs typeface="Arial" pitchFamily="34"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032578" y="2065608"/>
                <a:ext cx="2473754" cy="475195"/>
              </a:xfrm>
              <a:prstGeom prst="rect">
                <a:avLst/>
              </a:prstGeom>
              <a:blipFill rotWithShape="0">
                <a:blip r:embed="rId4"/>
                <a:stretch>
                  <a:fillRect l="-3951" t="-6410" b="-294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638800" y="2455605"/>
                <a:ext cx="3345788" cy="475195"/>
              </a:xfrm>
              <a:prstGeom prst="rect">
                <a:avLst/>
              </a:prstGeom>
              <a:noFill/>
            </p:spPr>
            <p:txBody>
              <a:bodyPr wrap="none" rtlCol="0">
                <a:spAutoFit/>
              </a:bodyPr>
              <a:lstStyle/>
              <a:p>
                <a:r>
                  <a:rPr lang="en-US" sz="2400" dirty="0" smtClean="0">
                    <a:solidFill>
                      <a:srgbClr val="7030A0"/>
                    </a:solidFill>
                    <a:latin typeface="Arial" pitchFamily="34" charset="0"/>
                    <a:cs typeface="Arial" pitchFamily="34" charset="0"/>
                  </a:rPr>
                  <a:t>Now F</a:t>
                </a:r>
                <a14:m>
                  <m:oMath xmlns:m="http://schemas.openxmlformats.org/officeDocument/2006/math">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G</m:t>
                    </m:r>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D</m:t>
                    </m:r>
                    <m:r>
                      <m:rPr>
                        <m:nor/>
                      </m:rPr>
                      <a:rPr lang="en-US" sz="2400">
                        <a:solidFill>
                          <a:srgbClr val="7030A0"/>
                        </a:solidFill>
                      </a:rPr>
                      <m:t> </m:t>
                    </m:r>
                    <m:r>
                      <m:rPr>
                        <m:nor/>
                      </m:rPr>
                      <a:rPr lang="en-US" sz="2400" b="0" i="0" smtClean="0">
                        <a:solidFill>
                          <a:srgbClr val="7030A0"/>
                        </a:solidFill>
                        <a:latin typeface="Arial" pitchFamily="34" charset="0"/>
                        <a:cs typeface="Arial" pitchFamily="34" charset="0"/>
                      </a:rPr>
                      <m:t>E</m:t>
                    </m:r>
                    <m:r>
                      <m:rPr>
                        <m:nor/>
                      </m:rPr>
                      <a:rPr lang="en-US" sz="2400" b="0" i="0" smtClean="0">
                        <a:solidFill>
                          <a:srgbClr val="7030A0"/>
                        </a:solidFill>
                        <a:latin typeface="Arial" pitchFamily="34" charset="0"/>
                        <a:cs typeface="Arial" pitchFamily="34" charset="0"/>
                      </a:rPr>
                      <m:t> +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D</m:t>
                        </m:r>
                      </m:e>
                    </m:acc>
                    <m:r>
                      <a:rPr lang="en-US" sz="2400" b="0" i="1" smtClean="0">
                        <a:solidFill>
                          <a:srgbClr val="7030A0"/>
                        </a:solidFill>
                        <a:latin typeface="Cambria Math"/>
                      </a:rPr>
                      <m:t>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E</m:t>
                        </m:r>
                      </m:e>
                    </m:acc>
                  </m:oMath>
                </a14:m>
                <a:endParaRPr lang="en-US" sz="2400" dirty="0">
                  <a:solidFill>
                    <a:srgbClr val="7030A0"/>
                  </a:solidFill>
                  <a:latin typeface="Arial" pitchFamily="34" charset="0"/>
                  <a:cs typeface="Arial" pitchFamily="34"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638800" y="2455605"/>
                <a:ext cx="3345788" cy="475195"/>
              </a:xfrm>
              <a:prstGeom prst="rect">
                <a:avLst/>
              </a:prstGeom>
              <a:blipFill rotWithShape="0">
                <a:blip r:embed="rId5"/>
                <a:stretch>
                  <a:fillRect l="-2732" t="-6410" b="-29487"/>
                </a:stretch>
              </a:blipFill>
            </p:spPr>
            <p:txBody>
              <a:bodyPr/>
              <a:lstStyle/>
              <a:p>
                <a:r>
                  <a:rPr lang="en-US">
                    <a:noFill/>
                  </a:rPr>
                  <a:t> </a:t>
                </a:r>
              </a:p>
            </p:txBody>
          </p:sp>
        </mc:Fallback>
      </mc:AlternateContent>
      <p:sp>
        <p:nvSpPr>
          <p:cNvPr id="16" name="TextBox 15"/>
          <p:cNvSpPr txBox="1"/>
          <p:nvPr/>
        </p:nvSpPr>
        <p:spPr>
          <a:xfrm>
            <a:off x="6096632" y="4940808"/>
            <a:ext cx="2819399" cy="1200329"/>
          </a:xfrm>
          <a:prstGeom prst="rect">
            <a:avLst/>
          </a:prstGeom>
          <a:noFill/>
        </p:spPr>
        <p:txBody>
          <a:bodyPr wrap="square" rtlCol="0">
            <a:spAutoFit/>
          </a:bodyPr>
          <a:lstStyle/>
          <a:p>
            <a:r>
              <a:rPr lang="en-US" sz="2400" dirty="0" smtClean="0">
                <a:solidFill>
                  <a:srgbClr val="C00000"/>
                </a:solidFill>
                <a:latin typeface="Arial" pitchFamily="34" charset="0"/>
                <a:cs typeface="Arial" pitchFamily="34" charset="0"/>
              </a:rPr>
              <a:t>F is now a function of three variables (G, D, and E)</a:t>
            </a:r>
            <a:endParaRPr lang="en-US" sz="2400" dirty="0">
              <a:solidFill>
                <a:srgbClr val="C00000"/>
              </a:solidFill>
              <a:latin typeface="Arial" pitchFamily="34" charset="0"/>
              <a:cs typeface="Arial" pitchFamily="34" charset="0"/>
            </a:endParaRPr>
          </a:p>
        </p:txBody>
      </p:sp>
      <p:sp>
        <p:nvSpPr>
          <p:cNvPr id="27" name="Rectangle 26"/>
          <p:cNvSpPr/>
          <p:nvPr/>
        </p:nvSpPr>
        <p:spPr>
          <a:xfrm>
            <a:off x="2438400" y="2651056"/>
            <a:ext cx="1143000" cy="1539944"/>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7030A0"/>
                </a:solidFill>
              </a:rPr>
              <a:t>LUT</a:t>
            </a:r>
            <a:endParaRPr lang="en-US" sz="2800" dirty="0">
              <a:solidFill>
                <a:srgbClr val="7030A0"/>
              </a:solidFill>
            </a:endParaRPr>
          </a:p>
        </p:txBody>
      </p:sp>
      <p:cxnSp>
        <p:nvCxnSpPr>
          <p:cNvPr id="28" name="Straight Connector 27"/>
          <p:cNvCxnSpPr/>
          <p:nvPr/>
        </p:nvCxnSpPr>
        <p:spPr>
          <a:xfrm>
            <a:off x="1295400" y="2893730"/>
            <a:ext cx="11430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81400" y="2959363"/>
            <a:ext cx="423514" cy="461665"/>
          </a:xfrm>
          <a:prstGeom prst="rect">
            <a:avLst/>
          </a:prstGeom>
          <a:noFill/>
        </p:spPr>
        <p:txBody>
          <a:bodyPr wrap="none" rtlCol="0">
            <a:spAutoFit/>
          </a:bodyPr>
          <a:lstStyle/>
          <a:p>
            <a:r>
              <a:rPr lang="en-US" sz="2400" b="1" dirty="0" smtClean="0">
                <a:solidFill>
                  <a:srgbClr val="7030A0"/>
                </a:solidFill>
              </a:rPr>
              <a:t>G</a:t>
            </a:r>
            <a:endParaRPr lang="en-US" sz="2400" b="1" dirty="0">
              <a:solidFill>
                <a:srgbClr val="7030A0"/>
              </a:solidFill>
            </a:endParaRPr>
          </a:p>
        </p:txBody>
      </p:sp>
      <p:cxnSp>
        <p:nvCxnSpPr>
          <p:cNvPr id="32" name="Elbow Connector 31"/>
          <p:cNvCxnSpPr/>
          <p:nvPr/>
        </p:nvCxnSpPr>
        <p:spPr>
          <a:xfrm flipV="1">
            <a:off x="1295400" y="3886200"/>
            <a:ext cx="1143000" cy="304800"/>
          </a:xfrm>
          <a:prstGeom prst="bentConnector3">
            <a:avLst>
              <a:gd name="adj1" fmla="val 73063"/>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Elbow Connector 32"/>
          <p:cNvCxnSpPr>
            <a:endCxn id="27" idx="1"/>
          </p:cNvCxnSpPr>
          <p:nvPr/>
        </p:nvCxnSpPr>
        <p:spPr>
          <a:xfrm flipV="1">
            <a:off x="1295400" y="3421028"/>
            <a:ext cx="1143000" cy="305856"/>
          </a:xfrm>
          <a:prstGeom prst="bentConnector3">
            <a:avLst>
              <a:gd name="adj1" fmla="val 50000"/>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353" name="Elbow Connector 14352"/>
          <p:cNvCxnSpPr>
            <a:stCxn id="27" idx="3"/>
          </p:cNvCxnSpPr>
          <p:nvPr/>
        </p:nvCxnSpPr>
        <p:spPr>
          <a:xfrm>
            <a:off x="3581400" y="3421028"/>
            <a:ext cx="423514" cy="846172"/>
          </a:xfrm>
          <a:prstGeom prst="bentConnector2">
            <a:avLst/>
          </a:prstGeom>
          <a:ln w="5715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358" name="Elbow Connector 14357"/>
          <p:cNvCxnSpPr>
            <a:stCxn id="17" idx="3"/>
          </p:cNvCxnSpPr>
          <p:nvPr/>
        </p:nvCxnSpPr>
        <p:spPr>
          <a:xfrm flipV="1">
            <a:off x="5486400" y="3505200"/>
            <a:ext cx="381000" cy="1215657"/>
          </a:xfrm>
          <a:prstGeom prst="bentConnector2">
            <a:avLst/>
          </a:prstGeom>
          <a:ln w="57150" cap="rnd">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360" name="Straight Connector 14359"/>
          <p:cNvCxnSpPr/>
          <p:nvPr/>
        </p:nvCxnSpPr>
        <p:spPr>
          <a:xfrm>
            <a:off x="5867400" y="3505200"/>
            <a:ext cx="457200" cy="0"/>
          </a:xfrm>
          <a:prstGeom prst="line">
            <a:avLst/>
          </a:prstGeom>
          <a:ln w="57150" cap="flat">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364" name="Straight Connector 14363"/>
          <p:cNvCxnSpPr/>
          <p:nvPr/>
        </p:nvCxnSpPr>
        <p:spPr>
          <a:xfrm>
            <a:off x="4004914" y="4267200"/>
            <a:ext cx="338486"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343400" y="3950885"/>
            <a:ext cx="1143000" cy="1539944"/>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C00000"/>
                </a:solidFill>
              </a:rPr>
              <a:t>LUT</a:t>
            </a:r>
            <a:endParaRPr lang="en-US" sz="2800" dirty="0">
              <a:solidFill>
                <a:srgbClr val="C00000"/>
              </a:solidFill>
            </a:endParaRPr>
          </a:p>
        </p:txBody>
      </p:sp>
      <p:cxnSp>
        <p:nvCxnSpPr>
          <p:cNvPr id="14366" name="Elbow Connector 14365"/>
          <p:cNvCxnSpPr>
            <a:endCxn id="17" idx="1"/>
          </p:cNvCxnSpPr>
          <p:nvPr/>
        </p:nvCxnSpPr>
        <p:spPr>
          <a:xfrm flipV="1">
            <a:off x="1295400" y="4720857"/>
            <a:ext cx="3048000" cy="384543"/>
          </a:xfrm>
          <a:prstGeom prst="bentConnector3">
            <a:avLst>
              <a:gd name="adj1" fmla="val 41622"/>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flipV="1">
            <a:off x="1295400" y="5181600"/>
            <a:ext cx="3048000" cy="381000"/>
          </a:xfrm>
          <a:prstGeom prst="bentConnector3">
            <a:avLst>
              <a:gd name="adj1" fmla="val 55676"/>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860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r>
              <a:rPr lang="en-GB" smtClean="0"/>
              <a:t>ECE 352</a:t>
            </a:r>
            <a:br>
              <a:rPr lang="en-GB" smtClean="0"/>
            </a:br>
            <a:r>
              <a:rPr lang="en-GB" smtClean="0"/>
              <a:t>Digital System Fundamentals</a:t>
            </a:r>
          </a:p>
        </p:txBody>
      </p:sp>
      <p:sp>
        <p:nvSpPr>
          <p:cNvPr id="4099" name="Rectangle 8"/>
          <p:cNvSpPr>
            <a:spLocks noGrp="1" noChangeArrowheads="1"/>
          </p:cNvSpPr>
          <p:nvPr>
            <p:ph type="subTitle" idx="1"/>
          </p:nvPr>
        </p:nvSpPr>
        <p:spPr/>
        <p:txBody>
          <a:bodyPr/>
          <a:lstStyle/>
          <a:p>
            <a:r>
              <a:rPr lang="en-US" dirty="0" smtClean="0"/>
              <a:t>Implementation Technologies</a:t>
            </a:r>
          </a:p>
        </p:txBody>
      </p:sp>
    </p:spTree>
    <p:extLst>
      <p:ext uri="{BB962C8B-B14F-4D97-AF65-F5344CB8AC3E}">
        <p14:creationId xmlns:p14="http://schemas.microsoft.com/office/powerpoint/2010/main" val="10099725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Implementation Technologies</a:t>
            </a:r>
          </a:p>
        </p:txBody>
      </p:sp>
      <p:sp>
        <p:nvSpPr>
          <p:cNvPr id="10243" name="Rectangle 3"/>
          <p:cNvSpPr>
            <a:spLocks noGrp="1" noChangeArrowheads="1"/>
          </p:cNvSpPr>
          <p:nvPr>
            <p:ph idx="1"/>
          </p:nvPr>
        </p:nvSpPr>
        <p:spPr/>
        <p:txBody>
          <a:bodyPr/>
          <a:lstStyle/>
          <a:p>
            <a:pPr eaLnBrk="1" hangingPunct="1">
              <a:lnSpc>
                <a:spcPct val="90000"/>
              </a:lnSpc>
            </a:pPr>
            <a:r>
              <a:rPr lang="en-US" dirty="0" smtClean="0"/>
              <a:t>“Custom” hardware </a:t>
            </a:r>
          </a:p>
          <a:p>
            <a:pPr lvl="1" eaLnBrk="1" hangingPunct="1">
              <a:lnSpc>
                <a:spcPct val="90000"/>
              </a:lnSpc>
            </a:pPr>
            <a:r>
              <a:rPr lang="en-US" dirty="0" smtClean="0"/>
              <a:t>Full Custom</a:t>
            </a:r>
          </a:p>
          <a:p>
            <a:pPr lvl="2" eaLnBrk="1" hangingPunct="1">
              <a:lnSpc>
                <a:spcPct val="90000"/>
              </a:lnSpc>
            </a:pPr>
            <a:r>
              <a:rPr lang="en-US" dirty="0" smtClean="0"/>
              <a:t>Must manually “draw” diffusion, </a:t>
            </a:r>
            <a:r>
              <a:rPr lang="en-US" dirty="0" err="1" smtClean="0"/>
              <a:t>polysilicon</a:t>
            </a:r>
            <a:r>
              <a:rPr lang="en-US" dirty="0" smtClean="0"/>
              <a:t>, metal, etc.</a:t>
            </a:r>
          </a:p>
          <a:p>
            <a:pPr lvl="2" eaLnBrk="1" hangingPunct="1">
              <a:lnSpc>
                <a:spcPct val="90000"/>
              </a:lnSpc>
            </a:pPr>
            <a:r>
              <a:rPr lang="en-US" dirty="0" smtClean="0"/>
              <a:t>Drawings are used as masks to fabricate multi-layer chips</a:t>
            </a:r>
          </a:p>
          <a:p>
            <a:pPr lvl="1" eaLnBrk="1" hangingPunct="1">
              <a:lnSpc>
                <a:spcPct val="90000"/>
              </a:lnSpc>
            </a:pPr>
            <a:r>
              <a:rPr lang="en-US" dirty="0" smtClean="0"/>
              <a:t>Standard Cell</a:t>
            </a:r>
          </a:p>
          <a:p>
            <a:pPr lvl="2" eaLnBrk="1" hangingPunct="1">
              <a:lnSpc>
                <a:spcPct val="90000"/>
              </a:lnSpc>
            </a:pPr>
            <a:r>
              <a:rPr lang="en-US" dirty="0" smtClean="0"/>
              <a:t>Use a tool suite to translate gate-level design to automatic transistor-level layout</a:t>
            </a:r>
          </a:p>
          <a:p>
            <a:pPr eaLnBrk="1" hangingPunct="1">
              <a:lnSpc>
                <a:spcPct val="90000"/>
              </a:lnSpc>
            </a:pPr>
            <a:r>
              <a:rPr lang="en-US" dirty="0" smtClean="0"/>
              <a:t>“Programmable” hardware (FPGAs)</a:t>
            </a:r>
          </a:p>
          <a:p>
            <a:pPr lvl="1" eaLnBrk="1" hangingPunct="1">
              <a:lnSpc>
                <a:spcPct val="90000"/>
              </a:lnSpc>
            </a:pPr>
            <a:r>
              <a:rPr lang="en-US" dirty="0" smtClean="0"/>
              <a:t>Resources customizable post-fabrication</a:t>
            </a:r>
          </a:p>
          <a:p>
            <a:pPr lvl="2" eaLnBrk="1" hangingPunct="1">
              <a:lnSpc>
                <a:spcPct val="90000"/>
              </a:lnSpc>
            </a:pPr>
            <a:r>
              <a:rPr lang="en-US" dirty="0" smtClean="0"/>
              <a:t>This is </a:t>
            </a:r>
            <a:r>
              <a:rPr lang="en-US" b="1" u="sng" dirty="0" smtClean="0"/>
              <a:t>not</a:t>
            </a:r>
            <a:r>
              <a:rPr lang="en-US" dirty="0" smtClean="0"/>
              <a:t> loading a software program!</a:t>
            </a:r>
          </a:p>
          <a:p>
            <a:pPr lvl="2" eaLnBrk="1" hangingPunct="1">
              <a:lnSpc>
                <a:spcPct val="90000"/>
              </a:lnSpc>
            </a:pPr>
            <a:r>
              <a:rPr lang="en-US" dirty="0" smtClean="0"/>
              <a:t>It actually implements a </a:t>
            </a:r>
            <a:r>
              <a:rPr lang="en-US" b="1" u="sng" dirty="0" smtClean="0"/>
              <a:t>logic circuit</a:t>
            </a:r>
            <a:r>
              <a:rPr lang="en-US" dirty="0" smtClean="0"/>
              <a:t>!</a:t>
            </a:r>
          </a:p>
          <a:p>
            <a:pPr lvl="1" eaLnBrk="1" hangingPunct="1">
              <a:lnSpc>
                <a:spcPct val="90000"/>
              </a:lnSpc>
            </a:pPr>
            <a:r>
              <a:rPr lang="en-US" dirty="0" smtClean="0"/>
              <a:t>Usually controlled by small memory bits</a:t>
            </a:r>
          </a:p>
          <a:p>
            <a:pPr lvl="1" eaLnBrk="1" hangingPunct="1">
              <a:lnSpc>
                <a:spcPct val="90000"/>
              </a:lnSpc>
            </a:pPr>
            <a:r>
              <a:rPr lang="en-US" dirty="0" smtClean="0"/>
              <a:t>We use this type of hardware in this course</a:t>
            </a:r>
          </a:p>
        </p:txBody>
      </p:sp>
    </p:spTree>
    <p:extLst>
      <p:ext uri="{BB962C8B-B14F-4D97-AF65-F5344CB8AC3E}">
        <p14:creationId xmlns:p14="http://schemas.microsoft.com/office/powerpoint/2010/main" val="25623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Custom Hardware Examples</a:t>
            </a:r>
          </a:p>
        </p:txBody>
      </p:sp>
      <p:sp>
        <p:nvSpPr>
          <p:cNvPr id="11267" name="Rectangle 3"/>
          <p:cNvSpPr>
            <a:spLocks noGrp="1" noChangeArrowheads="1"/>
          </p:cNvSpPr>
          <p:nvPr>
            <p:ph sz="half" idx="1"/>
          </p:nvPr>
        </p:nvSpPr>
        <p:spPr/>
        <p:txBody>
          <a:bodyPr/>
          <a:lstStyle/>
          <a:p>
            <a:pPr eaLnBrk="1" hangingPunct="1"/>
            <a:r>
              <a:rPr lang="en-US" dirty="0" smtClean="0"/>
              <a:t>Full Custom</a:t>
            </a:r>
          </a:p>
          <a:p>
            <a:pPr lvl="1" eaLnBrk="1" hangingPunct="1"/>
            <a:r>
              <a:rPr lang="en-US" dirty="0" smtClean="0"/>
              <a:t>Manual layout makes efficient circuits…</a:t>
            </a:r>
          </a:p>
          <a:p>
            <a:pPr lvl="1" eaLnBrk="1" hangingPunct="1"/>
            <a:r>
              <a:rPr lang="en-US" dirty="0" smtClean="0"/>
              <a:t>Huge design time!</a:t>
            </a:r>
          </a:p>
          <a:p>
            <a:pPr lvl="1" eaLnBrk="1" hangingPunct="1"/>
            <a:r>
              <a:rPr lang="en-US" dirty="0" smtClean="0"/>
              <a:t>Expensive!</a:t>
            </a:r>
          </a:p>
        </p:txBody>
      </p:sp>
      <p:sp>
        <p:nvSpPr>
          <p:cNvPr id="11268" name="Rectangle 4"/>
          <p:cNvSpPr>
            <a:spLocks noGrp="1" noChangeArrowheads="1"/>
          </p:cNvSpPr>
          <p:nvPr>
            <p:ph sz="half" idx="2"/>
          </p:nvPr>
        </p:nvSpPr>
        <p:spPr/>
        <p:txBody>
          <a:bodyPr/>
          <a:lstStyle/>
          <a:p>
            <a:pPr eaLnBrk="1" hangingPunct="1"/>
            <a:r>
              <a:rPr lang="en-US" dirty="0" smtClean="0"/>
              <a:t>Standard Cells</a:t>
            </a:r>
          </a:p>
          <a:p>
            <a:pPr lvl="1" eaLnBrk="1" hangingPunct="1"/>
            <a:r>
              <a:rPr lang="en-US" dirty="0" smtClean="0"/>
              <a:t>Predefined layouts for gates / small structures</a:t>
            </a:r>
          </a:p>
          <a:p>
            <a:pPr lvl="1" eaLnBrk="1" hangingPunct="1"/>
            <a:r>
              <a:rPr lang="en-US" dirty="0" smtClean="0"/>
              <a:t>Automatic tools place cells and connect them</a:t>
            </a:r>
          </a:p>
          <a:p>
            <a:pPr lvl="1" eaLnBrk="1" hangingPunct="1"/>
            <a:r>
              <a:rPr lang="en-US" dirty="0" smtClean="0"/>
              <a:t>Not quite as efficient…</a:t>
            </a:r>
          </a:p>
        </p:txBody>
      </p:sp>
      <p:graphicFrame>
        <p:nvGraphicFramePr>
          <p:cNvPr id="11269" name="Object 2"/>
          <p:cNvGraphicFramePr>
            <a:graphicFrameLocks noChangeAspect="1"/>
          </p:cNvGraphicFramePr>
          <p:nvPr>
            <p:extLst>
              <p:ext uri="{D42A27DB-BD31-4B8C-83A1-F6EECF244321}">
                <p14:modId xmlns:p14="http://schemas.microsoft.com/office/powerpoint/2010/main" val="3446011845"/>
              </p:ext>
            </p:extLst>
          </p:nvPr>
        </p:nvGraphicFramePr>
        <p:xfrm>
          <a:off x="1295400" y="3266406"/>
          <a:ext cx="1870075" cy="3489993"/>
        </p:xfrm>
        <a:graphic>
          <a:graphicData uri="http://schemas.openxmlformats.org/presentationml/2006/ole">
            <mc:AlternateContent xmlns:mc="http://schemas.openxmlformats.org/markup-compatibility/2006">
              <mc:Choice xmlns:v="urn:schemas-microsoft-com:vml" Requires="v">
                <p:oleObj spid="_x0000_s1144" name="Image" r:id="rId4" imgW="2134839" imgH="3824921" progId="Photoshop.Image.4">
                  <p:embed/>
                </p:oleObj>
              </mc:Choice>
              <mc:Fallback>
                <p:oleObj name="Image" r:id="rId4" imgW="2134839" imgH="3824921" progId="Photoshop.Image.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266406"/>
                        <a:ext cx="1870075" cy="3489993"/>
                      </a:xfrm>
                      <a:prstGeom prst="rect">
                        <a:avLst/>
                      </a:prstGeom>
                      <a:noFill/>
                      <a:ln>
                        <a:noFill/>
                      </a:ln>
                      <a:effectLst/>
                      <a:extLst/>
                    </p:spPr>
                  </p:pic>
                </p:oleObj>
              </mc:Fallback>
            </mc:AlternateContent>
          </a:graphicData>
        </a:graphic>
      </p:graphicFrame>
      <p:pic>
        <p:nvPicPr>
          <p:cNvPr id="11270" name="Picture 6" descr="SmallCells"/>
          <p:cNvPicPr>
            <a:picLocks noChangeAspect="1" noChangeArrowheads="1"/>
          </p:cNvPicPr>
          <p:nvPr/>
        </p:nvPicPr>
        <p:blipFill>
          <a:blip r:embed="rId6" cstate="print">
            <a:extLst>
              <a:ext uri="{28A0092B-C50C-407E-A947-70E740481C1C}">
                <a14:useLocalDpi xmlns:a14="http://schemas.microsoft.com/office/drawing/2010/main" val="0"/>
              </a:ext>
            </a:extLst>
          </a:blip>
          <a:srcRect b="53700"/>
          <a:stretch>
            <a:fillRect/>
          </a:stretch>
        </p:blipFill>
        <p:spPr bwMode="auto">
          <a:xfrm>
            <a:off x="6051550" y="3646487"/>
            <a:ext cx="2559050"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DF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30875" y="5191125"/>
            <a:ext cx="3336925"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p:nvPr/>
        </p:nvGrpSpPr>
        <p:grpSpPr>
          <a:xfrm>
            <a:off x="3886201" y="3657600"/>
            <a:ext cx="1828799" cy="1381125"/>
            <a:chOff x="3642996" y="3495675"/>
            <a:chExt cx="1828799" cy="1381125"/>
          </a:xfrm>
        </p:grpSpPr>
        <p:sp>
          <p:nvSpPr>
            <p:cNvPr id="2" name="TextBox 1"/>
            <p:cNvSpPr txBox="1"/>
            <p:nvPr/>
          </p:nvSpPr>
          <p:spPr>
            <a:xfrm>
              <a:off x="3642996" y="3495675"/>
              <a:ext cx="1692275" cy="1015663"/>
            </a:xfrm>
            <a:prstGeom prst="rect">
              <a:avLst/>
            </a:prstGeom>
            <a:noFill/>
          </p:spPr>
          <p:txBody>
            <a:bodyPr wrap="square" rtlCol="0">
              <a:spAutoFit/>
            </a:bodyPr>
            <a:lstStyle/>
            <a:p>
              <a:r>
                <a:rPr lang="en-US" sz="2000" dirty="0" smtClean="0">
                  <a:solidFill>
                    <a:srgbClr val="0070C0"/>
                  </a:solidFill>
                </a:rPr>
                <a:t>Each of these cells is a logic gate</a:t>
              </a:r>
              <a:endParaRPr lang="en-US" sz="2000" dirty="0">
                <a:solidFill>
                  <a:srgbClr val="0070C0"/>
                </a:solidFill>
              </a:endParaRPr>
            </a:p>
          </p:txBody>
        </p:sp>
        <p:sp>
          <p:nvSpPr>
            <p:cNvPr id="3" name="Left Brace 2"/>
            <p:cNvSpPr/>
            <p:nvPr/>
          </p:nvSpPr>
          <p:spPr>
            <a:xfrm>
              <a:off x="5181601" y="3505200"/>
              <a:ext cx="290194" cy="1371600"/>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 name="Group 4"/>
          <p:cNvGrpSpPr/>
          <p:nvPr/>
        </p:nvGrpSpPr>
        <p:grpSpPr>
          <a:xfrm>
            <a:off x="3886201" y="5202238"/>
            <a:ext cx="1837372" cy="1427162"/>
            <a:chOff x="3581401" y="5040313"/>
            <a:chExt cx="1837372" cy="1427162"/>
          </a:xfrm>
        </p:grpSpPr>
        <p:sp>
          <p:nvSpPr>
            <p:cNvPr id="10" name="TextBox 9"/>
            <p:cNvSpPr txBox="1"/>
            <p:nvPr/>
          </p:nvSpPr>
          <p:spPr>
            <a:xfrm>
              <a:off x="3581401" y="5451812"/>
              <a:ext cx="1692274" cy="1015663"/>
            </a:xfrm>
            <a:prstGeom prst="rect">
              <a:avLst/>
            </a:prstGeom>
            <a:noFill/>
          </p:spPr>
          <p:txBody>
            <a:bodyPr wrap="square" rtlCol="0">
              <a:spAutoFit/>
            </a:bodyPr>
            <a:lstStyle/>
            <a:p>
              <a:r>
                <a:rPr lang="en-US" sz="2000" dirty="0" smtClean="0">
                  <a:solidFill>
                    <a:srgbClr val="0070C0"/>
                  </a:solidFill>
                </a:rPr>
                <a:t>A small standard-cell logic circuit</a:t>
              </a:r>
              <a:endParaRPr lang="en-US" sz="2000" dirty="0">
                <a:solidFill>
                  <a:srgbClr val="0070C0"/>
                </a:solidFill>
              </a:endParaRPr>
            </a:p>
          </p:txBody>
        </p:sp>
        <p:sp>
          <p:nvSpPr>
            <p:cNvPr id="11" name="Left Brace 10"/>
            <p:cNvSpPr/>
            <p:nvPr/>
          </p:nvSpPr>
          <p:spPr>
            <a:xfrm>
              <a:off x="5128579" y="5040313"/>
              <a:ext cx="290194" cy="1371600"/>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4917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8">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8">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8">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8">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Programmable Hardware</a:t>
            </a:r>
          </a:p>
        </p:txBody>
      </p:sp>
      <p:sp>
        <p:nvSpPr>
          <p:cNvPr id="12291" name="Rectangle 3"/>
          <p:cNvSpPr>
            <a:spLocks noGrp="1" noChangeArrowheads="1"/>
          </p:cNvSpPr>
          <p:nvPr>
            <p:ph idx="1"/>
          </p:nvPr>
        </p:nvSpPr>
        <p:spPr/>
        <p:txBody>
          <a:bodyPr/>
          <a:lstStyle/>
          <a:p>
            <a:pPr eaLnBrk="1" hangingPunct="1"/>
            <a:r>
              <a:rPr lang="en-US" dirty="0" smtClean="0"/>
              <a:t>Types of devices:</a:t>
            </a:r>
          </a:p>
          <a:p>
            <a:pPr lvl="1" eaLnBrk="1" hangingPunct="1"/>
            <a:r>
              <a:rPr lang="en-US" dirty="0" smtClean="0"/>
              <a:t>FPGAs (Field-Programmable Gate Arrays) are the dominant technology</a:t>
            </a:r>
          </a:p>
          <a:p>
            <a:pPr lvl="1" eaLnBrk="1" hangingPunct="1"/>
            <a:r>
              <a:rPr lang="en-US" dirty="0" smtClean="0"/>
              <a:t>Other devices are </a:t>
            </a:r>
            <a:r>
              <a:rPr lang="en-US" dirty="0"/>
              <a:t>still used: ROMs, PLDs (</a:t>
            </a:r>
            <a:r>
              <a:rPr lang="en-US" dirty="0" smtClean="0"/>
              <a:t>PAL/PLA)</a:t>
            </a:r>
          </a:p>
          <a:p>
            <a:pPr eaLnBrk="1" hangingPunct="1"/>
            <a:r>
              <a:rPr lang="en-US" dirty="0" smtClean="0"/>
              <a:t>There are tradeoffs…</a:t>
            </a:r>
          </a:p>
          <a:p>
            <a:pPr lvl="1" eaLnBrk="1" hangingPunct="1"/>
            <a:r>
              <a:rPr lang="en-US" dirty="0" smtClean="0"/>
              <a:t>Programmability takes up area, adds delay, consumes more power/energy compared to custom hardware</a:t>
            </a:r>
          </a:p>
          <a:p>
            <a:pPr eaLnBrk="1" hangingPunct="1"/>
            <a:r>
              <a:rPr lang="en-US" dirty="0" smtClean="0"/>
              <a:t>Programmable Logic Technologies:</a:t>
            </a:r>
          </a:p>
          <a:p>
            <a:pPr lvl="1" eaLnBrk="1" hangingPunct="1"/>
            <a:r>
              <a:rPr lang="en-US" dirty="0" smtClean="0"/>
              <a:t>Permanent (program once)</a:t>
            </a:r>
          </a:p>
          <a:p>
            <a:pPr lvl="2" eaLnBrk="1" hangingPunct="1"/>
            <a:r>
              <a:rPr lang="en-US" dirty="0" smtClean="0"/>
              <a:t>Examples: Fuse, </a:t>
            </a:r>
            <a:r>
              <a:rPr lang="en-US" dirty="0" err="1" smtClean="0"/>
              <a:t>Antifuse</a:t>
            </a:r>
            <a:endParaRPr lang="en-US" dirty="0" smtClean="0"/>
          </a:p>
          <a:p>
            <a:pPr lvl="1" eaLnBrk="1" hangingPunct="1"/>
            <a:r>
              <a:rPr lang="en-US" dirty="0" smtClean="0"/>
              <a:t>Reprogrammable (memory-based)</a:t>
            </a:r>
          </a:p>
          <a:p>
            <a:pPr lvl="2" eaLnBrk="1" hangingPunct="1"/>
            <a:r>
              <a:rPr lang="en-US" dirty="0" smtClean="0"/>
              <a:t>Examples: SRAM, Flash, EEPROM, EPROM</a:t>
            </a:r>
          </a:p>
        </p:txBody>
      </p:sp>
    </p:spTree>
    <p:extLst>
      <p:ext uri="{BB962C8B-B14F-4D97-AF65-F5344CB8AC3E}">
        <p14:creationId xmlns:p14="http://schemas.microsoft.com/office/powerpoint/2010/main" val="354273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1">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FPGAs</a:t>
            </a:r>
          </a:p>
        </p:txBody>
      </p:sp>
      <p:sp>
        <p:nvSpPr>
          <p:cNvPr id="13315" name="Rectangle 3"/>
          <p:cNvSpPr>
            <a:spLocks noGrp="1" noChangeArrowheads="1"/>
          </p:cNvSpPr>
          <p:nvPr>
            <p:ph sz="half" idx="1"/>
          </p:nvPr>
        </p:nvSpPr>
        <p:spPr/>
        <p:txBody>
          <a:bodyPr/>
          <a:lstStyle/>
          <a:p>
            <a:pPr eaLnBrk="1" hangingPunct="1"/>
            <a:r>
              <a:rPr lang="en-US" dirty="0" smtClean="0"/>
              <a:t>Logic: configure Look-Up Tables (LUTs) with function truth tables</a:t>
            </a:r>
            <a:endParaRPr lang="en-US" dirty="0"/>
          </a:p>
          <a:p>
            <a:pPr lvl="1" eaLnBrk="1" hangingPunct="1"/>
            <a:r>
              <a:rPr lang="en-US" dirty="0" smtClean="0"/>
              <a:t>Memory bits hold mux data input values (function’s truth table)</a:t>
            </a:r>
          </a:p>
          <a:p>
            <a:pPr lvl="1" eaLnBrk="1" hangingPunct="1"/>
            <a:r>
              <a:rPr lang="en-US" dirty="0" smtClean="0"/>
              <a:t>Mux selects are input variables of function</a:t>
            </a:r>
          </a:p>
        </p:txBody>
      </p:sp>
      <p:sp>
        <p:nvSpPr>
          <p:cNvPr id="13316" name="Rectangle 25"/>
          <p:cNvSpPr>
            <a:spLocks noGrp="1" noChangeArrowheads="1"/>
          </p:cNvSpPr>
          <p:nvPr>
            <p:ph sz="half" idx="2"/>
          </p:nvPr>
        </p:nvSpPr>
        <p:spPr/>
        <p:txBody>
          <a:bodyPr/>
          <a:lstStyle/>
          <a:p>
            <a:pPr eaLnBrk="1" hangingPunct="1"/>
            <a:r>
              <a:rPr lang="en-US" dirty="0" smtClean="0"/>
              <a:t>Routing: configure to connect LUTs</a:t>
            </a:r>
          </a:p>
          <a:p>
            <a:pPr lvl="1" eaLnBrk="1" hangingPunct="1"/>
            <a:r>
              <a:rPr lang="en-US" dirty="0" smtClean="0"/>
              <a:t>Configurable wire connections</a:t>
            </a:r>
          </a:p>
          <a:p>
            <a:pPr lvl="1" eaLnBrk="1" hangingPunct="1"/>
            <a:endParaRPr lang="en-US" dirty="0"/>
          </a:p>
          <a:p>
            <a:pPr lvl="2" eaLnBrk="1" hangingPunct="1"/>
            <a:endParaRPr lang="en-US" dirty="0" smtClean="0"/>
          </a:p>
          <a:p>
            <a:pPr lvl="2" eaLnBrk="1" hangingPunct="1"/>
            <a:endParaRPr lang="en-US" dirty="0" smtClean="0"/>
          </a:p>
          <a:p>
            <a:pPr lvl="3" eaLnBrk="1" hangingPunct="1"/>
            <a:endParaRPr lang="en-US" dirty="0" smtClean="0"/>
          </a:p>
          <a:p>
            <a:pPr lvl="1" eaLnBrk="1" hangingPunct="1"/>
            <a:r>
              <a:rPr lang="en-US" dirty="0" smtClean="0"/>
              <a:t>Configurable routing multiplexers</a:t>
            </a:r>
            <a:endParaRPr lang="en-US" dirty="0"/>
          </a:p>
        </p:txBody>
      </p:sp>
      <p:pic>
        <p:nvPicPr>
          <p:cNvPr id="6" name="Picture 5"/>
          <p:cNvPicPr>
            <a:picLocks noChangeAspect="1"/>
          </p:cNvPicPr>
          <p:nvPr/>
        </p:nvPicPr>
        <p:blipFill>
          <a:blip r:embed="rId3"/>
          <a:stretch>
            <a:fillRect/>
          </a:stretch>
        </p:blipFill>
        <p:spPr>
          <a:xfrm>
            <a:off x="1077074" y="4988000"/>
            <a:ext cx="3494926" cy="1870000"/>
          </a:xfrm>
          <a:prstGeom prst="rect">
            <a:avLst/>
          </a:prstGeom>
        </p:spPr>
      </p:pic>
      <p:grpSp>
        <p:nvGrpSpPr>
          <p:cNvPr id="19" name="Group 18"/>
          <p:cNvGrpSpPr/>
          <p:nvPr/>
        </p:nvGrpSpPr>
        <p:grpSpPr>
          <a:xfrm>
            <a:off x="442582" y="5314950"/>
            <a:ext cx="869149" cy="914400"/>
            <a:chOff x="442582" y="5010150"/>
            <a:chExt cx="869149" cy="914400"/>
          </a:xfrm>
        </p:grpSpPr>
        <p:sp>
          <p:nvSpPr>
            <p:cNvPr id="63" name="TextBox 62"/>
            <p:cNvSpPr txBox="1"/>
            <p:nvPr/>
          </p:nvSpPr>
          <p:spPr>
            <a:xfrm>
              <a:off x="442582" y="5010150"/>
              <a:ext cx="869149" cy="400110"/>
            </a:xfrm>
            <a:prstGeom prst="rect">
              <a:avLst/>
            </a:prstGeom>
            <a:noFill/>
          </p:spPr>
          <p:txBody>
            <a:bodyPr wrap="none" rtlCol="0">
              <a:spAutoFit/>
            </a:bodyPr>
            <a:lstStyle/>
            <a:p>
              <a:r>
                <a:rPr lang="en-US" sz="2000" dirty="0" smtClean="0">
                  <a:solidFill>
                    <a:srgbClr val="C00000"/>
                  </a:solidFill>
                </a:rPr>
                <a:t>inputs</a:t>
              </a:r>
              <a:endParaRPr lang="en-US" sz="2000" dirty="0">
                <a:solidFill>
                  <a:srgbClr val="C00000"/>
                </a:solidFill>
              </a:endParaRPr>
            </a:p>
          </p:txBody>
        </p:sp>
        <p:sp>
          <p:nvSpPr>
            <p:cNvPr id="8" name="Left Brace 7"/>
            <p:cNvSpPr/>
            <p:nvPr/>
          </p:nvSpPr>
          <p:spPr>
            <a:xfrm>
              <a:off x="943725" y="5410260"/>
              <a:ext cx="133349" cy="514290"/>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26608" y="5371070"/>
              <a:ext cx="271315" cy="313771"/>
            </a:xfrm>
            <a:custGeom>
              <a:avLst/>
              <a:gdLst>
                <a:gd name="connsiteX0" fmla="*/ 19024 w 216732"/>
                <a:gd name="connsiteY0" fmla="*/ 0 h 298846"/>
                <a:gd name="connsiteX1" fmla="*/ 19024 w 216732"/>
                <a:gd name="connsiteY1" fmla="*/ 255373 h 298846"/>
                <a:gd name="connsiteX2" fmla="*/ 216732 w 216732"/>
                <a:gd name="connsiteY2" fmla="*/ 296562 h 298846"/>
                <a:gd name="connsiteX0" fmla="*/ 73607 w 271315"/>
                <a:gd name="connsiteY0" fmla="*/ 0 h 313771"/>
                <a:gd name="connsiteX1" fmla="*/ 7705 w 271315"/>
                <a:gd name="connsiteY1" fmla="*/ 288325 h 313771"/>
                <a:gd name="connsiteX2" fmla="*/ 271315 w 271315"/>
                <a:gd name="connsiteY2" fmla="*/ 296562 h 313771"/>
              </a:gdLst>
              <a:ahLst/>
              <a:cxnLst>
                <a:cxn ang="0">
                  <a:pos x="connsiteX0" y="connsiteY0"/>
                </a:cxn>
                <a:cxn ang="0">
                  <a:pos x="connsiteX1" y="connsiteY1"/>
                </a:cxn>
                <a:cxn ang="0">
                  <a:pos x="connsiteX2" y="connsiteY2"/>
                </a:cxn>
              </a:cxnLst>
              <a:rect l="l" t="t" r="r" b="b"/>
              <a:pathLst>
                <a:path w="271315" h="313771">
                  <a:moveTo>
                    <a:pt x="73607" y="0"/>
                  </a:moveTo>
                  <a:cubicBezTo>
                    <a:pt x="57131" y="102973"/>
                    <a:pt x="-25246" y="238898"/>
                    <a:pt x="7705" y="288325"/>
                  </a:cubicBezTo>
                  <a:cubicBezTo>
                    <a:pt x="40656" y="337752"/>
                    <a:pt x="188936" y="300681"/>
                    <a:pt x="271315" y="296562"/>
                  </a:cubicBezTo>
                </a:path>
              </a:pathLst>
            </a:custGeom>
            <a:noFill/>
            <a:ln>
              <a:solidFill>
                <a:srgbClr val="C00000"/>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342875" y="5791200"/>
            <a:ext cx="896399" cy="685799"/>
            <a:chOff x="4342875" y="5791200"/>
            <a:chExt cx="896399" cy="685799"/>
          </a:xfrm>
        </p:grpSpPr>
        <p:sp>
          <p:nvSpPr>
            <p:cNvPr id="64" name="TextBox 63"/>
            <p:cNvSpPr txBox="1"/>
            <p:nvPr/>
          </p:nvSpPr>
          <p:spPr>
            <a:xfrm>
              <a:off x="4342875" y="5791200"/>
              <a:ext cx="896399" cy="400110"/>
            </a:xfrm>
            <a:prstGeom prst="rect">
              <a:avLst/>
            </a:prstGeom>
            <a:noFill/>
          </p:spPr>
          <p:txBody>
            <a:bodyPr wrap="none" rtlCol="0">
              <a:spAutoFit/>
            </a:bodyPr>
            <a:lstStyle/>
            <a:p>
              <a:r>
                <a:rPr lang="en-US" sz="2000" dirty="0" smtClean="0">
                  <a:solidFill>
                    <a:srgbClr val="C00000"/>
                  </a:solidFill>
                </a:rPr>
                <a:t>output</a:t>
              </a:r>
              <a:endParaRPr lang="en-US" sz="2000" dirty="0">
                <a:solidFill>
                  <a:srgbClr val="C00000"/>
                </a:solidFill>
              </a:endParaRPr>
            </a:p>
          </p:txBody>
        </p:sp>
        <p:sp>
          <p:nvSpPr>
            <p:cNvPr id="67" name="Freeform 66"/>
            <p:cNvSpPr/>
            <p:nvPr/>
          </p:nvSpPr>
          <p:spPr>
            <a:xfrm rot="10800000" flipV="1">
              <a:off x="4602403" y="6163228"/>
              <a:ext cx="271315" cy="313771"/>
            </a:xfrm>
            <a:custGeom>
              <a:avLst/>
              <a:gdLst>
                <a:gd name="connsiteX0" fmla="*/ 19024 w 216732"/>
                <a:gd name="connsiteY0" fmla="*/ 0 h 298846"/>
                <a:gd name="connsiteX1" fmla="*/ 19024 w 216732"/>
                <a:gd name="connsiteY1" fmla="*/ 255373 h 298846"/>
                <a:gd name="connsiteX2" fmla="*/ 216732 w 216732"/>
                <a:gd name="connsiteY2" fmla="*/ 296562 h 298846"/>
                <a:gd name="connsiteX0" fmla="*/ 73607 w 271315"/>
                <a:gd name="connsiteY0" fmla="*/ 0 h 313771"/>
                <a:gd name="connsiteX1" fmla="*/ 7705 w 271315"/>
                <a:gd name="connsiteY1" fmla="*/ 288325 h 313771"/>
                <a:gd name="connsiteX2" fmla="*/ 271315 w 271315"/>
                <a:gd name="connsiteY2" fmla="*/ 296562 h 313771"/>
              </a:gdLst>
              <a:ahLst/>
              <a:cxnLst>
                <a:cxn ang="0">
                  <a:pos x="connsiteX0" y="connsiteY0"/>
                </a:cxn>
                <a:cxn ang="0">
                  <a:pos x="connsiteX1" y="connsiteY1"/>
                </a:cxn>
                <a:cxn ang="0">
                  <a:pos x="connsiteX2" y="connsiteY2"/>
                </a:cxn>
              </a:cxnLst>
              <a:rect l="l" t="t" r="r" b="b"/>
              <a:pathLst>
                <a:path w="271315" h="313771">
                  <a:moveTo>
                    <a:pt x="73607" y="0"/>
                  </a:moveTo>
                  <a:cubicBezTo>
                    <a:pt x="57131" y="102973"/>
                    <a:pt x="-25246" y="238898"/>
                    <a:pt x="7705" y="288325"/>
                  </a:cubicBezTo>
                  <a:cubicBezTo>
                    <a:pt x="40656" y="337752"/>
                    <a:pt x="188936" y="300681"/>
                    <a:pt x="271315" y="296562"/>
                  </a:cubicBezTo>
                </a:path>
              </a:pathLst>
            </a:custGeom>
            <a:noFill/>
            <a:ln>
              <a:solidFill>
                <a:srgbClr val="C00000"/>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1752600" y="4456753"/>
            <a:ext cx="2362200" cy="1182047"/>
            <a:chOff x="1752600" y="4151953"/>
            <a:chExt cx="2362200" cy="1182047"/>
          </a:xfrm>
        </p:grpSpPr>
        <p:sp>
          <p:nvSpPr>
            <p:cNvPr id="7" name="TextBox 6"/>
            <p:cNvSpPr txBox="1"/>
            <p:nvPr/>
          </p:nvSpPr>
          <p:spPr>
            <a:xfrm>
              <a:off x="2144061" y="4151953"/>
              <a:ext cx="1579278" cy="400110"/>
            </a:xfrm>
            <a:prstGeom prst="rect">
              <a:avLst/>
            </a:prstGeom>
            <a:noFill/>
          </p:spPr>
          <p:txBody>
            <a:bodyPr wrap="none" rtlCol="0">
              <a:spAutoFit/>
            </a:bodyPr>
            <a:lstStyle/>
            <a:p>
              <a:r>
                <a:rPr lang="en-US" sz="2000" dirty="0">
                  <a:solidFill>
                    <a:srgbClr val="C00000"/>
                  </a:solidFill>
                </a:rPr>
                <a:t>m</a:t>
              </a:r>
              <a:r>
                <a:rPr lang="en-US" sz="2000" dirty="0" smtClean="0">
                  <a:solidFill>
                    <a:srgbClr val="C00000"/>
                  </a:solidFill>
                </a:rPr>
                <a:t>emory bits</a:t>
              </a:r>
              <a:endParaRPr lang="en-US" sz="2000" dirty="0">
                <a:solidFill>
                  <a:srgbClr val="C00000"/>
                </a:solidFill>
              </a:endParaRPr>
            </a:p>
          </p:txBody>
        </p:sp>
        <p:sp>
          <p:nvSpPr>
            <p:cNvPr id="10" name="Rounded Rectangle 9"/>
            <p:cNvSpPr/>
            <p:nvPr/>
          </p:nvSpPr>
          <p:spPr>
            <a:xfrm>
              <a:off x="1752600" y="4876800"/>
              <a:ext cx="2362200" cy="457200"/>
            </a:xfrm>
            <a:prstGeom prst="round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933700" y="4510843"/>
              <a:ext cx="1" cy="365957"/>
            </a:xfrm>
            <a:prstGeom prst="straightConnector1">
              <a:avLst/>
            </a:prstGeom>
            <a:ln w="381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grpSp>
      <p:pic>
        <p:nvPicPr>
          <p:cNvPr id="26" name="Picture 25"/>
          <p:cNvPicPr>
            <a:picLocks noChangeAspect="1"/>
          </p:cNvPicPr>
          <p:nvPr/>
        </p:nvPicPr>
        <p:blipFill>
          <a:blip r:embed="rId4"/>
          <a:stretch>
            <a:fillRect/>
          </a:stretch>
        </p:blipFill>
        <p:spPr>
          <a:xfrm>
            <a:off x="5791200" y="2895600"/>
            <a:ext cx="3087000" cy="1232000"/>
          </a:xfrm>
          <a:prstGeom prst="rect">
            <a:avLst/>
          </a:prstGeom>
        </p:spPr>
      </p:pic>
      <p:pic>
        <p:nvPicPr>
          <p:cNvPr id="27" name="Picture 26"/>
          <p:cNvPicPr>
            <a:picLocks noChangeAspect="1"/>
          </p:cNvPicPr>
          <p:nvPr/>
        </p:nvPicPr>
        <p:blipFill>
          <a:blip r:embed="rId5"/>
          <a:stretch>
            <a:fillRect/>
          </a:stretch>
        </p:blipFill>
        <p:spPr>
          <a:xfrm>
            <a:off x="5848500" y="5213500"/>
            <a:ext cx="3219300" cy="1419000"/>
          </a:xfrm>
          <a:prstGeom prst="rect">
            <a:avLst/>
          </a:prstGeom>
        </p:spPr>
      </p:pic>
    </p:spTree>
    <p:extLst>
      <p:ext uri="{BB962C8B-B14F-4D97-AF65-F5344CB8AC3E}">
        <p14:creationId xmlns:p14="http://schemas.microsoft.com/office/powerpoint/2010/main" val="363886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6">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316">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FPGAs</a:t>
            </a:r>
            <a:endParaRPr lang="en-US" dirty="0"/>
          </a:p>
        </p:txBody>
      </p:sp>
      <p:sp>
        <p:nvSpPr>
          <p:cNvPr id="5" name="Content Placeholder 4"/>
          <p:cNvSpPr>
            <a:spLocks noGrp="1"/>
          </p:cNvSpPr>
          <p:nvPr>
            <p:ph idx="1"/>
          </p:nvPr>
        </p:nvSpPr>
        <p:spPr/>
        <p:txBody>
          <a:bodyPr/>
          <a:lstStyle/>
          <a:p>
            <a:r>
              <a:rPr lang="en-US" dirty="0" smtClean="0"/>
              <a:t>One or more LUTs are grouped to form “logic blocks” (also called CLBs or “logic elements”)</a:t>
            </a:r>
          </a:p>
          <a:p>
            <a:r>
              <a:rPr lang="en-US" dirty="0" smtClean="0"/>
              <a:t>A massive number of</a:t>
            </a:r>
            <a:br>
              <a:rPr lang="en-US" dirty="0" smtClean="0"/>
            </a:br>
            <a:r>
              <a:rPr lang="en-US" dirty="0" smtClean="0"/>
              <a:t>logic blocks are arranged</a:t>
            </a:r>
            <a:br>
              <a:rPr lang="en-US" dirty="0" smtClean="0"/>
            </a:br>
            <a:r>
              <a:rPr lang="en-US" dirty="0" smtClean="0"/>
              <a:t>in a grid of wires</a:t>
            </a:r>
            <a:endParaRPr lang="en-US" dirty="0"/>
          </a:p>
          <a:p>
            <a:pPr lvl="1"/>
            <a:r>
              <a:rPr lang="en-US" dirty="0" smtClean="0"/>
              <a:t>Like buildings and</a:t>
            </a:r>
            <a:br>
              <a:rPr lang="en-US" dirty="0" smtClean="0"/>
            </a:br>
            <a:r>
              <a:rPr lang="en-US" dirty="0" smtClean="0"/>
              <a:t>roads in a city…</a:t>
            </a:r>
          </a:p>
          <a:p>
            <a:pPr lvl="1"/>
            <a:endParaRPr lang="en-US" dirty="0" smtClean="0"/>
          </a:p>
          <a:p>
            <a:r>
              <a:rPr lang="en-US" dirty="0" smtClean="0"/>
              <a:t>Logic blocks and the</a:t>
            </a:r>
            <a:br>
              <a:rPr lang="en-US" dirty="0" smtClean="0"/>
            </a:br>
            <a:r>
              <a:rPr lang="en-US" dirty="0" smtClean="0"/>
              <a:t>connections between</a:t>
            </a:r>
            <a:br>
              <a:rPr lang="en-US" dirty="0" smtClean="0"/>
            </a:br>
            <a:r>
              <a:rPr lang="en-US" dirty="0" smtClean="0"/>
              <a:t>them are programmable</a:t>
            </a:r>
          </a:p>
        </p:txBody>
      </p:sp>
      <p:pic>
        <p:nvPicPr>
          <p:cNvPr id="3" name="Picture 2"/>
          <p:cNvPicPr>
            <a:picLocks noChangeAspect="1"/>
          </p:cNvPicPr>
          <p:nvPr/>
        </p:nvPicPr>
        <p:blipFill>
          <a:blip r:embed="rId3"/>
          <a:stretch>
            <a:fillRect/>
          </a:stretch>
        </p:blipFill>
        <p:spPr>
          <a:xfrm>
            <a:off x="4800600" y="2614400"/>
            <a:ext cx="4222576" cy="4015000"/>
          </a:xfrm>
          <a:prstGeom prst="rect">
            <a:avLst/>
          </a:prstGeom>
        </p:spPr>
      </p:pic>
      <p:grpSp>
        <p:nvGrpSpPr>
          <p:cNvPr id="53" name="Group 52"/>
          <p:cNvGrpSpPr/>
          <p:nvPr/>
        </p:nvGrpSpPr>
        <p:grpSpPr>
          <a:xfrm>
            <a:off x="4538246" y="3421464"/>
            <a:ext cx="1081093" cy="845736"/>
            <a:chOff x="4538246" y="3421464"/>
            <a:chExt cx="1081093" cy="845736"/>
          </a:xfrm>
        </p:grpSpPr>
        <p:grpSp>
          <p:nvGrpSpPr>
            <p:cNvPr id="46" name="Group 45"/>
            <p:cNvGrpSpPr/>
            <p:nvPr/>
          </p:nvGrpSpPr>
          <p:grpSpPr>
            <a:xfrm>
              <a:off x="4538246" y="3426487"/>
              <a:ext cx="681873" cy="371845"/>
              <a:chOff x="4538246" y="3426487"/>
              <a:chExt cx="681873" cy="371845"/>
            </a:xfrm>
          </p:grpSpPr>
          <p:sp>
            <p:nvSpPr>
              <p:cNvPr id="4" name="TextBox 3"/>
              <p:cNvSpPr txBox="1"/>
              <p:nvPr/>
            </p:nvSpPr>
            <p:spPr>
              <a:xfrm>
                <a:off x="4538246" y="3429000"/>
                <a:ext cx="338554" cy="369332"/>
              </a:xfrm>
              <a:prstGeom prst="rect">
                <a:avLst/>
              </a:prstGeom>
              <a:noFill/>
            </p:spPr>
            <p:txBody>
              <a:bodyPr wrap="none" rtlCol="0">
                <a:spAutoFit/>
              </a:bodyPr>
              <a:lstStyle/>
              <a:p>
                <a:r>
                  <a:rPr lang="en-US" dirty="0" smtClean="0">
                    <a:solidFill>
                      <a:srgbClr val="CC0099"/>
                    </a:solidFill>
                  </a:rPr>
                  <a:t>K</a:t>
                </a:r>
                <a:endParaRPr lang="en-US" dirty="0">
                  <a:solidFill>
                    <a:srgbClr val="CC0099"/>
                  </a:solidFill>
                </a:endParaRPr>
              </a:p>
            </p:txBody>
          </p:sp>
          <p:sp>
            <p:nvSpPr>
              <p:cNvPr id="23" name="Freeform 22"/>
              <p:cNvSpPr/>
              <p:nvPr/>
            </p:nvSpPr>
            <p:spPr>
              <a:xfrm>
                <a:off x="4813160" y="3426487"/>
                <a:ext cx="406959" cy="271305"/>
              </a:xfrm>
              <a:custGeom>
                <a:avLst/>
                <a:gdLst>
                  <a:gd name="connsiteX0" fmla="*/ 0 w 444513"/>
                  <a:gd name="connsiteY0" fmla="*/ 271305 h 293599"/>
                  <a:gd name="connsiteX1" fmla="*/ 406959 w 444513"/>
                  <a:gd name="connsiteY1" fmla="*/ 266281 h 293599"/>
                  <a:gd name="connsiteX2" fmla="*/ 401935 w 444513"/>
                  <a:gd name="connsiteY2" fmla="*/ 0 h 293599"/>
                  <a:gd name="connsiteX0" fmla="*/ 0 w 444513"/>
                  <a:gd name="connsiteY0" fmla="*/ 271305 h 293599"/>
                  <a:gd name="connsiteX1" fmla="*/ 406959 w 444513"/>
                  <a:gd name="connsiteY1" fmla="*/ 266281 h 293599"/>
                  <a:gd name="connsiteX2" fmla="*/ 401935 w 444513"/>
                  <a:gd name="connsiteY2" fmla="*/ 0 h 293599"/>
                  <a:gd name="connsiteX0" fmla="*/ 0 w 444513"/>
                  <a:gd name="connsiteY0" fmla="*/ 271305 h 280060"/>
                  <a:gd name="connsiteX1" fmla="*/ 406959 w 444513"/>
                  <a:gd name="connsiteY1" fmla="*/ 266281 h 280060"/>
                  <a:gd name="connsiteX2" fmla="*/ 401935 w 444513"/>
                  <a:gd name="connsiteY2" fmla="*/ 0 h 280060"/>
                  <a:gd name="connsiteX0" fmla="*/ 0 w 418523"/>
                  <a:gd name="connsiteY0" fmla="*/ 271305 h 280060"/>
                  <a:gd name="connsiteX1" fmla="*/ 406959 w 418523"/>
                  <a:gd name="connsiteY1" fmla="*/ 266281 h 280060"/>
                  <a:gd name="connsiteX2" fmla="*/ 401935 w 418523"/>
                  <a:gd name="connsiteY2" fmla="*/ 0 h 280060"/>
                  <a:gd name="connsiteX0" fmla="*/ 0 w 406959"/>
                  <a:gd name="connsiteY0" fmla="*/ 271305 h 280060"/>
                  <a:gd name="connsiteX1" fmla="*/ 406959 w 406959"/>
                  <a:gd name="connsiteY1" fmla="*/ 266281 h 280060"/>
                  <a:gd name="connsiteX2" fmla="*/ 401935 w 406959"/>
                  <a:gd name="connsiteY2" fmla="*/ 0 h 280060"/>
                  <a:gd name="connsiteX0" fmla="*/ 0 w 406959"/>
                  <a:gd name="connsiteY0" fmla="*/ 271305 h 271305"/>
                  <a:gd name="connsiteX1" fmla="*/ 406959 w 406959"/>
                  <a:gd name="connsiteY1" fmla="*/ 266281 h 271305"/>
                  <a:gd name="connsiteX2" fmla="*/ 401935 w 406959"/>
                  <a:gd name="connsiteY2" fmla="*/ 0 h 271305"/>
                </a:gdLst>
                <a:ahLst/>
                <a:cxnLst>
                  <a:cxn ang="0">
                    <a:pos x="connsiteX0" y="connsiteY0"/>
                  </a:cxn>
                  <a:cxn ang="0">
                    <a:pos x="connsiteX1" y="connsiteY1"/>
                  </a:cxn>
                  <a:cxn ang="0">
                    <a:pos x="connsiteX2" y="connsiteY2"/>
                  </a:cxn>
                </a:cxnLst>
                <a:rect l="l" t="t" r="r" b="b"/>
                <a:pathLst>
                  <a:path w="406959" h="271305">
                    <a:moveTo>
                      <a:pt x="0" y="271305"/>
                    </a:moveTo>
                    <a:cubicBezTo>
                      <a:pt x="169985" y="271305"/>
                      <a:pt x="239486" y="271304"/>
                      <a:pt x="406959" y="266281"/>
                    </a:cubicBezTo>
                    <a:cubicBezTo>
                      <a:pt x="403610" y="170823"/>
                      <a:pt x="402772" y="125605"/>
                      <a:pt x="401935" y="0"/>
                    </a:cubicBezTo>
                  </a:path>
                </a:pathLst>
              </a:custGeom>
              <a:noFill/>
              <a:ln w="57150">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538246" y="3426488"/>
              <a:ext cx="1081093" cy="600444"/>
              <a:chOff x="4538246" y="3426488"/>
              <a:chExt cx="1081093" cy="600444"/>
            </a:xfrm>
          </p:grpSpPr>
          <p:sp>
            <p:nvSpPr>
              <p:cNvPr id="6" name="TextBox 5"/>
              <p:cNvSpPr txBox="1"/>
              <p:nvPr/>
            </p:nvSpPr>
            <p:spPr>
              <a:xfrm>
                <a:off x="4538246" y="3657600"/>
                <a:ext cx="312906" cy="369332"/>
              </a:xfrm>
              <a:prstGeom prst="rect">
                <a:avLst/>
              </a:prstGeom>
              <a:noFill/>
            </p:spPr>
            <p:txBody>
              <a:bodyPr wrap="none" rtlCol="0">
                <a:spAutoFit/>
              </a:bodyPr>
              <a:lstStyle/>
              <a:p>
                <a:r>
                  <a:rPr lang="en-US" dirty="0" smtClean="0">
                    <a:solidFill>
                      <a:srgbClr val="CC9900"/>
                    </a:solidFill>
                  </a:rPr>
                  <a:t>L</a:t>
                </a:r>
                <a:endParaRPr lang="en-US" dirty="0">
                  <a:solidFill>
                    <a:srgbClr val="CC9900"/>
                  </a:solidFill>
                </a:endParaRPr>
              </a:p>
            </p:txBody>
          </p:sp>
          <p:sp>
            <p:nvSpPr>
              <p:cNvPr id="24" name="Freeform 23"/>
              <p:cNvSpPr/>
              <p:nvPr/>
            </p:nvSpPr>
            <p:spPr>
              <a:xfrm>
                <a:off x="4818184" y="3426488"/>
                <a:ext cx="801155" cy="402900"/>
              </a:xfrm>
              <a:custGeom>
                <a:avLst/>
                <a:gdLst>
                  <a:gd name="connsiteX0" fmla="*/ 0 w 716070"/>
                  <a:gd name="connsiteY0" fmla="*/ 401934 h 440609"/>
                  <a:gd name="connsiteX1" fmla="*/ 668215 w 716070"/>
                  <a:gd name="connsiteY1" fmla="*/ 401934 h 440609"/>
                  <a:gd name="connsiteX2" fmla="*/ 663191 w 716070"/>
                  <a:gd name="connsiteY2" fmla="*/ 0 h 440609"/>
                  <a:gd name="connsiteX0" fmla="*/ 0 w 716070"/>
                  <a:gd name="connsiteY0" fmla="*/ 401934 h 440609"/>
                  <a:gd name="connsiteX1" fmla="*/ 668215 w 716070"/>
                  <a:gd name="connsiteY1" fmla="*/ 401934 h 440609"/>
                  <a:gd name="connsiteX2" fmla="*/ 663191 w 716070"/>
                  <a:gd name="connsiteY2" fmla="*/ 0 h 440609"/>
                  <a:gd name="connsiteX0" fmla="*/ 0 w 669621"/>
                  <a:gd name="connsiteY0" fmla="*/ 401934 h 440609"/>
                  <a:gd name="connsiteX1" fmla="*/ 668215 w 669621"/>
                  <a:gd name="connsiteY1" fmla="*/ 401934 h 440609"/>
                  <a:gd name="connsiteX2" fmla="*/ 663191 w 669621"/>
                  <a:gd name="connsiteY2" fmla="*/ 0 h 440609"/>
                  <a:gd name="connsiteX0" fmla="*/ 0 w 669621"/>
                  <a:gd name="connsiteY0" fmla="*/ 401934 h 416103"/>
                  <a:gd name="connsiteX1" fmla="*/ 668215 w 669621"/>
                  <a:gd name="connsiteY1" fmla="*/ 401934 h 416103"/>
                  <a:gd name="connsiteX2" fmla="*/ 663191 w 669621"/>
                  <a:gd name="connsiteY2" fmla="*/ 0 h 416103"/>
                  <a:gd name="connsiteX0" fmla="*/ 0 w 669621"/>
                  <a:gd name="connsiteY0" fmla="*/ 401934 h 402900"/>
                  <a:gd name="connsiteX1" fmla="*/ 668215 w 669621"/>
                  <a:gd name="connsiteY1" fmla="*/ 401934 h 402900"/>
                  <a:gd name="connsiteX2" fmla="*/ 663191 w 669621"/>
                  <a:gd name="connsiteY2" fmla="*/ 0 h 402900"/>
                </a:gdLst>
                <a:ahLst/>
                <a:cxnLst>
                  <a:cxn ang="0">
                    <a:pos x="connsiteX0" y="connsiteY0"/>
                  </a:cxn>
                  <a:cxn ang="0">
                    <a:pos x="connsiteX1" y="connsiteY1"/>
                  </a:cxn>
                  <a:cxn ang="0">
                    <a:pos x="connsiteX2" y="connsiteY2"/>
                  </a:cxn>
                </a:cxnLst>
                <a:rect l="l" t="t" r="r" b="b"/>
                <a:pathLst>
                  <a:path w="669621" h="402900">
                    <a:moveTo>
                      <a:pt x="0" y="401934"/>
                    </a:moveTo>
                    <a:cubicBezTo>
                      <a:pt x="263768" y="405283"/>
                      <a:pt x="502417" y="398584"/>
                      <a:pt x="668215" y="401934"/>
                    </a:cubicBezTo>
                    <a:cubicBezTo>
                      <a:pt x="673239" y="274655"/>
                      <a:pt x="663191" y="0"/>
                      <a:pt x="663191" y="0"/>
                    </a:cubicBezTo>
                  </a:path>
                </a:pathLst>
              </a:custGeom>
              <a:noFill/>
              <a:ln w="57150">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4538246" y="3421464"/>
              <a:ext cx="818739" cy="845736"/>
              <a:chOff x="4538246" y="3421464"/>
              <a:chExt cx="818739" cy="845736"/>
            </a:xfrm>
          </p:grpSpPr>
          <p:sp>
            <p:nvSpPr>
              <p:cNvPr id="7" name="TextBox 6"/>
              <p:cNvSpPr txBox="1"/>
              <p:nvPr/>
            </p:nvSpPr>
            <p:spPr>
              <a:xfrm>
                <a:off x="4538246" y="3897868"/>
                <a:ext cx="351378" cy="369332"/>
              </a:xfrm>
              <a:prstGeom prst="rect">
                <a:avLst/>
              </a:prstGeom>
              <a:noFill/>
            </p:spPr>
            <p:txBody>
              <a:bodyPr wrap="none" rtlCol="0">
                <a:spAutoFit/>
              </a:bodyPr>
              <a:lstStyle/>
              <a:p>
                <a:r>
                  <a:rPr lang="en-US" dirty="0" smtClean="0">
                    <a:solidFill>
                      <a:srgbClr val="00B050"/>
                    </a:solidFill>
                  </a:rPr>
                  <a:t>N</a:t>
                </a:r>
                <a:endParaRPr lang="en-US" dirty="0">
                  <a:solidFill>
                    <a:srgbClr val="00B050"/>
                  </a:solidFill>
                </a:endParaRPr>
              </a:p>
            </p:txBody>
          </p:sp>
          <p:sp>
            <p:nvSpPr>
              <p:cNvPr id="25" name="Freeform 24"/>
              <p:cNvSpPr/>
              <p:nvPr/>
            </p:nvSpPr>
            <p:spPr>
              <a:xfrm>
                <a:off x="4803111" y="3421464"/>
                <a:ext cx="553874" cy="678263"/>
              </a:xfrm>
              <a:custGeom>
                <a:avLst/>
                <a:gdLst>
                  <a:gd name="connsiteX0" fmla="*/ 0 w 608168"/>
                  <a:gd name="connsiteY0" fmla="*/ 663191 h 738795"/>
                  <a:gd name="connsiteX1" fmla="*/ 557684 w 608168"/>
                  <a:gd name="connsiteY1" fmla="*/ 678263 h 738795"/>
                  <a:gd name="connsiteX2" fmla="*/ 547635 w 608168"/>
                  <a:gd name="connsiteY2" fmla="*/ 0 h 738795"/>
                  <a:gd name="connsiteX0" fmla="*/ 0 w 601907"/>
                  <a:gd name="connsiteY0" fmla="*/ 663191 h 738795"/>
                  <a:gd name="connsiteX1" fmla="*/ 547635 w 601907"/>
                  <a:gd name="connsiteY1" fmla="*/ 678263 h 738795"/>
                  <a:gd name="connsiteX2" fmla="*/ 547635 w 601907"/>
                  <a:gd name="connsiteY2" fmla="*/ 0 h 738795"/>
                  <a:gd name="connsiteX0" fmla="*/ 0 w 601907"/>
                  <a:gd name="connsiteY0" fmla="*/ 663191 h 738795"/>
                  <a:gd name="connsiteX1" fmla="*/ 547635 w 601907"/>
                  <a:gd name="connsiteY1" fmla="*/ 678263 h 738795"/>
                  <a:gd name="connsiteX2" fmla="*/ 547635 w 601907"/>
                  <a:gd name="connsiteY2" fmla="*/ 0 h 738795"/>
                  <a:gd name="connsiteX0" fmla="*/ 0 w 571510"/>
                  <a:gd name="connsiteY0" fmla="*/ 663191 h 738795"/>
                  <a:gd name="connsiteX1" fmla="*/ 547635 w 571510"/>
                  <a:gd name="connsiteY1" fmla="*/ 678263 h 738795"/>
                  <a:gd name="connsiteX2" fmla="*/ 547635 w 571510"/>
                  <a:gd name="connsiteY2" fmla="*/ 0 h 738795"/>
                  <a:gd name="connsiteX0" fmla="*/ 0 w 571510"/>
                  <a:gd name="connsiteY0" fmla="*/ 663191 h 694237"/>
                  <a:gd name="connsiteX1" fmla="*/ 547635 w 571510"/>
                  <a:gd name="connsiteY1" fmla="*/ 678263 h 694237"/>
                  <a:gd name="connsiteX2" fmla="*/ 547635 w 571510"/>
                  <a:gd name="connsiteY2" fmla="*/ 0 h 694237"/>
                  <a:gd name="connsiteX0" fmla="*/ 0 w 571510"/>
                  <a:gd name="connsiteY0" fmla="*/ 663191 h 678263"/>
                  <a:gd name="connsiteX1" fmla="*/ 547635 w 571510"/>
                  <a:gd name="connsiteY1" fmla="*/ 678263 h 678263"/>
                  <a:gd name="connsiteX2" fmla="*/ 547635 w 571510"/>
                  <a:gd name="connsiteY2" fmla="*/ 0 h 678263"/>
                  <a:gd name="connsiteX0" fmla="*/ 0 w 553874"/>
                  <a:gd name="connsiteY0" fmla="*/ 663191 h 678263"/>
                  <a:gd name="connsiteX1" fmla="*/ 547635 w 553874"/>
                  <a:gd name="connsiteY1" fmla="*/ 678263 h 678263"/>
                  <a:gd name="connsiteX2" fmla="*/ 547635 w 553874"/>
                  <a:gd name="connsiteY2" fmla="*/ 0 h 678263"/>
                </a:gdLst>
                <a:ahLst/>
                <a:cxnLst>
                  <a:cxn ang="0">
                    <a:pos x="connsiteX0" y="connsiteY0"/>
                  </a:cxn>
                  <a:cxn ang="0">
                    <a:pos x="connsiteX1" y="connsiteY1"/>
                  </a:cxn>
                  <a:cxn ang="0">
                    <a:pos x="connsiteX2" y="connsiteY2"/>
                  </a:cxn>
                </a:cxnLst>
                <a:rect l="l" t="t" r="r" b="b"/>
                <a:pathLst>
                  <a:path w="553874" h="678263">
                    <a:moveTo>
                      <a:pt x="0" y="663191"/>
                    </a:moveTo>
                    <a:lnTo>
                      <a:pt x="547635" y="678263"/>
                    </a:lnTo>
                    <a:cubicBezTo>
                      <a:pt x="553496" y="497393"/>
                      <a:pt x="558101" y="283865"/>
                      <a:pt x="547635" y="0"/>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9" name="Group 48"/>
          <p:cNvGrpSpPr/>
          <p:nvPr/>
        </p:nvGrpSpPr>
        <p:grpSpPr>
          <a:xfrm>
            <a:off x="4982155" y="2039405"/>
            <a:ext cx="2096908" cy="1658389"/>
            <a:chOff x="4982155" y="2039405"/>
            <a:chExt cx="2096908" cy="1658389"/>
          </a:xfrm>
        </p:grpSpPr>
        <mc:AlternateContent xmlns:mc="http://schemas.openxmlformats.org/markup-compatibility/2006" xmlns:a14="http://schemas.microsoft.com/office/drawing/2010/main">
          <mc:Choice Requires="a14">
            <p:sp>
              <p:nvSpPr>
                <p:cNvPr id="27" name="TextBox 26"/>
                <p:cNvSpPr txBox="1"/>
                <p:nvPr/>
              </p:nvSpPr>
              <p:spPr>
                <a:xfrm>
                  <a:off x="4982155" y="2039405"/>
                  <a:ext cx="1048685" cy="475195"/>
                </a:xfrm>
                <a:prstGeom prst="rect">
                  <a:avLst/>
                </a:prstGeom>
                <a:noFill/>
              </p:spPr>
              <p:txBody>
                <a:bodyPr wrap="none" rtlCol="0">
                  <a:spAutoFit/>
                </a:bodyPr>
                <a:lstStyle/>
                <a:p>
                  <a:r>
                    <a:rPr lang="en-US" sz="2400" dirty="0" smtClean="0">
                      <a:solidFill>
                        <a:srgbClr val="0070C0"/>
                      </a:solidFill>
                    </a:rPr>
                    <a:t>= KL</a:t>
                  </a:r>
                  <a14:m>
                    <m:oMath xmlns:m="http://schemas.openxmlformats.org/officeDocument/2006/math">
                      <m:acc>
                        <m:accPr>
                          <m:chr m:val="̅"/>
                          <m:ctrlPr>
                            <a:rPr lang="en-US" sz="2400" i="1" smtClean="0">
                              <a:solidFill>
                                <a:srgbClr val="0070C0"/>
                              </a:solidFill>
                              <a:latin typeface="Cambria Math"/>
                            </a:rPr>
                          </m:ctrlPr>
                        </m:accPr>
                        <m:e>
                          <m:r>
                            <m:rPr>
                              <m:nor/>
                            </m:rPr>
                            <a:rPr lang="en-US" sz="2400" b="0" i="0" smtClean="0">
                              <a:solidFill>
                                <a:srgbClr val="0070C0"/>
                              </a:solidFill>
                              <a:latin typeface="Arial" panose="020B0604020202020204" pitchFamily="34" charset="0"/>
                              <a:cs typeface="Arial" panose="020B0604020202020204" pitchFamily="34" charset="0"/>
                            </a:rPr>
                            <m:t>N</m:t>
                          </m:r>
                        </m:e>
                      </m:acc>
                    </m:oMath>
                  </a14:m>
                  <a:endParaRPr lang="en-US" sz="2400" dirty="0">
                    <a:solidFill>
                      <a:srgbClr val="0070C0"/>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4982155" y="2039405"/>
                  <a:ext cx="1048685" cy="475195"/>
                </a:xfrm>
                <a:prstGeom prst="rect">
                  <a:avLst/>
                </a:prstGeom>
                <a:blipFill rotWithShape="0">
                  <a:blip r:embed="rId4"/>
                  <a:stretch>
                    <a:fillRect l="-8721" t="-6410" b="-29487"/>
                  </a:stretch>
                </a:blipFill>
              </p:spPr>
              <p:txBody>
                <a:bodyPr/>
                <a:lstStyle/>
                <a:p>
                  <a:r>
                    <a:rPr lang="en-US">
                      <a:noFill/>
                    </a:rPr>
                    <a:t> </a:t>
                  </a:r>
                </a:p>
              </p:txBody>
            </p:sp>
          </mc:Fallback>
        </mc:AlternateContent>
        <p:sp>
          <p:nvSpPr>
            <p:cNvPr id="28" name="Freeform 27"/>
            <p:cNvSpPr/>
            <p:nvPr/>
          </p:nvSpPr>
          <p:spPr>
            <a:xfrm>
              <a:off x="5687366" y="3160208"/>
              <a:ext cx="1391697" cy="537586"/>
            </a:xfrm>
            <a:custGeom>
              <a:avLst/>
              <a:gdLst>
                <a:gd name="connsiteX0" fmla="*/ 0 w 1063134"/>
                <a:gd name="connsiteY0" fmla="*/ 46923 h 629817"/>
                <a:gd name="connsiteX1" fmla="*/ 261257 w 1063134"/>
                <a:gd name="connsiteY1" fmla="*/ 51947 h 629817"/>
                <a:gd name="connsiteX2" fmla="*/ 251209 w 1063134"/>
                <a:gd name="connsiteY2" fmla="*/ 574461 h 629817"/>
                <a:gd name="connsiteX3" fmla="*/ 994787 w 1063134"/>
                <a:gd name="connsiteY3" fmla="*/ 584509 h 629817"/>
                <a:gd name="connsiteX4" fmla="*/ 984738 w 1063134"/>
                <a:gd name="connsiteY4" fmla="*/ 308180 h 629817"/>
                <a:gd name="connsiteX0" fmla="*/ 0 w 1063134"/>
                <a:gd name="connsiteY0" fmla="*/ 34527 h 617421"/>
                <a:gd name="connsiteX1" fmla="*/ 261257 w 1063134"/>
                <a:gd name="connsiteY1" fmla="*/ 39551 h 617421"/>
                <a:gd name="connsiteX2" fmla="*/ 251209 w 1063134"/>
                <a:gd name="connsiteY2" fmla="*/ 562065 h 617421"/>
                <a:gd name="connsiteX3" fmla="*/ 994787 w 1063134"/>
                <a:gd name="connsiteY3" fmla="*/ 572113 h 617421"/>
                <a:gd name="connsiteX4" fmla="*/ 984738 w 1063134"/>
                <a:gd name="connsiteY4" fmla="*/ 295784 h 617421"/>
                <a:gd name="connsiteX0" fmla="*/ 0 w 1063134"/>
                <a:gd name="connsiteY0" fmla="*/ 34527 h 617421"/>
                <a:gd name="connsiteX1" fmla="*/ 261257 w 1063134"/>
                <a:gd name="connsiteY1" fmla="*/ 39551 h 617421"/>
                <a:gd name="connsiteX2" fmla="*/ 251209 w 1063134"/>
                <a:gd name="connsiteY2" fmla="*/ 562065 h 617421"/>
                <a:gd name="connsiteX3" fmla="*/ 994787 w 1063134"/>
                <a:gd name="connsiteY3" fmla="*/ 572113 h 617421"/>
                <a:gd name="connsiteX4" fmla="*/ 984738 w 1063134"/>
                <a:gd name="connsiteY4" fmla="*/ 295784 h 617421"/>
                <a:gd name="connsiteX0" fmla="*/ 0 w 1063134"/>
                <a:gd name="connsiteY0" fmla="*/ 0 h 582894"/>
                <a:gd name="connsiteX1" fmla="*/ 261257 w 1063134"/>
                <a:gd name="connsiteY1" fmla="*/ 5024 h 582894"/>
                <a:gd name="connsiteX2" fmla="*/ 251209 w 1063134"/>
                <a:gd name="connsiteY2" fmla="*/ 527538 h 582894"/>
                <a:gd name="connsiteX3" fmla="*/ 994787 w 1063134"/>
                <a:gd name="connsiteY3" fmla="*/ 537586 h 582894"/>
                <a:gd name="connsiteX4" fmla="*/ 984738 w 1063134"/>
                <a:gd name="connsiteY4" fmla="*/ 261257 h 582894"/>
                <a:gd name="connsiteX0" fmla="*/ 0 w 1063134"/>
                <a:gd name="connsiteY0" fmla="*/ 0 h 582894"/>
                <a:gd name="connsiteX1" fmla="*/ 261257 w 1063134"/>
                <a:gd name="connsiteY1" fmla="*/ 5024 h 582894"/>
                <a:gd name="connsiteX2" fmla="*/ 251209 w 1063134"/>
                <a:gd name="connsiteY2" fmla="*/ 527538 h 582894"/>
                <a:gd name="connsiteX3" fmla="*/ 994787 w 1063134"/>
                <a:gd name="connsiteY3" fmla="*/ 537586 h 582894"/>
                <a:gd name="connsiteX4" fmla="*/ 984738 w 1063134"/>
                <a:gd name="connsiteY4" fmla="*/ 261257 h 582894"/>
                <a:gd name="connsiteX0" fmla="*/ 0 w 1063134"/>
                <a:gd name="connsiteY0" fmla="*/ 0 h 582894"/>
                <a:gd name="connsiteX1" fmla="*/ 261257 w 1063134"/>
                <a:gd name="connsiteY1" fmla="*/ 5024 h 582894"/>
                <a:gd name="connsiteX2" fmla="*/ 251209 w 1063134"/>
                <a:gd name="connsiteY2" fmla="*/ 527538 h 582894"/>
                <a:gd name="connsiteX3" fmla="*/ 994787 w 1063134"/>
                <a:gd name="connsiteY3" fmla="*/ 537586 h 582894"/>
                <a:gd name="connsiteX4" fmla="*/ 984738 w 1063134"/>
                <a:gd name="connsiteY4" fmla="*/ 261257 h 582894"/>
                <a:gd name="connsiteX0" fmla="*/ 0 w 1063134"/>
                <a:gd name="connsiteY0" fmla="*/ 0 h 582894"/>
                <a:gd name="connsiteX1" fmla="*/ 261257 w 1063134"/>
                <a:gd name="connsiteY1" fmla="*/ 5024 h 582894"/>
                <a:gd name="connsiteX2" fmla="*/ 251209 w 1063134"/>
                <a:gd name="connsiteY2" fmla="*/ 527538 h 582894"/>
                <a:gd name="connsiteX3" fmla="*/ 994787 w 1063134"/>
                <a:gd name="connsiteY3" fmla="*/ 537586 h 582894"/>
                <a:gd name="connsiteX4" fmla="*/ 984738 w 1063134"/>
                <a:gd name="connsiteY4" fmla="*/ 261257 h 582894"/>
                <a:gd name="connsiteX0" fmla="*/ 0 w 1063134"/>
                <a:gd name="connsiteY0" fmla="*/ 0 h 555620"/>
                <a:gd name="connsiteX1" fmla="*/ 261257 w 1063134"/>
                <a:gd name="connsiteY1" fmla="*/ 5024 h 555620"/>
                <a:gd name="connsiteX2" fmla="*/ 251209 w 1063134"/>
                <a:gd name="connsiteY2" fmla="*/ 527538 h 555620"/>
                <a:gd name="connsiteX3" fmla="*/ 994787 w 1063134"/>
                <a:gd name="connsiteY3" fmla="*/ 537586 h 555620"/>
                <a:gd name="connsiteX4" fmla="*/ 984738 w 1063134"/>
                <a:gd name="connsiteY4" fmla="*/ 261257 h 555620"/>
                <a:gd name="connsiteX0" fmla="*/ 0 w 1063134"/>
                <a:gd name="connsiteY0" fmla="*/ 0 h 555620"/>
                <a:gd name="connsiteX1" fmla="*/ 261257 w 1063134"/>
                <a:gd name="connsiteY1" fmla="*/ 5024 h 555620"/>
                <a:gd name="connsiteX2" fmla="*/ 251209 w 1063134"/>
                <a:gd name="connsiteY2" fmla="*/ 527538 h 555620"/>
                <a:gd name="connsiteX3" fmla="*/ 994787 w 1063134"/>
                <a:gd name="connsiteY3" fmla="*/ 537586 h 555620"/>
                <a:gd name="connsiteX4" fmla="*/ 984738 w 1063134"/>
                <a:gd name="connsiteY4" fmla="*/ 261257 h 555620"/>
                <a:gd name="connsiteX0" fmla="*/ 0 w 1063134"/>
                <a:gd name="connsiteY0" fmla="*/ 0 h 537586"/>
                <a:gd name="connsiteX1" fmla="*/ 261257 w 1063134"/>
                <a:gd name="connsiteY1" fmla="*/ 5024 h 537586"/>
                <a:gd name="connsiteX2" fmla="*/ 251209 w 1063134"/>
                <a:gd name="connsiteY2" fmla="*/ 527538 h 537586"/>
                <a:gd name="connsiteX3" fmla="*/ 994787 w 1063134"/>
                <a:gd name="connsiteY3" fmla="*/ 537586 h 537586"/>
                <a:gd name="connsiteX4" fmla="*/ 984738 w 1063134"/>
                <a:gd name="connsiteY4" fmla="*/ 261257 h 537586"/>
                <a:gd name="connsiteX0" fmla="*/ 0 w 1014917"/>
                <a:gd name="connsiteY0" fmla="*/ 0 h 537586"/>
                <a:gd name="connsiteX1" fmla="*/ 261257 w 1014917"/>
                <a:gd name="connsiteY1" fmla="*/ 5024 h 537586"/>
                <a:gd name="connsiteX2" fmla="*/ 251209 w 1014917"/>
                <a:gd name="connsiteY2" fmla="*/ 527538 h 537586"/>
                <a:gd name="connsiteX3" fmla="*/ 994787 w 1014917"/>
                <a:gd name="connsiteY3" fmla="*/ 537586 h 537586"/>
                <a:gd name="connsiteX4" fmla="*/ 984738 w 1014917"/>
                <a:gd name="connsiteY4" fmla="*/ 261257 h 537586"/>
                <a:gd name="connsiteX0" fmla="*/ 0 w 994787"/>
                <a:gd name="connsiteY0" fmla="*/ 0 h 537586"/>
                <a:gd name="connsiteX1" fmla="*/ 261257 w 994787"/>
                <a:gd name="connsiteY1" fmla="*/ 5024 h 537586"/>
                <a:gd name="connsiteX2" fmla="*/ 251209 w 994787"/>
                <a:gd name="connsiteY2" fmla="*/ 527538 h 537586"/>
                <a:gd name="connsiteX3" fmla="*/ 994787 w 994787"/>
                <a:gd name="connsiteY3" fmla="*/ 537586 h 537586"/>
                <a:gd name="connsiteX4" fmla="*/ 984738 w 994787"/>
                <a:gd name="connsiteY4" fmla="*/ 261257 h 537586"/>
                <a:gd name="connsiteX0" fmla="*/ 0 w 1391697"/>
                <a:gd name="connsiteY0" fmla="*/ 0 h 537586"/>
                <a:gd name="connsiteX1" fmla="*/ 261257 w 1391697"/>
                <a:gd name="connsiteY1" fmla="*/ 5024 h 537586"/>
                <a:gd name="connsiteX2" fmla="*/ 251209 w 1391697"/>
                <a:gd name="connsiteY2" fmla="*/ 527538 h 537586"/>
                <a:gd name="connsiteX3" fmla="*/ 1391697 w 1391697"/>
                <a:gd name="connsiteY3" fmla="*/ 537586 h 537586"/>
                <a:gd name="connsiteX4" fmla="*/ 984738 w 1391697"/>
                <a:gd name="connsiteY4" fmla="*/ 261257 h 537586"/>
                <a:gd name="connsiteX0" fmla="*/ 0 w 1391697"/>
                <a:gd name="connsiteY0" fmla="*/ 0 h 537586"/>
                <a:gd name="connsiteX1" fmla="*/ 261257 w 1391697"/>
                <a:gd name="connsiteY1" fmla="*/ 5024 h 537586"/>
                <a:gd name="connsiteX2" fmla="*/ 251209 w 1391697"/>
                <a:gd name="connsiteY2" fmla="*/ 527538 h 537586"/>
                <a:gd name="connsiteX3" fmla="*/ 1391697 w 1391697"/>
                <a:gd name="connsiteY3" fmla="*/ 537586 h 537586"/>
                <a:gd name="connsiteX4" fmla="*/ 1386673 w 1391697"/>
                <a:gd name="connsiteY4" fmla="*/ 266281 h 537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697" h="537586">
                  <a:moveTo>
                    <a:pt x="0" y="0"/>
                  </a:moveTo>
                  <a:cubicBezTo>
                    <a:pt x="119742" y="3768"/>
                    <a:pt x="179196" y="2512"/>
                    <a:pt x="261257" y="5024"/>
                  </a:cubicBezTo>
                  <a:cubicBezTo>
                    <a:pt x="262931" y="178358"/>
                    <a:pt x="269631" y="368440"/>
                    <a:pt x="251209" y="527538"/>
                  </a:cubicBezTo>
                  <a:lnTo>
                    <a:pt x="1391697" y="537586"/>
                  </a:lnTo>
                  <a:cubicBezTo>
                    <a:pt x="1383324" y="417843"/>
                    <a:pt x="1392535" y="397327"/>
                    <a:pt x="1386673" y="266281"/>
                  </a:cubicBezTo>
                </a:path>
              </a:pathLst>
            </a:cu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5673411" y="2438400"/>
              <a:ext cx="88021" cy="698636"/>
            </a:xfrm>
            <a:prstGeom prst="straightConnector1">
              <a:avLst/>
            </a:prstGeom>
            <a:ln w="38100">
              <a:solidFill>
                <a:schemeClr val="tx1">
                  <a:lumMod val="50000"/>
                  <a:lumOff val="50000"/>
                </a:schemeClr>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6032362" y="2343550"/>
            <a:ext cx="918078" cy="1747912"/>
            <a:chOff x="6032362" y="2343550"/>
            <a:chExt cx="918078" cy="1747912"/>
          </a:xfrm>
        </p:grpSpPr>
        <p:grpSp>
          <p:nvGrpSpPr>
            <p:cNvPr id="50" name="Group 49"/>
            <p:cNvGrpSpPr/>
            <p:nvPr/>
          </p:nvGrpSpPr>
          <p:grpSpPr>
            <a:xfrm>
              <a:off x="6032362" y="2343550"/>
              <a:ext cx="918078" cy="1618851"/>
              <a:chOff x="6032362" y="2343550"/>
              <a:chExt cx="918078" cy="1618851"/>
            </a:xfrm>
          </p:grpSpPr>
          <p:sp>
            <p:nvSpPr>
              <p:cNvPr id="8" name="TextBox 7"/>
              <p:cNvSpPr txBox="1"/>
              <p:nvPr/>
            </p:nvSpPr>
            <p:spPr>
              <a:xfrm>
                <a:off x="6032362" y="2343550"/>
                <a:ext cx="364202" cy="369332"/>
              </a:xfrm>
              <a:prstGeom prst="rect">
                <a:avLst/>
              </a:prstGeom>
              <a:noFill/>
            </p:spPr>
            <p:txBody>
              <a:bodyPr wrap="none" rtlCol="0">
                <a:spAutoFit/>
              </a:bodyPr>
              <a:lstStyle/>
              <a:p>
                <a:r>
                  <a:rPr lang="en-US" dirty="0" smtClean="0">
                    <a:solidFill>
                      <a:srgbClr val="7030A0"/>
                    </a:solidFill>
                  </a:rPr>
                  <a:t>G</a:t>
                </a:r>
                <a:endParaRPr lang="en-US" dirty="0">
                  <a:solidFill>
                    <a:srgbClr val="7030A0"/>
                  </a:solidFill>
                </a:endParaRPr>
              </a:p>
            </p:txBody>
          </p:sp>
          <p:sp>
            <p:nvSpPr>
              <p:cNvPr id="36" name="Freeform 35"/>
              <p:cNvSpPr/>
              <p:nvPr/>
            </p:nvSpPr>
            <p:spPr>
              <a:xfrm>
                <a:off x="6209882" y="2682911"/>
                <a:ext cx="740558" cy="1279490"/>
              </a:xfrm>
              <a:custGeom>
                <a:avLst/>
                <a:gdLst>
                  <a:gd name="connsiteX0" fmla="*/ 41125 w 552851"/>
                  <a:gd name="connsiteY0" fmla="*/ 0 h 1538097"/>
                  <a:gd name="connsiteX1" fmla="*/ 46149 w 552851"/>
                  <a:gd name="connsiteY1" fmla="*/ 1406769 h 1538097"/>
                  <a:gd name="connsiteX2" fmla="*/ 508374 w 552851"/>
                  <a:gd name="connsiteY2" fmla="*/ 1401745 h 1538097"/>
                  <a:gd name="connsiteX3" fmla="*/ 508374 w 552851"/>
                  <a:gd name="connsiteY3" fmla="*/ 738554 h 1538097"/>
                  <a:gd name="connsiteX0" fmla="*/ 41125 w 552851"/>
                  <a:gd name="connsiteY0" fmla="*/ 0 h 1538097"/>
                  <a:gd name="connsiteX1" fmla="*/ 46149 w 552851"/>
                  <a:gd name="connsiteY1" fmla="*/ 1406769 h 1538097"/>
                  <a:gd name="connsiteX2" fmla="*/ 508374 w 552851"/>
                  <a:gd name="connsiteY2" fmla="*/ 1401745 h 1538097"/>
                  <a:gd name="connsiteX3" fmla="*/ 508374 w 552851"/>
                  <a:gd name="connsiteY3" fmla="*/ 738554 h 1538097"/>
                  <a:gd name="connsiteX0" fmla="*/ 14507 w 526233"/>
                  <a:gd name="connsiteY0" fmla="*/ 0 h 1538097"/>
                  <a:gd name="connsiteX1" fmla="*/ 19531 w 526233"/>
                  <a:gd name="connsiteY1" fmla="*/ 1406769 h 1538097"/>
                  <a:gd name="connsiteX2" fmla="*/ 481756 w 526233"/>
                  <a:gd name="connsiteY2" fmla="*/ 1401745 h 1538097"/>
                  <a:gd name="connsiteX3" fmla="*/ 481756 w 526233"/>
                  <a:gd name="connsiteY3" fmla="*/ 738554 h 1538097"/>
                  <a:gd name="connsiteX0" fmla="*/ 14507 w 526233"/>
                  <a:gd name="connsiteY0" fmla="*/ 0 h 1451999"/>
                  <a:gd name="connsiteX1" fmla="*/ 19531 w 526233"/>
                  <a:gd name="connsiteY1" fmla="*/ 1406769 h 1451999"/>
                  <a:gd name="connsiteX2" fmla="*/ 481756 w 526233"/>
                  <a:gd name="connsiteY2" fmla="*/ 1401745 h 1451999"/>
                  <a:gd name="connsiteX3" fmla="*/ 481756 w 526233"/>
                  <a:gd name="connsiteY3" fmla="*/ 738554 h 1451999"/>
                  <a:gd name="connsiteX0" fmla="*/ 14507 w 526233"/>
                  <a:gd name="connsiteY0" fmla="*/ 0 h 1451999"/>
                  <a:gd name="connsiteX1" fmla="*/ 19531 w 526233"/>
                  <a:gd name="connsiteY1" fmla="*/ 1406769 h 1451999"/>
                  <a:gd name="connsiteX2" fmla="*/ 481756 w 526233"/>
                  <a:gd name="connsiteY2" fmla="*/ 1401745 h 1451999"/>
                  <a:gd name="connsiteX3" fmla="*/ 481756 w 526233"/>
                  <a:gd name="connsiteY3" fmla="*/ 738554 h 1451999"/>
                  <a:gd name="connsiteX0" fmla="*/ 14507 w 526233"/>
                  <a:gd name="connsiteY0" fmla="*/ 0 h 1406769"/>
                  <a:gd name="connsiteX1" fmla="*/ 19531 w 526233"/>
                  <a:gd name="connsiteY1" fmla="*/ 1406769 h 1406769"/>
                  <a:gd name="connsiteX2" fmla="*/ 481756 w 526233"/>
                  <a:gd name="connsiteY2" fmla="*/ 1401745 h 1406769"/>
                  <a:gd name="connsiteX3" fmla="*/ 481756 w 526233"/>
                  <a:gd name="connsiteY3" fmla="*/ 738554 h 1406769"/>
                  <a:gd name="connsiteX0" fmla="*/ 14507 w 499253"/>
                  <a:gd name="connsiteY0" fmla="*/ 0 h 1406769"/>
                  <a:gd name="connsiteX1" fmla="*/ 19531 w 499253"/>
                  <a:gd name="connsiteY1" fmla="*/ 1406769 h 1406769"/>
                  <a:gd name="connsiteX2" fmla="*/ 481756 w 499253"/>
                  <a:gd name="connsiteY2" fmla="*/ 1401745 h 1406769"/>
                  <a:gd name="connsiteX3" fmla="*/ 481756 w 499253"/>
                  <a:gd name="connsiteY3" fmla="*/ 738554 h 1406769"/>
                  <a:gd name="connsiteX0" fmla="*/ 14507 w 483689"/>
                  <a:gd name="connsiteY0" fmla="*/ 0 h 1406769"/>
                  <a:gd name="connsiteX1" fmla="*/ 19531 w 483689"/>
                  <a:gd name="connsiteY1" fmla="*/ 1406769 h 1406769"/>
                  <a:gd name="connsiteX2" fmla="*/ 481756 w 483689"/>
                  <a:gd name="connsiteY2" fmla="*/ 1401745 h 1406769"/>
                  <a:gd name="connsiteX3" fmla="*/ 481756 w 483689"/>
                  <a:gd name="connsiteY3" fmla="*/ 738554 h 1406769"/>
                  <a:gd name="connsiteX0" fmla="*/ 0 w 469182"/>
                  <a:gd name="connsiteY0" fmla="*/ 0 h 1406769"/>
                  <a:gd name="connsiteX1" fmla="*/ 5024 w 469182"/>
                  <a:gd name="connsiteY1" fmla="*/ 1406769 h 1406769"/>
                  <a:gd name="connsiteX2" fmla="*/ 467249 w 469182"/>
                  <a:gd name="connsiteY2" fmla="*/ 1401745 h 1406769"/>
                  <a:gd name="connsiteX3" fmla="*/ 467249 w 469182"/>
                  <a:gd name="connsiteY3" fmla="*/ 738554 h 1406769"/>
                  <a:gd name="connsiteX0" fmla="*/ 0 w 474479"/>
                  <a:gd name="connsiteY0" fmla="*/ 0 h 1406769"/>
                  <a:gd name="connsiteX1" fmla="*/ 5024 w 474479"/>
                  <a:gd name="connsiteY1" fmla="*/ 1406769 h 1406769"/>
                  <a:gd name="connsiteX2" fmla="*/ 467249 w 474479"/>
                  <a:gd name="connsiteY2" fmla="*/ 1401745 h 1406769"/>
                  <a:gd name="connsiteX3" fmla="*/ 473676 w 474479"/>
                  <a:gd name="connsiteY3" fmla="*/ 799318 h 1406769"/>
                  <a:gd name="connsiteX0" fmla="*/ 0 w 473676"/>
                  <a:gd name="connsiteY0" fmla="*/ 0 h 1406769"/>
                  <a:gd name="connsiteX1" fmla="*/ 5024 w 473676"/>
                  <a:gd name="connsiteY1" fmla="*/ 1406769 h 1406769"/>
                  <a:gd name="connsiteX2" fmla="*/ 467249 w 473676"/>
                  <a:gd name="connsiteY2" fmla="*/ 1401745 h 1406769"/>
                  <a:gd name="connsiteX3" fmla="*/ 473676 w 473676"/>
                  <a:gd name="connsiteY3" fmla="*/ 799318 h 1406769"/>
                  <a:gd name="connsiteX0" fmla="*/ 0 w 473678"/>
                  <a:gd name="connsiteY0" fmla="*/ 0 h 1406769"/>
                  <a:gd name="connsiteX1" fmla="*/ 5024 w 473678"/>
                  <a:gd name="connsiteY1" fmla="*/ 1406769 h 1406769"/>
                  <a:gd name="connsiteX2" fmla="*/ 467249 w 473678"/>
                  <a:gd name="connsiteY2" fmla="*/ 1401745 h 1406769"/>
                  <a:gd name="connsiteX3" fmla="*/ 473676 w 473678"/>
                  <a:gd name="connsiteY3" fmla="*/ 799318 h 1406769"/>
                </a:gdLst>
                <a:ahLst/>
                <a:cxnLst>
                  <a:cxn ang="0">
                    <a:pos x="connsiteX0" y="connsiteY0"/>
                  </a:cxn>
                  <a:cxn ang="0">
                    <a:pos x="connsiteX1" y="connsiteY1"/>
                  </a:cxn>
                  <a:cxn ang="0">
                    <a:pos x="connsiteX2" y="connsiteY2"/>
                  </a:cxn>
                  <a:cxn ang="0">
                    <a:pos x="connsiteX3" y="connsiteY3"/>
                  </a:cxn>
                </a:cxnLst>
                <a:rect l="l" t="t" r="r" b="b"/>
                <a:pathLst>
                  <a:path w="473678" h="1406769">
                    <a:moveTo>
                      <a:pt x="0" y="0"/>
                    </a:moveTo>
                    <a:cubicBezTo>
                      <a:pt x="8791" y="360485"/>
                      <a:pt x="7535" y="1163096"/>
                      <a:pt x="5024" y="1406769"/>
                    </a:cubicBezTo>
                    <a:lnTo>
                      <a:pt x="467249" y="1401745"/>
                    </a:lnTo>
                    <a:cubicBezTo>
                      <a:pt x="468923" y="1225062"/>
                      <a:pt x="473810" y="1090301"/>
                      <a:pt x="473676" y="799318"/>
                    </a:cubicBezTo>
                  </a:path>
                </a:pathLst>
              </a:cu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p:cNvGrpSpPr/>
            <p:nvPr/>
          </p:nvGrpSpPr>
          <p:grpSpPr>
            <a:xfrm>
              <a:off x="6214463" y="2345834"/>
              <a:ext cx="598319" cy="1745628"/>
              <a:chOff x="6214463" y="2345834"/>
              <a:chExt cx="598319" cy="1745628"/>
            </a:xfrm>
          </p:grpSpPr>
          <p:sp>
            <p:nvSpPr>
              <p:cNvPr id="9" name="TextBox 8"/>
              <p:cNvSpPr txBox="1"/>
              <p:nvPr/>
            </p:nvSpPr>
            <p:spPr>
              <a:xfrm>
                <a:off x="6214463" y="2345834"/>
                <a:ext cx="377026" cy="369332"/>
              </a:xfrm>
              <a:prstGeom prst="rect">
                <a:avLst/>
              </a:prstGeom>
              <a:noFill/>
            </p:spPr>
            <p:txBody>
              <a:bodyPr wrap="none" rtlCol="0">
                <a:spAutoFit/>
              </a:bodyPr>
              <a:lstStyle/>
              <a:p>
                <a:r>
                  <a:rPr lang="en-US" dirty="0" smtClean="0">
                    <a:solidFill>
                      <a:srgbClr val="002060"/>
                    </a:solidFill>
                  </a:rPr>
                  <a:t>M</a:t>
                </a:r>
                <a:endParaRPr lang="en-US" dirty="0">
                  <a:solidFill>
                    <a:srgbClr val="002060"/>
                  </a:solidFill>
                </a:endParaRPr>
              </a:p>
            </p:txBody>
          </p:sp>
          <p:sp>
            <p:nvSpPr>
              <p:cNvPr id="37" name="Freeform 36"/>
              <p:cNvSpPr/>
              <p:nvPr/>
            </p:nvSpPr>
            <p:spPr>
              <a:xfrm>
                <a:off x="6345534" y="2672861"/>
                <a:ext cx="467248" cy="1418601"/>
              </a:xfrm>
              <a:custGeom>
                <a:avLst/>
                <a:gdLst>
                  <a:gd name="connsiteX0" fmla="*/ 41125 w 549692"/>
                  <a:gd name="connsiteY0" fmla="*/ 0 h 1551093"/>
                  <a:gd name="connsiteX1" fmla="*/ 46149 w 549692"/>
                  <a:gd name="connsiteY1" fmla="*/ 1416817 h 1551093"/>
                  <a:gd name="connsiteX2" fmla="*/ 508373 w 549692"/>
                  <a:gd name="connsiteY2" fmla="*/ 1416817 h 1551093"/>
                  <a:gd name="connsiteX3" fmla="*/ 498325 w 549692"/>
                  <a:gd name="connsiteY3" fmla="*/ 748602 h 1551093"/>
                  <a:gd name="connsiteX0" fmla="*/ 41125 w 549692"/>
                  <a:gd name="connsiteY0" fmla="*/ 0 h 1551093"/>
                  <a:gd name="connsiteX1" fmla="*/ 46149 w 549692"/>
                  <a:gd name="connsiteY1" fmla="*/ 1416817 h 1551093"/>
                  <a:gd name="connsiteX2" fmla="*/ 508373 w 549692"/>
                  <a:gd name="connsiteY2" fmla="*/ 1416817 h 1551093"/>
                  <a:gd name="connsiteX3" fmla="*/ 498325 w 549692"/>
                  <a:gd name="connsiteY3" fmla="*/ 748602 h 1551093"/>
                  <a:gd name="connsiteX0" fmla="*/ 14507 w 523074"/>
                  <a:gd name="connsiteY0" fmla="*/ 0 h 1551093"/>
                  <a:gd name="connsiteX1" fmla="*/ 19531 w 523074"/>
                  <a:gd name="connsiteY1" fmla="*/ 1416817 h 1551093"/>
                  <a:gd name="connsiteX2" fmla="*/ 481755 w 523074"/>
                  <a:gd name="connsiteY2" fmla="*/ 1416817 h 1551093"/>
                  <a:gd name="connsiteX3" fmla="*/ 471707 w 523074"/>
                  <a:gd name="connsiteY3" fmla="*/ 748602 h 1551093"/>
                  <a:gd name="connsiteX0" fmla="*/ 14507 w 523074"/>
                  <a:gd name="connsiteY0" fmla="*/ 0 h 1465216"/>
                  <a:gd name="connsiteX1" fmla="*/ 19531 w 523074"/>
                  <a:gd name="connsiteY1" fmla="*/ 1416817 h 1465216"/>
                  <a:gd name="connsiteX2" fmla="*/ 481755 w 523074"/>
                  <a:gd name="connsiteY2" fmla="*/ 1416817 h 1465216"/>
                  <a:gd name="connsiteX3" fmla="*/ 471707 w 523074"/>
                  <a:gd name="connsiteY3" fmla="*/ 748602 h 1465216"/>
                  <a:gd name="connsiteX0" fmla="*/ 14507 w 523074"/>
                  <a:gd name="connsiteY0" fmla="*/ 0 h 1465216"/>
                  <a:gd name="connsiteX1" fmla="*/ 19531 w 523074"/>
                  <a:gd name="connsiteY1" fmla="*/ 1416817 h 1465216"/>
                  <a:gd name="connsiteX2" fmla="*/ 481755 w 523074"/>
                  <a:gd name="connsiteY2" fmla="*/ 1416817 h 1465216"/>
                  <a:gd name="connsiteX3" fmla="*/ 471707 w 523074"/>
                  <a:gd name="connsiteY3" fmla="*/ 748602 h 1465216"/>
                  <a:gd name="connsiteX0" fmla="*/ 14507 w 523074"/>
                  <a:gd name="connsiteY0" fmla="*/ 0 h 1418601"/>
                  <a:gd name="connsiteX1" fmla="*/ 19531 w 523074"/>
                  <a:gd name="connsiteY1" fmla="*/ 1416817 h 1418601"/>
                  <a:gd name="connsiteX2" fmla="*/ 481755 w 523074"/>
                  <a:gd name="connsiteY2" fmla="*/ 1416817 h 1418601"/>
                  <a:gd name="connsiteX3" fmla="*/ 471707 w 523074"/>
                  <a:gd name="connsiteY3" fmla="*/ 748602 h 1418601"/>
                  <a:gd name="connsiteX0" fmla="*/ 14507 w 491083"/>
                  <a:gd name="connsiteY0" fmla="*/ 0 h 1418601"/>
                  <a:gd name="connsiteX1" fmla="*/ 19531 w 491083"/>
                  <a:gd name="connsiteY1" fmla="*/ 1416817 h 1418601"/>
                  <a:gd name="connsiteX2" fmla="*/ 481755 w 491083"/>
                  <a:gd name="connsiteY2" fmla="*/ 1416817 h 1418601"/>
                  <a:gd name="connsiteX3" fmla="*/ 471707 w 491083"/>
                  <a:gd name="connsiteY3" fmla="*/ 748602 h 1418601"/>
                  <a:gd name="connsiteX0" fmla="*/ 14507 w 481755"/>
                  <a:gd name="connsiteY0" fmla="*/ 0 h 1418601"/>
                  <a:gd name="connsiteX1" fmla="*/ 19531 w 481755"/>
                  <a:gd name="connsiteY1" fmla="*/ 1416817 h 1418601"/>
                  <a:gd name="connsiteX2" fmla="*/ 481755 w 481755"/>
                  <a:gd name="connsiteY2" fmla="*/ 1416817 h 1418601"/>
                  <a:gd name="connsiteX3" fmla="*/ 471707 w 481755"/>
                  <a:gd name="connsiteY3" fmla="*/ 748602 h 1418601"/>
                  <a:gd name="connsiteX0" fmla="*/ 0 w 467248"/>
                  <a:gd name="connsiteY0" fmla="*/ 0 h 1418601"/>
                  <a:gd name="connsiteX1" fmla="*/ 5024 w 467248"/>
                  <a:gd name="connsiteY1" fmla="*/ 1416817 h 1418601"/>
                  <a:gd name="connsiteX2" fmla="*/ 467248 w 467248"/>
                  <a:gd name="connsiteY2" fmla="*/ 1416817 h 1418601"/>
                  <a:gd name="connsiteX3" fmla="*/ 457200 w 467248"/>
                  <a:gd name="connsiteY3" fmla="*/ 748602 h 1418601"/>
                </a:gdLst>
                <a:ahLst/>
                <a:cxnLst>
                  <a:cxn ang="0">
                    <a:pos x="connsiteX0" y="connsiteY0"/>
                  </a:cxn>
                  <a:cxn ang="0">
                    <a:pos x="connsiteX1" y="connsiteY1"/>
                  </a:cxn>
                  <a:cxn ang="0">
                    <a:pos x="connsiteX2" y="connsiteY2"/>
                  </a:cxn>
                  <a:cxn ang="0">
                    <a:pos x="connsiteX3" y="connsiteY3"/>
                  </a:cxn>
                </a:cxnLst>
                <a:rect l="l" t="t" r="r" b="b"/>
                <a:pathLst>
                  <a:path w="467248" h="1418601">
                    <a:moveTo>
                      <a:pt x="0" y="0"/>
                    </a:moveTo>
                    <a:cubicBezTo>
                      <a:pt x="3768" y="575268"/>
                      <a:pt x="7536" y="1140488"/>
                      <a:pt x="5024" y="1416817"/>
                    </a:cubicBezTo>
                    <a:cubicBezTo>
                      <a:pt x="223576" y="1411792"/>
                      <a:pt x="331594" y="1422678"/>
                      <a:pt x="467248" y="1416817"/>
                    </a:cubicBezTo>
                    <a:cubicBezTo>
                      <a:pt x="457200" y="1220037"/>
                      <a:pt x="464736" y="1052146"/>
                      <a:pt x="457200" y="748602"/>
                    </a:cubicBezTo>
                  </a:path>
                </a:pathLst>
              </a:cu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p:cNvGrpSpPr/>
          <p:nvPr/>
        </p:nvGrpSpPr>
        <p:grpSpPr>
          <a:xfrm>
            <a:off x="6477000" y="2039405"/>
            <a:ext cx="1893467" cy="1125825"/>
            <a:chOff x="6477000" y="2039405"/>
            <a:chExt cx="1893467" cy="1125825"/>
          </a:xfrm>
        </p:grpSpPr>
        <p:cxnSp>
          <p:nvCxnSpPr>
            <p:cNvPr id="41" name="Straight Arrow Connector 40"/>
            <p:cNvCxnSpPr/>
            <p:nvPr/>
          </p:nvCxnSpPr>
          <p:spPr>
            <a:xfrm>
              <a:off x="7127960" y="2438400"/>
              <a:ext cx="100285" cy="698636"/>
            </a:xfrm>
            <a:prstGeom prst="straightConnector1">
              <a:avLst/>
            </a:prstGeom>
            <a:ln w="38100">
              <a:solidFill>
                <a:schemeClr val="tx1">
                  <a:lumMod val="50000"/>
                  <a:lumOff val="50000"/>
                </a:schemeClr>
              </a:solidFill>
              <a:tailEnd type="arrow"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p:cNvSpPr txBox="1"/>
                <p:nvPr/>
              </p:nvSpPr>
              <p:spPr>
                <a:xfrm>
                  <a:off x="6477000" y="2039405"/>
                  <a:ext cx="1893467" cy="475195"/>
                </a:xfrm>
                <a:prstGeom prst="rect">
                  <a:avLst/>
                </a:prstGeom>
                <a:noFill/>
              </p:spPr>
              <p:txBody>
                <a:bodyPr wrap="none" rtlCol="0">
                  <a:spAutoFit/>
                </a:bodyPr>
                <a:lstStyle/>
                <a:p>
                  <a:r>
                    <a:rPr lang="en-US" sz="2400" dirty="0" smtClean="0">
                      <a:solidFill>
                        <a:srgbClr val="C00000"/>
                      </a:solidFill>
                    </a:rPr>
                    <a:t>= KL</a:t>
                  </a:r>
                  <a14:m>
                    <m:oMath xmlns:m="http://schemas.openxmlformats.org/officeDocument/2006/math">
                      <m:acc>
                        <m:accPr>
                          <m:chr m:val="̅"/>
                          <m:ctrlPr>
                            <a:rPr lang="en-US" sz="2400" i="1" smtClean="0">
                              <a:solidFill>
                                <a:srgbClr val="C00000"/>
                              </a:solidFill>
                              <a:latin typeface="Cambria Math"/>
                            </a:rPr>
                          </m:ctrlPr>
                        </m:accPr>
                        <m:e>
                          <m:r>
                            <m:rPr>
                              <m:nor/>
                            </m:rPr>
                            <a:rPr lang="en-US" sz="2400" b="0" i="0" smtClean="0">
                              <a:solidFill>
                                <a:srgbClr val="C00000"/>
                              </a:solidFill>
                              <a:latin typeface="Arial" panose="020B0604020202020204" pitchFamily="34" charset="0"/>
                              <a:cs typeface="Arial" panose="020B0604020202020204" pitchFamily="34" charset="0"/>
                            </a:rPr>
                            <m:t>N</m:t>
                          </m:r>
                        </m:e>
                      </m:acc>
                    </m:oMath>
                  </a14:m>
                  <a:r>
                    <a:rPr lang="en-US" sz="2400" dirty="0" smtClean="0">
                      <a:solidFill>
                        <a:srgbClr val="C00000"/>
                      </a:solidFill>
                    </a:rPr>
                    <a:t> + MG</a:t>
                  </a:r>
                  <a:endParaRPr lang="en-US" sz="2400" dirty="0">
                    <a:solidFill>
                      <a:srgbClr val="C00000"/>
                    </a:solidFill>
                  </a:endParaRPr>
                </a:p>
              </p:txBody>
            </p:sp>
          </mc:Choice>
          <mc:Fallback xmlns="">
            <p:sp>
              <p:nvSpPr>
                <p:cNvPr id="42" name="TextBox 41"/>
                <p:cNvSpPr txBox="1">
                  <a:spLocks noRot="1" noChangeAspect="1" noMove="1" noResize="1" noEditPoints="1" noAdjustHandles="1" noChangeArrowheads="1" noChangeShapeType="1" noTextEdit="1"/>
                </p:cNvSpPr>
                <p:nvPr/>
              </p:nvSpPr>
              <p:spPr>
                <a:xfrm>
                  <a:off x="6477000" y="2039405"/>
                  <a:ext cx="1893467" cy="475195"/>
                </a:xfrm>
                <a:prstGeom prst="rect">
                  <a:avLst/>
                </a:prstGeom>
                <a:blipFill rotWithShape="0">
                  <a:blip r:embed="rId5"/>
                  <a:stretch>
                    <a:fillRect l="-5161" t="-6410" r="-3871" b="-29487"/>
                  </a:stretch>
                </a:blipFill>
              </p:spPr>
              <p:txBody>
                <a:bodyPr/>
                <a:lstStyle/>
                <a:p>
                  <a:r>
                    <a:rPr lang="en-US">
                      <a:noFill/>
                    </a:rPr>
                    <a:t> </a:t>
                  </a:r>
                </a:p>
              </p:txBody>
            </p:sp>
          </mc:Fallback>
        </mc:AlternateContent>
        <p:sp>
          <p:nvSpPr>
            <p:cNvPr id="45" name="Freeform 44"/>
            <p:cNvSpPr/>
            <p:nvPr/>
          </p:nvSpPr>
          <p:spPr>
            <a:xfrm>
              <a:off x="7144377" y="2672861"/>
              <a:ext cx="398990" cy="492369"/>
            </a:xfrm>
            <a:custGeom>
              <a:avLst/>
              <a:gdLst>
                <a:gd name="connsiteX0" fmla="*/ 0 w 433498"/>
                <a:gd name="connsiteY0" fmla="*/ 492369 h 532136"/>
                <a:gd name="connsiteX1" fmla="*/ 396910 w 433498"/>
                <a:gd name="connsiteY1" fmla="*/ 482320 h 532136"/>
                <a:gd name="connsiteX2" fmla="*/ 391886 w 433498"/>
                <a:gd name="connsiteY2" fmla="*/ 0 h 532136"/>
                <a:gd name="connsiteX0" fmla="*/ 0 w 430380"/>
                <a:gd name="connsiteY0" fmla="*/ 492369 h 544798"/>
                <a:gd name="connsiteX1" fmla="*/ 391886 w 430380"/>
                <a:gd name="connsiteY1" fmla="*/ 502417 h 544798"/>
                <a:gd name="connsiteX2" fmla="*/ 391886 w 430380"/>
                <a:gd name="connsiteY2" fmla="*/ 0 h 544798"/>
                <a:gd name="connsiteX0" fmla="*/ 0 w 409997"/>
                <a:gd name="connsiteY0" fmla="*/ 492369 h 578050"/>
                <a:gd name="connsiteX1" fmla="*/ 391886 w 409997"/>
                <a:gd name="connsiteY1" fmla="*/ 502417 h 578050"/>
                <a:gd name="connsiteX2" fmla="*/ 391886 w 409997"/>
                <a:gd name="connsiteY2" fmla="*/ 0 h 578050"/>
                <a:gd name="connsiteX0" fmla="*/ 0 w 397687"/>
                <a:gd name="connsiteY0" fmla="*/ 492369 h 578050"/>
                <a:gd name="connsiteX1" fmla="*/ 391886 w 397687"/>
                <a:gd name="connsiteY1" fmla="*/ 502417 h 578050"/>
                <a:gd name="connsiteX2" fmla="*/ 391886 w 397687"/>
                <a:gd name="connsiteY2" fmla="*/ 0 h 578050"/>
                <a:gd name="connsiteX0" fmla="*/ 0 w 397687"/>
                <a:gd name="connsiteY0" fmla="*/ 492369 h 567990"/>
                <a:gd name="connsiteX1" fmla="*/ 391886 w 397687"/>
                <a:gd name="connsiteY1" fmla="*/ 502417 h 567990"/>
                <a:gd name="connsiteX2" fmla="*/ 391886 w 397687"/>
                <a:gd name="connsiteY2" fmla="*/ 0 h 567990"/>
                <a:gd name="connsiteX0" fmla="*/ 0 w 397687"/>
                <a:gd name="connsiteY0" fmla="*/ 492369 h 567990"/>
                <a:gd name="connsiteX1" fmla="*/ 391886 w 397687"/>
                <a:gd name="connsiteY1" fmla="*/ 502417 h 567990"/>
                <a:gd name="connsiteX2" fmla="*/ 391886 w 397687"/>
                <a:gd name="connsiteY2" fmla="*/ 0 h 567990"/>
                <a:gd name="connsiteX0" fmla="*/ 0 w 397687"/>
                <a:gd name="connsiteY0" fmla="*/ 492369 h 502417"/>
                <a:gd name="connsiteX1" fmla="*/ 391886 w 397687"/>
                <a:gd name="connsiteY1" fmla="*/ 502417 h 502417"/>
                <a:gd name="connsiteX2" fmla="*/ 391886 w 397687"/>
                <a:gd name="connsiteY2" fmla="*/ 0 h 502417"/>
                <a:gd name="connsiteX0" fmla="*/ 0 w 401209"/>
                <a:gd name="connsiteY0" fmla="*/ 492369 h 492369"/>
                <a:gd name="connsiteX1" fmla="*/ 396910 w 401209"/>
                <a:gd name="connsiteY1" fmla="*/ 482321 h 492369"/>
                <a:gd name="connsiteX2" fmla="*/ 391886 w 401209"/>
                <a:gd name="connsiteY2" fmla="*/ 0 h 492369"/>
                <a:gd name="connsiteX0" fmla="*/ 0 w 398990"/>
                <a:gd name="connsiteY0" fmla="*/ 492369 h 492369"/>
                <a:gd name="connsiteX1" fmla="*/ 396910 w 398990"/>
                <a:gd name="connsiteY1" fmla="*/ 482321 h 492369"/>
                <a:gd name="connsiteX2" fmla="*/ 391886 w 398990"/>
                <a:gd name="connsiteY2" fmla="*/ 0 h 492369"/>
                <a:gd name="connsiteX0" fmla="*/ 0 w 398990"/>
                <a:gd name="connsiteY0" fmla="*/ 492369 h 492369"/>
                <a:gd name="connsiteX1" fmla="*/ 396910 w 398990"/>
                <a:gd name="connsiteY1" fmla="*/ 482321 h 492369"/>
                <a:gd name="connsiteX2" fmla="*/ 391886 w 398990"/>
                <a:gd name="connsiteY2" fmla="*/ 0 h 492369"/>
              </a:gdLst>
              <a:ahLst/>
              <a:cxnLst>
                <a:cxn ang="0">
                  <a:pos x="connsiteX0" y="connsiteY0"/>
                </a:cxn>
                <a:cxn ang="0">
                  <a:pos x="connsiteX1" y="connsiteY1"/>
                </a:cxn>
                <a:cxn ang="0">
                  <a:pos x="connsiteX2" y="connsiteY2"/>
                </a:cxn>
              </a:cxnLst>
              <a:rect l="l" t="t" r="r" b="b"/>
              <a:pathLst>
                <a:path w="398990" h="492369">
                  <a:moveTo>
                    <a:pt x="0" y="492369"/>
                  </a:moveTo>
                  <a:cubicBezTo>
                    <a:pt x="170822" y="483157"/>
                    <a:pt x="286379" y="494046"/>
                    <a:pt x="396910" y="482321"/>
                  </a:cubicBezTo>
                  <a:cubicBezTo>
                    <a:pt x="401933" y="324896"/>
                    <a:pt x="396910" y="220225"/>
                    <a:pt x="391886" y="0"/>
                  </a:cubicBezTo>
                </a:path>
              </a:pathLst>
            </a:custGeom>
            <a:noFill/>
            <a:ln w="57150">
              <a:solidFill>
                <a:srgbClr val="C00000"/>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grpSp>
    </p:spTree>
    <p:extLst>
      <p:ext uri="{BB962C8B-B14F-4D97-AF65-F5344CB8AC3E}">
        <p14:creationId xmlns:p14="http://schemas.microsoft.com/office/powerpoint/2010/main" val="206681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on FPGAs</a:t>
            </a:r>
            <a:endParaRPr lang="en-US" dirty="0"/>
          </a:p>
        </p:txBody>
      </p:sp>
      <p:sp>
        <p:nvSpPr>
          <p:cNvPr id="5" name="Content Placeholder 4"/>
          <p:cNvSpPr>
            <a:spLocks noGrp="1"/>
          </p:cNvSpPr>
          <p:nvPr>
            <p:ph idx="1"/>
          </p:nvPr>
        </p:nvSpPr>
        <p:spPr/>
        <p:txBody>
          <a:bodyPr/>
          <a:lstStyle/>
          <a:p>
            <a:r>
              <a:rPr lang="en-US" dirty="0" smtClean="0"/>
              <a:t>Circuit is transformed by design tools to break it into smaller functions with connections between</a:t>
            </a:r>
          </a:p>
          <a:p>
            <a:pPr lvl="1"/>
            <a:r>
              <a:rPr lang="en-US" dirty="0" smtClean="0"/>
              <a:t>These are automatically mapped to the logic blocks and wires in the FPGA chip</a:t>
            </a:r>
          </a:p>
          <a:p>
            <a:r>
              <a:rPr lang="en-US" dirty="0" smtClean="0"/>
              <a:t>Tool generates a </a:t>
            </a:r>
            <a:r>
              <a:rPr lang="en-US" dirty="0" err="1" smtClean="0"/>
              <a:t>bitstream</a:t>
            </a:r>
            <a:r>
              <a:rPr lang="en-US" dirty="0" smtClean="0"/>
              <a:t> (sequence of binary values) that implements the transformed circuit</a:t>
            </a:r>
          </a:p>
          <a:p>
            <a:r>
              <a:rPr lang="en-US" dirty="0" smtClean="0"/>
              <a:t>We “program” the FPGA by loading the </a:t>
            </a:r>
            <a:r>
              <a:rPr lang="en-US" dirty="0" err="1" smtClean="0"/>
              <a:t>bitstream</a:t>
            </a:r>
            <a:endParaRPr lang="en-US" dirty="0" smtClean="0"/>
          </a:p>
          <a:p>
            <a:pPr lvl="1"/>
            <a:r>
              <a:rPr lang="en-US" dirty="0"/>
              <a:t>Does NOT mean we write a program to simulate the hardware we </a:t>
            </a:r>
            <a:r>
              <a:rPr lang="en-US" dirty="0" smtClean="0"/>
              <a:t>want</a:t>
            </a:r>
          </a:p>
          <a:p>
            <a:pPr lvl="1"/>
            <a:r>
              <a:rPr lang="en-US" dirty="0" smtClean="0"/>
              <a:t>The FPGA is NOT running a program</a:t>
            </a:r>
            <a:endParaRPr lang="en-US" dirty="0"/>
          </a:p>
          <a:p>
            <a:pPr lvl="1"/>
            <a:r>
              <a:rPr lang="en-US" dirty="0"/>
              <a:t>Instead, this hardware is designed specifically to let us customize what it </a:t>
            </a:r>
            <a:r>
              <a:rPr lang="en-US" dirty="0" smtClean="0"/>
              <a:t>does by loading truth tables and making connections!</a:t>
            </a:r>
            <a:endParaRPr lang="en-US" dirty="0"/>
          </a:p>
          <a:p>
            <a:endParaRPr lang="en-US" dirty="0" smtClean="0"/>
          </a:p>
        </p:txBody>
      </p:sp>
    </p:spTree>
    <p:extLst>
      <p:ext uri="{BB962C8B-B14F-4D97-AF65-F5344CB8AC3E}">
        <p14:creationId xmlns:p14="http://schemas.microsoft.com/office/powerpoint/2010/main" val="158879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Look-Up Table (LUT)</a:t>
            </a:r>
          </a:p>
        </p:txBody>
      </p:sp>
      <p:sp>
        <p:nvSpPr>
          <p:cNvPr id="14339" name="Rectangle 3"/>
          <p:cNvSpPr>
            <a:spLocks noGrp="1" noChangeArrowheads="1"/>
          </p:cNvSpPr>
          <p:nvPr>
            <p:ph idx="1"/>
          </p:nvPr>
        </p:nvSpPr>
        <p:spPr/>
        <p:txBody>
          <a:bodyPr/>
          <a:lstStyle/>
          <a:p>
            <a:r>
              <a:rPr lang="en-US" dirty="0" smtClean="0"/>
              <a:t>Has one output, multiple inputs</a:t>
            </a:r>
          </a:p>
          <a:p>
            <a:pPr lvl="1"/>
            <a:r>
              <a:rPr lang="en-US" dirty="0" smtClean="0"/>
              <a:t>Defined by manufacturer – you’ll be told how many</a:t>
            </a:r>
          </a:p>
          <a:p>
            <a:r>
              <a:rPr lang="en-US" dirty="0" smtClean="0"/>
              <a:t>Can implement </a:t>
            </a:r>
            <a:r>
              <a:rPr lang="en-US" u="sng" dirty="0" smtClean="0"/>
              <a:t>any function</a:t>
            </a:r>
            <a:r>
              <a:rPr lang="en-US" dirty="0" smtClean="0"/>
              <a:t> of its inputs</a:t>
            </a:r>
          </a:p>
          <a:p>
            <a:pPr lvl="1"/>
            <a:r>
              <a:rPr lang="en-US" dirty="0" smtClean="0"/>
              <a:t>…because it can store the truth table!</a:t>
            </a:r>
          </a:p>
          <a:p>
            <a:r>
              <a:rPr lang="en-US" dirty="0" smtClean="0"/>
              <a:t>If a function has more inputs than the LUT size, it must be implemented using multiple LUTs</a:t>
            </a:r>
          </a:p>
          <a:p>
            <a:pPr lvl="1"/>
            <a:r>
              <a:rPr lang="en-US" dirty="0" smtClean="0"/>
              <a:t>Decompose the function and use substitution to break up the function</a:t>
            </a:r>
          </a:p>
          <a:p>
            <a:pPr lvl="1"/>
            <a:r>
              <a:rPr lang="en-US" dirty="0" smtClean="0"/>
              <a:t>FPGA design tools will do this for you, but you should know </a:t>
            </a:r>
            <a:r>
              <a:rPr lang="en-US" u="sng" dirty="0" smtClean="0"/>
              <a:t>how</a:t>
            </a:r>
            <a:r>
              <a:rPr lang="en-US" dirty="0" smtClean="0"/>
              <a:t> to do it!</a:t>
            </a:r>
          </a:p>
        </p:txBody>
      </p:sp>
    </p:spTree>
    <p:extLst>
      <p:ext uri="{BB962C8B-B14F-4D97-AF65-F5344CB8AC3E}">
        <p14:creationId xmlns:p14="http://schemas.microsoft.com/office/powerpoint/2010/main" val="268900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3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Implementing With LUTs</a:t>
            </a:r>
            <a:endParaRPr lang="en-US" dirty="0" smtClean="0"/>
          </a:p>
        </p:txBody>
      </p:sp>
      <p:sp>
        <p:nvSpPr>
          <p:cNvPr id="14339" name="Rectangle 3"/>
          <p:cNvSpPr>
            <a:spLocks noGrp="1" noChangeArrowheads="1"/>
          </p:cNvSpPr>
          <p:nvPr>
            <p:ph idx="1"/>
          </p:nvPr>
        </p:nvSpPr>
        <p:spPr/>
        <p:txBody>
          <a:bodyPr/>
          <a:lstStyle/>
          <a:p>
            <a:r>
              <a:rPr lang="en-US" dirty="0" smtClean="0"/>
              <a:t>Implement the below circuit using 3-input LUTs</a:t>
            </a:r>
          </a:p>
          <a:p>
            <a:pPr lvl="1"/>
            <a:r>
              <a:rPr lang="en-US" dirty="0" smtClean="0"/>
              <a:t>Remember: max 3 inputs, 1 output, any function!</a:t>
            </a:r>
          </a:p>
        </p:txBody>
      </p:sp>
      <mc:AlternateContent xmlns:mc="http://schemas.openxmlformats.org/markup-compatibility/2006" xmlns:a14="http://schemas.microsoft.com/office/drawing/2010/main">
        <mc:Choice Requires="a14">
          <p:sp>
            <p:nvSpPr>
              <p:cNvPr id="8" name="TextBox 7"/>
              <p:cNvSpPr txBox="1"/>
              <p:nvPr/>
            </p:nvSpPr>
            <p:spPr>
              <a:xfrm>
                <a:off x="5032578" y="2065608"/>
                <a:ext cx="2473754" cy="475195"/>
              </a:xfrm>
              <a:prstGeom prst="rect">
                <a:avLst/>
              </a:prstGeom>
              <a:noFill/>
            </p:spPr>
            <p:txBody>
              <a:bodyPr wrap="none" rtlCol="0">
                <a:spAutoFit/>
              </a:bodyPr>
              <a:lstStyle/>
              <a:p>
                <a:r>
                  <a:rPr lang="en-US" sz="2400" dirty="0" smtClean="0">
                    <a:solidFill>
                      <a:srgbClr val="7030A0"/>
                    </a:solidFill>
                    <a:latin typeface="Arial" pitchFamily="34" charset="0"/>
                    <a:cs typeface="Arial" pitchFamily="34" charset="0"/>
                  </a:rPr>
                  <a:t>Let </a:t>
                </a:r>
                <a14:m>
                  <m:oMath xmlns:m="http://schemas.openxmlformats.org/officeDocument/2006/math">
                    <m:r>
                      <m:rPr>
                        <m:nor/>
                      </m:rPr>
                      <a:rPr lang="en-US" sz="2400" b="0" i="0" smtClean="0">
                        <a:solidFill>
                          <a:srgbClr val="7030A0"/>
                        </a:solidFill>
                        <a:latin typeface="Arial" pitchFamily="34" charset="0"/>
                        <a:cs typeface="Arial" pitchFamily="34" charset="0"/>
                      </a:rPr>
                      <m:t>G</m:t>
                    </m:r>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AB</m:t>
                    </m:r>
                    <m:r>
                      <m:rPr>
                        <m:nor/>
                      </m:rPr>
                      <a:rPr lang="en-US" sz="2400" b="0" i="0" smtClean="0">
                        <a:solidFill>
                          <a:srgbClr val="7030A0"/>
                        </a:solidFill>
                        <a:latin typeface="Arial" pitchFamily="34" charset="0"/>
                        <a:cs typeface="Arial" pitchFamily="34" charset="0"/>
                      </a:rPr>
                      <m:t> +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B</m:t>
                        </m:r>
                      </m:e>
                    </m:acc>
                    <m:r>
                      <m:rPr>
                        <m:nor/>
                      </m:rPr>
                      <a:rPr lang="en-US" sz="2400" b="0" i="0" smtClean="0">
                        <a:solidFill>
                          <a:srgbClr val="7030A0"/>
                        </a:solidFill>
                        <a:latin typeface="Arial" pitchFamily="34" charset="0"/>
                        <a:cs typeface="Arial" pitchFamily="34" charset="0"/>
                      </a:rPr>
                      <m:t>C</m:t>
                    </m:r>
                  </m:oMath>
                </a14:m>
                <a:endParaRPr lang="en-US" sz="2400" dirty="0">
                  <a:solidFill>
                    <a:srgbClr val="7030A0"/>
                  </a:solidFill>
                  <a:latin typeface="Arial" pitchFamily="34" charset="0"/>
                  <a:cs typeface="Arial" pitchFamily="34"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032578" y="2065608"/>
                <a:ext cx="2473754" cy="475195"/>
              </a:xfrm>
              <a:prstGeom prst="rect">
                <a:avLst/>
              </a:prstGeom>
              <a:blipFill rotWithShape="0">
                <a:blip r:embed="rId3"/>
                <a:stretch>
                  <a:fillRect l="-3951" t="-6410" b="-294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638800" y="2455605"/>
                <a:ext cx="3369833" cy="475195"/>
              </a:xfrm>
              <a:prstGeom prst="rect">
                <a:avLst/>
              </a:prstGeom>
              <a:noFill/>
            </p:spPr>
            <p:txBody>
              <a:bodyPr wrap="none" rtlCol="0">
                <a:spAutoFit/>
              </a:bodyPr>
              <a:lstStyle/>
              <a:p>
                <a:r>
                  <a:rPr lang="en-US" sz="2400" dirty="0" smtClean="0">
                    <a:solidFill>
                      <a:srgbClr val="7030A0"/>
                    </a:solidFill>
                    <a:latin typeface="Arial" pitchFamily="34" charset="0"/>
                    <a:cs typeface="Arial" pitchFamily="34" charset="0"/>
                  </a:rPr>
                  <a:t>Now F</a:t>
                </a:r>
                <a14:m>
                  <m:oMath xmlns:m="http://schemas.openxmlformats.org/officeDocument/2006/math">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G</m:t>
                    </m:r>
                    <m:r>
                      <m:rPr>
                        <m:nor/>
                      </m:rPr>
                      <a:rPr lang="en-US" sz="2400" b="0" i="0" smtClean="0">
                        <a:solidFill>
                          <a:srgbClr val="7030A0"/>
                        </a:solidFill>
                        <a:latin typeface="Arial" pitchFamily="34" charset="0"/>
                        <a:cs typeface="Arial" pitchFamily="34" charset="0"/>
                      </a:rPr>
                      <m:t> + </m:t>
                    </m:r>
                    <m:r>
                      <m:rPr>
                        <m:nor/>
                      </m:rPr>
                      <a:rPr lang="en-US" sz="2400" b="0" i="0" smtClean="0">
                        <a:solidFill>
                          <a:srgbClr val="7030A0"/>
                        </a:solidFill>
                        <a:latin typeface="Arial" pitchFamily="34" charset="0"/>
                        <a:cs typeface="Arial" pitchFamily="34" charset="0"/>
                      </a:rPr>
                      <m:t>D</m:t>
                    </m:r>
                    <m:r>
                      <m:rPr>
                        <m:nor/>
                      </m:rPr>
                      <a:rPr lang="en-US" sz="2400" b="0" i="0" smtClean="0">
                        <a:solidFill>
                          <a:srgbClr val="7030A0"/>
                        </a:solidFill>
                        <a:latin typeface="Arial" pitchFamily="34" charset="0"/>
                        <a:cs typeface="Arial" pitchFamily="34" charset="0"/>
                      </a:rPr>
                      <m:t> </m:t>
                    </m:r>
                    <m:r>
                      <m:rPr>
                        <m:nor/>
                      </m:rPr>
                      <a:rPr lang="en-US" sz="2400" b="0" i="0" smtClean="0">
                        <a:solidFill>
                          <a:srgbClr val="7030A0"/>
                        </a:solidFill>
                        <a:latin typeface="Arial" pitchFamily="34" charset="0"/>
                        <a:cs typeface="Arial" pitchFamily="34" charset="0"/>
                      </a:rPr>
                      <m:t>E</m:t>
                    </m:r>
                    <m:r>
                      <m:rPr>
                        <m:nor/>
                      </m:rPr>
                      <a:rPr lang="en-US" sz="2400" b="0" i="0" smtClean="0">
                        <a:solidFill>
                          <a:srgbClr val="7030A0"/>
                        </a:solidFill>
                        <a:latin typeface="Arial" pitchFamily="34" charset="0"/>
                        <a:cs typeface="Arial" pitchFamily="34" charset="0"/>
                      </a:rPr>
                      <m:t> +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D</m:t>
                        </m:r>
                      </m:e>
                    </m:acc>
                    <m:r>
                      <a:rPr lang="en-US" sz="2400" b="0" i="1" smtClean="0">
                        <a:solidFill>
                          <a:srgbClr val="7030A0"/>
                        </a:solidFill>
                        <a:latin typeface="Cambria Math"/>
                      </a:rPr>
                      <m:t> </m:t>
                    </m:r>
                    <m:acc>
                      <m:accPr>
                        <m:chr m:val="̅"/>
                        <m:ctrlPr>
                          <a:rPr lang="en-US" sz="2400" b="0" i="1" smtClean="0">
                            <a:solidFill>
                              <a:srgbClr val="7030A0"/>
                            </a:solidFill>
                            <a:latin typeface="Cambria Math"/>
                          </a:rPr>
                        </m:ctrlPr>
                      </m:accPr>
                      <m:e>
                        <m:r>
                          <m:rPr>
                            <m:nor/>
                          </m:rPr>
                          <a:rPr lang="en-US" sz="2400" b="0" i="0" smtClean="0">
                            <a:solidFill>
                              <a:srgbClr val="7030A0"/>
                            </a:solidFill>
                            <a:latin typeface="Arial" pitchFamily="34" charset="0"/>
                            <a:cs typeface="Arial" pitchFamily="34" charset="0"/>
                          </a:rPr>
                          <m:t>E</m:t>
                        </m:r>
                      </m:e>
                    </m:acc>
                  </m:oMath>
                </a14:m>
                <a:endParaRPr lang="en-US" sz="2400" dirty="0">
                  <a:solidFill>
                    <a:srgbClr val="7030A0"/>
                  </a:solidFill>
                  <a:latin typeface="Arial" pitchFamily="34" charset="0"/>
                  <a:cs typeface="Arial" pitchFamily="34"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638800" y="2455605"/>
                <a:ext cx="3369833" cy="475195"/>
              </a:xfrm>
              <a:prstGeom prst="rect">
                <a:avLst/>
              </a:prstGeom>
              <a:blipFill rotWithShape="0">
                <a:blip r:embed="rId4"/>
                <a:stretch>
                  <a:fillRect l="-2712" t="-6410" b="-29487"/>
                </a:stretch>
              </a:blipFill>
            </p:spPr>
            <p:txBody>
              <a:bodyPr/>
              <a:lstStyle/>
              <a:p>
                <a:r>
                  <a:rPr lang="en-US">
                    <a:noFill/>
                  </a:rPr>
                  <a:t> </a:t>
                </a:r>
              </a:p>
            </p:txBody>
          </p:sp>
        </mc:Fallback>
      </mc:AlternateContent>
      <p:sp>
        <p:nvSpPr>
          <p:cNvPr id="9" name="TextBox 8"/>
          <p:cNvSpPr txBox="1"/>
          <p:nvPr/>
        </p:nvSpPr>
        <p:spPr>
          <a:xfrm>
            <a:off x="3962400" y="2231537"/>
            <a:ext cx="423514" cy="461665"/>
          </a:xfrm>
          <a:prstGeom prst="rect">
            <a:avLst/>
          </a:prstGeom>
          <a:noFill/>
        </p:spPr>
        <p:txBody>
          <a:bodyPr wrap="none" rtlCol="0">
            <a:spAutoFit/>
          </a:bodyPr>
          <a:lstStyle/>
          <a:p>
            <a:r>
              <a:rPr lang="en-US" sz="2400" b="1" dirty="0" smtClean="0">
                <a:solidFill>
                  <a:srgbClr val="7030A0"/>
                </a:solidFill>
              </a:rPr>
              <a:t>G</a:t>
            </a:r>
            <a:endParaRPr lang="en-US" sz="2400" b="1" dirty="0">
              <a:solidFill>
                <a:srgbClr val="7030A0"/>
              </a:solidFill>
            </a:endParaRPr>
          </a:p>
        </p:txBody>
      </p:sp>
      <p:pic>
        <p:nvPicPr>
          <p:cNvPr id="2" name="Picture 1"/>
          <p:cNvPicPr>
            <a:picLocks noChangeAspect="1"/>
          </p:cNvPicPr>
          <p:nvPr/>
        </p:nvPicPr>
        <p:blipFill>
          <a:blip r:embed="rId5"/>
          <a:stretch>
            <a:fillRect/>
          </a:stretch>
        </p:blipFill>
        <p:spPr>
          <a:xfrm>
            <a:off x="765232" y="2514600"/>
            <a:ext cx="6000358" cy="3522750"/>
          </a:xfrm>
          <a:prstGeom prst="rect">
            <a:avLst/>
          </a:prstGeom>
        </p:spPr>
      </p:pic>
      <p:sp>
        <p:nvSpPr>
          <p:cNvPr id="6" name="Freeform 5"/>
          <p:cNvSpPr/>
          <p:nvPr/>
        </p:nvSpPr>
        <p:spPr>
          <a:xfrm>
            <a:off x="773691" y="2594451"/>
            <a:ext cx="5049014" cy="1853908"/>
          </a:xfrm>
          <a:custGeom>
            <a:avLst/>
            <a:gdLst>
              <a:gd name="connsiteX0" fmla="*/ 702584 w 4669264"/>
              <a:gd name="connsiteY0" fmla="*/ 4777 h 1747388"/>
              <a:gd name="connsiteX1" fmla="*/ 62504 w 4669264"/>
              <a:gd name="connsiteY1" fmla="*/ 530557 h 1747388"/>
              <a:gd name="connsiteX2" fmla="*/ 233954 w 4669264"/>
              <a:gd name="connsiteY2" fmla="*/ 1536397 h 1747388"/>
              <a:gd name="connsiteX3" fmla="*/ 1914164 w 4669264"/>
              <a:gd name="connsiteY3" fmla="*/ 1707847 h 1747388"/>
              <a:gd name="connsiteX4" fmla="*/ 3342914 w 4669264"/>
              <a:gd name="connsiteY4" fmla="*/ 999187 h 1747388"/>
              <a:gd name="connsiteX5" fmla="*/ 4440194 w 4669264"/>
              <a:gd name="connsiteY5" fmla="*/ 816307 h 1747388"/>
              <a:gd name="connsiteX6" fmla="*/ 4303034 w 4669264"/>
              <a:gd name="connsiteY6" fmla="*/ 301957 h 1747388"/>
              <a:gd name="connsiteX7" fmla="*/ 702584 w 4669264"/>
              <a:gd name="connsiteY7" fmla="*/ 4777 h 1747388"/>
              <a:gd name="connsiteX0" fmla="*/ 702584 w 4669264"/>
              <a:gd name="connsiteY0" fmla="*/ 4777 h 1752227"/>
              <a:gd name="connsiteX1" fmla="*/ 62504 w 4669264"/>
              <a:gd name="connsiteY1" fmla="*/ 530557 h 1752227"/>
              <a:gd name="connsiteX2" fmla="*/ 233954 w 4669264"/>
              <a:gd name="connsiteY2" fmla="*/ 1536397 h 1752227"/>
              <a:gd name="connsiteX3" fmla="*/ 1914164 w 4669264"/>
              <a:gd name="connsiteY3" fmla="*/ 1707847 h 1752227"/>
              <a:gd name="connsiteX4" fmla="*/ 3334677 w 4669264"/>
              <a:gd name="connsiteY4" fmla="*/ 933284 h 1752227"/>
              <a:gd name="connsiteX5" fmla="*/ 4440194 w 4669264"/>
              <a:gd name="connsiteY5" fmla="*/ 816307 h 1752227"/>
              <a:gd name="connsiteX6" fmla="*/ 4303034 w 4669264"/>
              <a:gd name="connsiteY6" fmla="*/ 301957 h 1752227"/>
              <a:gd name="connsiteX7" fmla="*/ 702584 w 4669264"/>
              <a:gd name="connsiteY7" fmla="*/ 4777 h 1752227"/>
              <a:gd name="connsiteX0" fmla="*/ 746775 w 4713455"/>
              <a:gd name="connsiteY0" fmla="*/ 4777 h 1695829"/>
              <a:gd name="connsiteX1" fmla="*/ 106695 w 4713455"/>
              <a:gd name="connsiteY1" fmla="*/ 530557 h 1695829"/>
              <a:gd name="connsiteX2" fmla="*/ 278145 w 4713455"/>
              <a:gd name="connsiteY2" fmla="*/ 1536397 h 1695829"/>
              <a:gd name="connsiteX3" fmla="*/ 2716236 w 4713455"/>
              <a:gd name="connsiteY3" fmla="*/ 1633707 h 1695829"/>
              <a:gd name="connsiteX4" fmla="*/ 3378868 w 4713455"/>
              <a:gd name="connsiteY4" fmla="*/ 933284 h 1695829"/>
              <a:gd name="connsiteX5" fmla="*/ 4484385 w 4713455"/>
              <a:gd name="connsiteY5" fmla="*/ 816307 h 1695829"/>
              <a:gd name="connsiteX6" fmla="*/ 4347225 w 4713455"/>
              <a:gd name="connsiteY6" fmla="*/ 301957 h 1695829"/>
              <a:gd name="connsiteX7" fmla="*/ 746775 w 4713455"/>
              <a:gd name="connsiteY7" fmla="*/ 4777 h 1695829"/>
              <a:gd name="connsiteX0" fmla="*/ 767009 w 4733689"/>
              <a:gd name="connsiteY0" fmla="*/ 4777 h 1659267"/>
              <a:gd name="connsiteX1" fmla="*/ 126929 w 4733689"/>
              <a:gd name="connsiteY1" fmla="*/ 530557 h 1659267"/>
              <a:gd name="connsiteX2" fmla="*/ 298379 w 4733689"/>
              <a:gd name="connsiteY2" fmla="*/ 1536397 h 1659267"/>
              <a:gd name="connsiteX3" fmla="*/ 3049508 w 4733689"/>
              <a:gd name="connsiteY3" fmla="*/ 1576042 h 1659267"/>
              <a:gd name="connsiteX4" fmla="*/ 3399102 w 4733689"/>
              <a:gd name="connsiteY4" fmla="*/ 933284 h 1659267"/>
              <a:gd name="connsiteX5" fmla="*/ 4504619 w 4733689"/>
              <a:gd name="connsiteY5" fmla="*/ 816307 h 1659267"/>
              <a:gd name="connsiteX6" fmla="*/ 4367459 w 4733689"/>
              <a:gd name="connsiteY6" fmla="*/ 301957 h 1659267"/>
              <a:gd name="connsiteX7" fmla="*/ 767009 w 4733689"/>
              <a:gd name="connsiteY7" fmla="*/ 4777 h 1659267"/>
              <a:gd name="connsiteX0" fmla="*/ 1064703 w 5031383"/>
              <a:gd name="connsiteY0" fmla="*/ 4777 h 1830316"/>
              <a:gd name="connsiteX1" fmla="*/ 424623 w 5031383"/>
              <a:gd name="connsiteY1" fmla="*/ 530557 h 1830316"/>
              <a:gd name="connsiteX2" fmla="*/ 192419 w 5031383"/>
              <a:gd name="connsiteY2" fmla="*/ 1767056 h 1830316"/>
              <a:gd name="connsiteX3" fmla="*/ 3347202 w 5031383"/>
              <a:gd name="connsiteY3" fmla="*/ 1576042 h 1830316"/>
              <a:gd name="connsiteX4" fmla="*/ 3696796 w 5031383"/>
              <a:gd name="connsiteY4" fmla="*/ 933284 h 1830316"/>
              <a:gd name="connsiteX5" fmla="*/ 4802313 w 5031383"/>
              <a:gd name="connsiteY5" fmla="*/ 816307 h 1830316"/>
              <a:gd name="connsiteX6" fmla="*/ 4665153 w 5031383"/>
              <a:gd name="connsiteY6" fmla="*/ 301957 h 1830316"/>
              <a:gd name="connsiteX7" fmla="*/ 1064703 w 5031383"/>
              <a:gd name="connsiteY7" fmla="*/ 4777 h 1830316"/>
              <a:gd name="connsiteX0" fmla="*/ 1199846 w 5166526"/>
              <a:gd name="connsiteY0" fmla="*/ 27 h 1840864"/>
              <a:gd name="connsiteX1" fmla="*/ 197301 w 5166526"/>
              <a:gd name="connsiteY1" fmla="*/ 311623 h 1840864"/>
              <a:gd name="connsiteX2" fmla="*/ 327562 w 5166526"/>
              <a:gd name="connsiteY2" fmla="*/ 1762306 h 1840864"/>
              <a:gd name="connsiteX3" fmla="*/ 3482345 w 5166526"/>
              <a:gd name="connsiteY3" fmla="*/ 1571292 h 1840864"/>
              <a:gd name="connsiteX4" fmla="*/ 3831939 w 5166526"/>
              <a:gd name="connsiteY4" fmla="*/ 928534 h 1840864"/>
              <a:gd name="connsiteX5" fmla="*/ 4937456 w 5166526"/>
              <a:gd name="connsiteY5" fmla="*/ 811557 h 1840864"/>
              <a:gd name="connsiteX6" fmla="*/ 4800296 w 5166526"/>
              <a:gd name="connsiteY6" fmla="*/ 297207 h 1840864"/>
              <a:gd name="connsiteX7" fmla="*/ 1199846 w 5166526"/>
              <a:gd name="connsiteY7" fmla="*/ 27 h 1840864"/>
              <a:gd name="connsiteX0" fmla="*/ 1199846 w 5121362"/>
              <a:gd name="connsiteY0" fmla="*/ 1127 h 1841964"/>
              <a:gd name="connsiteX1" fmla="*/ 197301 w 5121362"/>
              <a:gd name="connsiteY1" fmla="*/ 312723 h 1841964"/>
              <a:gd name="connsiteX2" fmla="*/ 327562 w 5121362"/>
              <a:gd name="connsiteY2" fmla="*/ 1763406 h 1841964"/>
              <a:gd name="connsiteX3" fmla="*/ 3482345 w 5121362"/>
              <a:gd name="connsiteY3" fmla="*/ 1572392 h 1841964"/>
              <a:gd name="connsiteX4" fmla="*/ 3831939 w 5121362"/>
              <a:gd name="connsiteY4" fmla="*/ 929634 h 1841964"/>
              <a:gd name="connsiteX5" fmla="*/ 4937456 w 5121362"/>
              <a:gd name="connsiteY5" fmla="*/ 812657 h 1841964"/>
              <a:gd name="connsiteX6" fmla="*/ 4717917 w 5121362"/>
              <a:gd name="connsiteY6" fmla="*/ 232405 h 1841964"/>
              <a:gd name="connsiteX7" fmla="*/ 1199846 w 5121362"/>
              <a:gd name="connsiteY7" fmla="*/ 1127 h 1841964"/>
              <a:gd name="connsiteX0" fmla="*/ 1091771 w 5013287"/>
              <a:gd name="connsiteY0" fmla="*/ 1127 h 1838420"/>
              <a:gd name="connsiteX1" fmla="*/ 89226 w 5013287"/>
              <a:gd name="connsiteY1" fmla="*/ 312723 h 1838420"/>
              <a:gd name="connsiteX2" fmla="*/ 219487 w 5013287"/>
              <a:gd name="connsiteY2" fmla="*/ 1763406 h 1838420"/>
              <a:gd name="connsiteX3" fmla="*/ 3374270 w 5013287"/>
              <a:gd name="connsiteY3" fmla="*/ 1572392 h 1838420"/>
              <a:gd name="connsiteX4" fmla="*/ 3723864 w 5013287"/>
              <a:gd name="connsiteY4" fmla="*/ 929634 h 1838420"/>
              <a:gd name="connsiteX5" fmla="*/ 4829381 w 5013287"/>
              <a:gd name="connsiteY5" fmla="*/ 812657 h 1838420"/>
              <a:gd name="connsiteX6" fmla="*/ 4609842 w 5013287"/>
              <a:gd name="connsiteY6" fmla="*/ 232405 h 1838420"/>
              <a:gd name="connsiteX7" fmla="*/ 1091771 w 5013287"/>
              <a:gd name="connsiteY7" fmla="*/ 1127 h 1838420"/>
              <a:gd name="connsiteX0" fmla="*/ 1199287 w 5120803"/>
              <a:gd name="connsiteY0" fmla="*/ 1127 h 1832409"/>
              <a:gd name="connsiteX1" fmla="*/ 196742 w 5120803"/>
              <a:gd name="connsiteY1" fmla="*/ 312723 h 1832409"/>
              <a:gd name="connsiteX2" fmla="*/ 327003 w 5120803"/>
              <a:gd name="connsiteY2" fmla="*/ 1763406 h 1832409"/>
              <a:gd name="connsiteX3" fmla="*/ 3473548 w 5120803"/>
              <a:gd name="connsiteY3" fmla="*/ 1531203 h 1832409"/>
              <a:gd name="connsiteX4" fmla="*/ 3831380 w 5120803"/>
              <a:gd name="connsiteY4" fmla="*/ 929634 h 1832409"/>
              <a:gd name="connsiteX5" fmla="*/ 4936897 w 5120803"/>
              <a:gd name="connsiteY5" fmla="*/ 812657 h 1832409"/>
              <a:gd name="connsiteX6" fmla="*/ 4717358 w 5120803"/>
              <a:gd name="connsiteY6" fmla="*/ 232405 h 1832409"/>
              <a:gd name="connsiteX7" fmla="*/ 1199287 w 5120803"/>
              <a:gd name="connsiteY7" fmla="*/ 1127 h 1832409"/>
              <a:gd name="connsiteX0" fmla="*/ 1091375 w 5012891"/>
              <a:gd name="connsiteY0" fmla="*/ 1127 h 1812082"/>
              <a:gd name="connsiteX1" fmla="*/ 88830 w 5012891"/>
              <a:gd name="connsiteY1" fmla="*/ 312723 h 1812082"/>
              <a:gd name="connsiteX2" fmla="*/ 219091 w 5012891"/>
              <a:gd name="connsiteY2" fmla="*/ 1763406 h 1812082"/>
              <a:gd name="connsiteX3" fmla="*/ 3365636 w 5012891"/>
              <a:gd name="connsiteY3" fmla="*/ 1531203 h 1812082"/>
              <a:gd name="connsiteX4" fmla="*/ 3723468 w 5012891"/>
              <a:gd name="connsiteY4" fmla="*/ 929634 h 1812082"/>
              <a:gd name="connsiteX5" fmla="*/ 4828985 w 5012891"/>
              <a:gd name="connsiteY5" fmla="*/ 812657 h 1812082"/>
              <a:gd name="connsiteX6" fmla="*/ 4609446 w 5012891"/>
              <a:gd name="connsiteY6" fmla="*/ 232405 h 1812082"/>
              <a:gd name="connsiteX7" fmla="*/ 1091375 w 5012891"/>
              <a:gd name="connsiteY7" fmla="*/ 1127 h 1812082"/>
              <a:gd name="connsiteX0" fmla="*/ 1114698 w 5036214"/>
              <a:gd name="connsiteY0" fmla="*/ 1127 h 1888503"/>
              <a:gd name="connsiteX1" fmla="*/ 112153 w 5036214"/>
              <a:gd name="connsiteY1" fmla="*/ 312723 h 1888503"/>
              <a:gd name="connsiteX2" fmla="*/ 242414 w 5036214"/>
              <a:gd name="connsiteY2" fmla="*/ 1763406 h 1888503"/>
              <a:gd name="connsiteX3" fmla="*/ 3388959 w 5036214"/>
              <a:gd name="connsiteY3" fmla="*/ 1531203 h 1888503"/>
              <a:gd name="connsiteX4" fmla="*/ 3746791 w 5036214"/>
              <a:gd name="connsiteY4" fmla="*/ 929634 h 1888503"/>
              <a:gd name="connsiteX5" fmla="*/ 4852308 w 5036214"/>
              <a:gd name="connsiteY5" fmla="*/ 812657 h 1888503"/>
              <a:gd name="connsiteX6" fmla="*/ 4632769 w 5036214"/>
              <a:gd name="connsiteY6" fmla="*/ 232405 h 1888503"/>
              <a:gd name="connsiteX7" fmla="*/ 1114698 w 5036214"/>
              <a:gd name="connsiteY7" fmla="*/ 1127 h 1888503"/>
              <a:gd name="connsiteX0" fmla="*/ 1141140 w 5062656"/>
              <a:gd name="connsiteY0" fmla="*/ 1127 h 1820025"/>
              <a:gd name="connsiteX1" fmla="*/ 138595 w 5062656"/>
              <a:gd name="connsiteY1" fmla="*/ 312723 h 1820025"/>
              <a:gd name="connsiteX2" fmla="*/ 219429 w 5062656"/>
              <a:gd name="connsiteY2" fmla="*/ 1681028 h 1820025"/>
              <a:gd name="connsiteX3" fmla="*/ 3415401 w 5062656"/>
              <a:gd name="connsiteY3" fmla="*/ 1531203 h 1820025"/>
              <a:gd name="connsiteX4" fmla="*/ 3773233 w 5062656"/>
              <a:gd name="connsiteY4" fmla="*/ 929634 h 1820025"/>
              <a:gd name="connsiteX5" fmla="*/ 4878750 w 5062656"/>
              <a:gd name="connsiteY5" fmla="*/ 812657 h 1820025"/>
              <a:gd name="connsiteX6" fmla="*/ 4659211 w 5062656"/>
              <a:gd name="connsiteY6" fmla="*/ 232405 h 1820025"/>
              <a:gd name="connsiteX7" fmla="*/ 1141140 w 5062656"/>
              <a:gd name="connsiteY7" fmla="*/ 1127 h 1820025"/>
              <a:gd name="connsiteX0" fmla="*/ 1127498 w 5049014"/>
              <a:gd name="connsiteY0" fmla="*/ 1127 h 1853908"/>
              <a:gd name="connsiteX1" fmla="*/ 124953 w 5049014"/>
              <a:gd name="connsiteY1" fmla="*/ 312723 h 1853908"/>
              <a:gd name="connsiteX2" fmla="*/ 230501 w 5049014"/>
              <a:gd name="connsiteY2" fmla="*/ 1722217 h 1853908"/>
              <a:gd name="connsiteX3" fmla="*/ 3401759 w 5049014"/>
              <a:gd name="connsiteY3" fmla="*/ 1531203 h 1853908"/>
              <a:gd name="connsiteX4" fmla="*/ 3759591 w 5049014"/>
              <a:gd name="connsiteY4" fmla="*/ 929634 h 1853908"/>
              <a:gd name="connsiteX5" fmla="*/ 4865108 w 5049014"/>
              <a:gd name="connsiteY5" fmla="*/ 812657 h 1853908"/>
              <a:gd name="connsiteX6" fmla="*/ 4645569 w 5049014"/>
              <a:gd name="connsiteY6" fmla="*/ 232405 h 1853908"/>
              <a:gd name="connsiteX7" fmla="*/ 1127498 w 5049014"/>
              <a:gd name="connsiteY7" fmla="*/ 1127 h 1853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49014" h="1853908">
                <a:moveTo>
                  <a:pt x="1127498" y="1127"/>
                </a:moveTo>
                <a:cubicBezTo>
                  <a:pt x="374062" y="14513"/>
                  <a:pt x="274453" y="25875"/>
                  <a:pt x="124953" y="312723"/>
                </a:cubicBezTo>
                <a:cubicBezTo>
                  <a:pt x="-24547" y="599571"/>
                  <a:pt x="-93211" y="1387331"/>
                  <a:pt x="230501" y="1722217"/>
                </a:cubicBezTo>
                <a:cubicBezTo>
                  <a:pt x="554213" y="2057103"/>
                  <a:pt x="2813577" y="1663300"/>
                  <a:pt x="3401759" y="1531203"/>
                </a:cubicBezTo>
                <a:cubicBezTo>
                  <a:pt x="3989941" y="1399106"/>
                  <a:pt x="3515700" y="1049392"/>
                  <a:pt x="3759591" y="929634"/>
                </a:cubicBezTo>
                <a:cubicBezTo>
                  <a:pt x="4003482" y="809876"/>
                  <a:pt x="4705088" y="928862"/>
                  <a:pt x="4865108" y="812657"/>
                </a:cubicBezTo>
                <a:cubicBezTo>
                  <a:pt x="5025128" y="696452"/>
                  <a:pt x="5268504" y="369565"/>
                  <a:pt x="4645569" y="232405"/>
                </a:cubicBezTo>
                <a:cubicBezTo>
                  <a:pt x="4022634" y="95245"/>
                  <a:pt x="1880934" y="-12259"/>
                  <a:pt x="1127498" y="1127"/>
                </a:cubicBezTo>
                <a:close/>
              </a:path>
            </a:pathLst>
          </a:cu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324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9" grpId="0"/>
      <p:bldP spid="6" grpId="0" animBg="1"/>
    </p:bldLst>
  </p:timing>
</p:sld>
</file>

<file path=ppt/theme/theme1.xml><?xml version="1.0" encoding="utf-8"?>
<a:theme xmlns:a="http://schemas.openxmlformats.org/drawingml/2006/main" name="1_352">
  <a:themeElements>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352">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35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35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35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35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35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35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35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35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35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35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35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ECE352_Template.potx" id="{8B0B5A63-C5B4-4523-94F7-8E4E41BFC9B5}" vid="{28BE7650-A3D8-4BD7-878E-073ECBB25C1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ECE352_Template</Template>
  <TotalTime>0</TotalTime>
  <Words>1325</Words>
  <Application>Microsoft Office PowerPoint</Application>
  <PresentationFormat>On-screen Show (4:3)</PresentationFormat>
  <Paragraphs>145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1_352</vt:lpstr>
      <vt:lpstr>Image</vt:lpstr>
      <vt:lpstr>ECE 352 Digital System Fundamentals</vt:lpstr>
      <vt:lpstr>Implementation Technologies</vt:lpstr>
      <vt:lpstr>Custom Hardware Examples</vt:lpstr>
      <vt:lpstr>Programmable Hardware</vt:lpstr>
      <vt:lpstr>FPGAs</vt:lpstr>
      <vt:lpstr>FPGAs</vt:lpstr>
      <vt:lpstr>Implementing on FPGAs</vt:lpstr>
      <vt:lpstr>Look-Up Table (LUT)</vt:lpstr>
      <vt:lpstr>Implementing With LUTs</vt:lpstr>
      <vt:lpstr>Implementing With LUTs</vt:lpstr>
      <vt:lpstr>Implementing With LUTs</vt:lpstr>
      <vt:lpstr>ECE 352 Digital System Fundamentals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2014-09-09T16:42:25Z</dcterms:modified>
</cp:coreProperties>
</file>