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993" r:id="rId1"/>
  </p:sldMasterIdLst>
  <p:notesMasterIdLst>
    <p:notesMasterId r:id="rId17"/>
  </p:notesMasterIdLst>
  <p:handoutMasterIdLst>
    <p:handoutMasterId r:id="rId18"/>
  </p:handoutMasterIdLst>
  <p:sldIdLst>
    <p:sldId id="256" r:id="rId2"/>
    <p:sldId id="435" r:id="rId3"/>
    <p:sldId id="436" r:id="rId4"/>
    <p:sldId id="437" r:id="rId5"/>
    <p:sldId id="456" r:id="rId6"/>
    <p:sldId id="457" r:id="rId7"/>
    <p:sldId id="458" r:id="rId8"/>
    <p:sldId id="441" r:id="rId9"/>
    <p:sldId id="459" r:id="rId10"/>
    <p:sldId id="461" r:id="rId11"/>
    <p:sldId id="462" r:id="rId12"/>
    <p:sldId id="463" r:id="rId13"/>
    <p:sldId id="464" r:id="rId14"/>
    <p:sldId id="467" r:id="rId15"/>
    <p:sldId id="468" r:id="rId16"/>
  </p:sldIdLst>
  <p:sldSz cx="9144000" cy="6858000" type="screen4x3"/>
  <p:notesSz cx="6985000" cy="92837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785">
          <p15:clr>
            <a:srgbClr val="A4A3A4"/>
          </p15:clr>
        </p15:guide>
        <p15:guide id="2" pos="206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0000CC"/>
    <a:srgbClr val="6600FF"/>
    <a:srgbClr val="0000FF"/>
    <a:srgbClr val="009999"/>
    <a:srgbClr val="FF9900"/>
    <a:srgbClr val="00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09" autoAdjust="0"/>
    <p:restoredTop sz="65281" autoAdjust="0"/>
  </p:normalViewPr>
  <p:slideViewPr>
    <p:cSldViewPr>
      <p:cViewPr>
        <p:scale>
          <a:sx n="79" d="100"/>
          <a:sy n="79" d="100"/>
        </p:scale>
        <p:origin x="-96" y="-7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68" y="-90"/>
      </p:cViewPr>
      <p:guideLst>
        <p:guide orient="horz" pos="2785"/>
        <p:guide pos="206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37" cy="463571"/>
          </a:xfrm>
          <a:prstGeom prst="rect">
            <a:avLst/>
          </a:prstGeom>
        </p:spPr>
        <p:txBody>
          <a:bodyPr vert="horz" lIns="87938" tIns="43969" rIns="87938" bIns="4396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348" y="0"/>
            <a:ext cx="3027137" cy="463571"/>
          </a:xfrm>
          <a:prstGeom prst="rect">
            <a:avLst/>
          </a:prstGeom>
        </p:spPr>
        <p:txBody>
          <a:bodyPr vert="horz" lIns="87938" tIns="43969" rIns="87938" bIns="43969" rtlCol="0"/>
          <a:lstStyle>
            <a:lvl1pPr algn="r">
              <a:defRPr sz="1200"/>
            </a:lvl1pPr>
          </a:lstStyle>
          <a:p>
            <a:pPr>
              <a:defRPr/>
            </a:pPr>
            <a:fld id="{56ECB5D0-CC98-48F4-A221-DF26D9B6A36D}" type="datetimeFigureOut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95"/>
            <a:ext cx="3027137" cy="463571"/>
          </a:xfrm>
          <a:prstGeom prst="rect">
            <a:avLst/>
          </a:prstGeom>
        </p:spPr>
        <p:txBody>
          <a:bodyPr vert="horz" lIns="87938" tIns="43969" rIns="87938" bIns="4396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348" y="8818595"/>
            <a:ext cx="3027137" cy="463571"/>
          </a:xfrm>
          <a:prstGeom prst="rect">
            <a:avLst/>
          </a:prstGeom>
        </p:spPr>
        <p:txBody>
          <a:bodyPr vert="horz" lIns="87938" tIns="43969" rIns="87938" bIns="43969" rtlCol="0" anchor="b"/>
          <a:lstStyle>
            <a:lvl1pPr algn="r">
              <a:defRPr sz="1200"/>
            </a:lvl1pPr>
          </a:lstStyle>
          <a:p>
            <a:pPr>
              <a:defRPr/>
            </a:pPr>
            <a:fld id="{DB8477CA-AD7F-4EB9-8ECD-7DB883BA0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90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1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38" tIns="43969" rIns="87938" bIns="43969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23555" name="AutoShape 2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7938" tIns="43969" rIns="87938" bIns="43969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23556" name="AutoShape 3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7938" tIns="43969" rIns="87938" bIns="43969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23557" name="AutoShape 4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7938" tIns="43969" rIns="87938" bIns="43969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30169" cy="4558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054" tIns="45700" rIns="91054" bIns="457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ahoma" pitchFamily="34" charset="0"/>
              <a:buNone/>
              <a:tabLst>
                <a:tab pos="696175" algn="l"/>
                <a:tab pos="1392349" algn="l"/>
                <a:tab pos="2088524" algn="l"/>
                <a:tab pos="2784699" algn="l"/>
              </a:tabLst>
              <a:defRPr sz="1200">
                <a:solidFill>
                  <a:srgbClr val="000000"/>
                </a:solidFill>
                <a:latin typeface="Tahoma" pitchFamily="34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3948769" y="0"/>
            <a:ext cx="3030168" cy="4558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054" tIns="45700" rIns="91054" bIns="457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ahoma" pitchFamily="34" charset="0"/>
              <a:buNone/>
              <a:tabLst>
                <a:tab pos="696175" algn="l"/>
                <a:tab pos="1392349" algn="l"/>
                <a:tab pos="2088524" algn="l"/>
                <a:tab pos="2784699" algn="l"/>
              </a:tabLst>
              <a:defRPr sz="1200">
                <a:solidFill>
                  <a:srgbClr val="000000"/>
                </a:solidFill>
                <a:latin typeface="Tahoma" pitchFamily="34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60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684213"/>
            <a:ext cx="4660900" cy="3495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0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11022" y="4413135"/>
            <a:ext cx="5156895" cy="41798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054" tIns="45700" rIns="91054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0" y="8827805"/>
            <a:ext cx="3030169" cy="4558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054" tIns="45700" rIns="91054" bIns="457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ahoma" pitchFamily="34" charset="0"/>
              <a:buNone/>
              <a:tabLst>
                <a:tab pos="696175" algn="l"/>
                <a:tab pos="1392349" algn="l"/>
                <a:tab pos="2088524" algn="l"/>
                <a:tab pos="2784699" algn="l"/>
              </a:tabLst>
              <a:defRPr sz="1200">
                <a:solidFill>
                  <a:srgbClr val="000000"/>
                </a:solidFill>
                <a:latin typeface="Tahoma" pitchFamily="34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3948769" y="8827805"/>
            <a:ext cx="3030168" cy="4558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054" tIns="45700" rIns="91054" bIns="457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ahoma" pitchFamily="34" charset="0"/>
              <a:buNone/>
              <a:tabLst>
                <a:tab pos="696175" algn="l"/>
                <a:tab pos="1392349" algn="l"/>
                <a:tab pos="2088524" algn="l"/>
                <a:tab pos="2784699" algn="l"/>
              </a:tabLst>
              <a:defRPr sz="1200">
                <a:solidFill>
                  <a:srgbClr val="000000"/>
                </a:solidFill>
                <a:latin typeface="Tahoma" pitchFamily="34" charset="0"/>
                <a:cs typeface="Arial Unicode MS" pitchFamily="34" charset="-128"/>
              </a:defRPr>
            </a:lvl1pPr>
          </a:lstStyle>
          <a:p>
            <a:pPr>
              <a:defRPr/>
            </a:pPr>
            <a:fld id="{DB063583-0B77-4DBD-B8FC-D123094E6F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278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696175" algn="l"/>
                <a:tab pos="1392349" algn="l"/>
                <a:tab pos="2088524" algn="l"/>
                <a:tab pos="2784699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14495" indent="-274806" eaLnBrk="0" hangingPunct="0">
              <a:tabLst>
                <a:tab pos="696175" algn="l"/>
                <a:tab pos="1392349" algn="l"/>
                <a:tab pos="2088524" algn="l"/>
                <a:tab pos="2784699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099223" indent="-219845" eaLnBrk="0" hangingPunct="0">
              <a:tabLst>
                <a:tab pos="696175" algn="l"/>
                <a:tab pos="1392349" algn="l"/>
                <a:tab pos="2088524" algn="l"/>
                <a:tab pos="2784699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538912" indent="-219845" eaLnBrk="0" hangingPunct="0">
              <a:tabLst>
                <a:tab pos="696175" algn="l"/>
                <a:tab pos="1392349" algn="l"/>
                <a:tab pos="2088524" algn="l"/>
                <a:tab pos="2784699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978602" indent="-219845" eaLnBrk="0" hangingPunct="0">
              <a:tabLst>
                <a:tab pos="696175" algn="l"/>
                <a:tab pos="1392349" algn="l"/>
                <a:tab pos="2088524" algn="l"/>
                <a:tab pos="2784699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418291" indent="-219845" defTabSz="439689" eaLnBrk="0" fontAlgn="base" hangingPunct="0">
              <a:spcBef>
                <a:spcPct val="0"/>
              </a:spcBef>
              <a:spcAft>
                <a:spcPct val="0"/>
              </a:spcAft>
              <a:tabLst>
                <a:tab pos="696175" algn="l"/>
                <a:tab pos="1392349" algn="l"/>
                <a:tab pos="2088524" algn="l"/>
                <a:tab pos="2784699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857980" indent="-219845" defTabSz="439689" eaLnBrk="0" fontAlgn="base" hangingPunct="0">
              <a:spcBef>
                <a:spcPct val="0"/>
              </a:spcBef>
              <a:spcAft>
                <a:spcPct val="0"/>
              </a:spcAft>
              <a:tabLst>
                <a:tab pos="696175" algn="l"/>
                <a:tab pos="1392349" algn="l"/>
                <a:tab pos="2088524" algn="l"/>
                <a:tab pos="2784699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97669" indent="-219845" defTabSz="439689" eaLnBrk="0" fontAlgn="base" hangingPunct="0">
              <a:spcBef>
                <a:spcPct val="0"/>
              </a:spcBef>
              <a:spcAft>
                <a:spcPct val="0"/>
              </a:spcAft>
              <a:tabLst>
                <a:tab pos="696175" algn="l"/>
                <a:tab pos="1392349" algn="l"/>
                <a:tab pos="2088524" algn="l"/>
                <a:tab pos="2784699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737359" indent="-219845" defTabSz="439689" eaLnBrk="0" fontAlgn="base" hangingPunct="0">
              <a:spcBef>
                <a:spcPct val="0"/>
              </a:spcBef>
              <a:spcAft>
                <a:spcPct val="0"/>
              </a:spcAft>
              <a:tabLst>
                <a:tab pos="696175" algn="l"/>
                <a:tab pos="1392349" algn="l"/>
                <a:tab pos="2088524" algn="l"/>
                <a:tab pos="2784699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FE813898-9DD4-4FF9-87A5-4ADFD7A868C7}" type="slidenum">
              <a:rPr lang="en-GB" smtClean="0">
                <a:solidFill>
                  <a:srgbClr val="000000"/>
                </a:solidFill>
                <a:latin typeface="Tahoma" pitchFamily="34" charset="0"/>
              </a:rPr>
              <a:pPr eaLnBrk="1" hangingPunct="1"/>
              <a:t>1</a:t>
            </a:fld>
            <a:endParaRPr lang="en-GB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1188420" y="684611"/>
            <a:ext cx="4609676" cy="350134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7938" tIns="43969" rIns="87938" bIns="4396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/>
          </p:nvPr>
        </p:nvSpPr>
        <p:spPr>
          <a:xfrm>
            <a:off x="911021" y="4413135"/>
            <a:ext cx="5158410" cy="418288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Although the D flip-flop is the dominant type is use today, there are other types of flip-flops you are likely to encounter.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8168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We add columns to the state table for the J and K inputs, and then determine the required J and K values that will produce the required state transition in each row.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In the first row, the current state is 0 and the next state is 0,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so we could use the reset behavior of the JK flip-flop 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or use its hold behavior.</a:t>
            </a:r>
          </a:p>
          <a:p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In the second row, the current state is 1 and the next state is 0,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so we could use the reset behavior of the JK flip-flop 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or use its toggle behavior.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In the third row, we need the state machine to transition from state 0 to state 1, 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which we can do using the set behavior 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or the toggle behavior.</a:t>
            </a:r>
          </a:p>
          <a:p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In the last row, we need the state machine to transition from state 1 back to state 1,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so we could use the set behavior 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or the hold behavior.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As you can see, for each row we have a choice of J and K values to cause the required state change. Before we can design our circuit, we will have to choose exactly which option to 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DB063583-0B77-4DBD-B8FC-D123094E6F68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64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If we look closely, we can see that some of our choices are related. For example, in the top row, as long as J is 0, either value of K will work. In other words, we “don’t care” what K is, as long as J is 0. 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We can go through and identify other don’t-cares, and then use them to help us optimize our circuit design. For this example, all of the rows can take advantage of a don’t-care condition. However, if there were a situation where the options could not be combined with a don’t-care, we would just have to pick one of the options.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DB063583-0B77-4DBD-B8FC-D123094E6F68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3042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Once the state table is complete, we implement the required logic for J and K.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 J input logic reduces to D, and the K input logic reduces to /D.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We can then implement the required logic,</a:t>
            </a:r>
            <a:r>
              <a:rPr lang="en-US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and we have created the behavior of a D flip-flop using a J-K flip-flop.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DB063583-0B77-4DBD-B8FC-D123094E6F68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09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For a second example, we can use a D flip-flop to implement JK behavior. 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We begin by creating a state diagram for the JK flip-flop, 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Then we create a state table based on the state diagram. </a:t>
            </a:r>
            <a:r>
              <a:rPr lang="en-US" sz="1200" kern="120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Since we are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implementing with D flip-flops, we don’t need a separate column for the D input of the flip-flop, since we know that would simply be a copy of the next-state column.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Note that each pair of rows in the state table correspond to one of the behaviors</a:t>
            </a:r>
            <a:r>
              <a:rPr lang="en-US" sz="1200" kern="1200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of the JK flip-flop.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DB063583-0B77-4DBD-B8FC-D123094E6F68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6528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Once we have the state table, we find the minimized equation for the input of the D flip-flop, in terms of the circuit inputs J and K, and in terms of the flip-flop’s current state Q.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We can then implement the circuit. 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Note that we used a flip-flop that had a /Q output – if we didn’t have that output, we would use an inverter to get /Q.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DB063583-0B77-4DBD-B8FC-D123094E6F68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4561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696175" algn="l"/>
                <a:tab pos="1392349" algn="l"/>
                <a:tab pos="2088524" algn="l"/>
                <a:tab pos="2784699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14495" indent="-274806" eaLnBrk="0" hangingPunct="0">
              <a:tabLst>
                <a:tab pos="696175" algn="l"/>
                <a:tab pos="1392349" algn="l"/>
                <a:tab pos="2088524" algn="l"/>
                <a:tab pos="2784699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099223" indent="-219845" eaLnBrk="0" hangingPunct="0">
              <a:tabLst>
                <a:tab pos="696175" algn="l"/>
                <a:tab pos="1392349" algn="l"/>
                <a:tab pos="2088524" algn="l"/>
                <a:tab pos="2784699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538912" indent="-219845" eaLnBrk="0" hangingPunct="0">
              <a:tabLst>
                <a:tab pos="696175" algn="l"/>
                <a:tab pos="1392349" algn="l"/>
                <a:tab pos="2088524" algn="l"/>
                <a:tab pos="2784699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978602" indent="-219845" eaLnBrk="0" hangingPunct="0">
              <a:tabLst>
                <a:tab pos="696175" algn="l"/>
                <a:tab pos="1392349" algn="l"/>
                <a:tab pos="2088524" algn="l"/>
                <a:tab pos="2784699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418291" indent="-219845" defTabSz="439689" eaLnBrk="0" fontAlgn="base" hangingPunct="0">
              <a:spcBef>
                <a:spcPct val="0"/>
              </a:spcBef>
              <a:spcAft>
                <a:spcPct val="0"/>
              </a:spcAft>
              <a:tabLst>
                <a:tab pos="696175" algn="l"/>
                <a:tab pos="1392349" algn="l"/>
                <a:tab pos="2088524" algn="l"/>
                <a:tab pos="2784699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857980" indent="-219845" defTabSz="439689" eaLnBrk="0" fontAlgn="base" hangingPunct="0">
              <a:spcBef>
                <a:spcPct val="0"/>
              </a:spcBef>
              <a:spcAft>
                <a:spcPct val="0"/>
              </a:spcAft>
              <a:tabLst>
                <a:tab pos="696175" algn="l"/>
                <a:tab pos="1392349" algn="l"/>
                <a:tab pos="2088524" algn="l"/>
                <a:tab pos="2784699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97669" indent="-219845" defTabSz="439689" eaLnBrk="0" fontAlgn="base" hangingPunct="0">
              <a:spcBef>
                <a:spcPct val="0"/>
              </a:spcBef>
              <a:spcAft>
                <a:spcPct val="0"/>
              </a:spcAft>
              <a:tabLst>
                <a:tab pos="696175" algn="l"/>
                <a:tab pos="1392349" algn="l"/>
                <a:tab pos="2088524" algn="l"/>
                <a:tab pos="2784699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737359" indent="-219845" defTabSz="439689" eaLnBrk="0" fontAlgn="base" hangingPunct="0">
              <a:spcBef>
                <a:spcPct val="0"/>
              </a:spcBef>
              <a:spcAft>
                <a:spcPct val="0"/>
              </a:spcAft>
              <a:tabLst>
                <a:tab pos="696175" algn="l"/>
                <a:tab pos="1392349" algn="l"/>
                <a:tab pos="2088524" algn="l"/>
                <a:tab pos="2784699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FE813898-9DD4-4FF9-87A5-4ADFD7A868C7}" type="slidenum">
              <a:rPr lang="en-GB" smtClean="0">
                <a:solidFill>
                  <a:srgbClr val="000000"/>
                </a:solidFill>
                <a:latin typeface="Tahoma" pitchFamily="34" charset="0"/>
              </a:rPr>
              <a:pPr eaLnBrk="1" hangingPunct="1"/>
              <a:t>15</a:t>
            </a:fld>
            <a:endParaRPr lang="en-GB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1188420" y="684611"/>
            <a:ext cx="4609676" cy="350134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7938" tIns="43969" rIns="87938" bIns="4396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/>
          </p:nvPr>
        </p:nvSpPr>
        <p:spPr>
          <a:xfrm>
            <a:off x="911021" y="4413135"/>
            <a:ext cx="5158410" cy="418288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This concludes our video on other flip-flop types and their use in FSM design.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5553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We will be looking at a number of different types of storage elements, but you do not need to memorize the details of how each one operates.  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Instead, you’ll be given the description of how the latch or flip-flop behaves in the form of a “characteristic table”. This type of table lists how a device responds to its inputs.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You DO need to know how to use the information in a characteristic table to determine how a latch or flip-flop behaves. You also need to be able to use that information to design an FSM with a certain type of flip-flop, even if you have never seen that type before.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DB063583-0B77-4DBD-B8FC-D123094E6F68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064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First, let’s look at the SR latch. The SR latch is a level-sensitive storage device consisting of a pair of cross-coupled NOR gates. The latch has two outputs, Q and /Q, that, during correct operation, are opposite in value. The S input refers to “set”, and the R input refers to “reset”, two terms you are already familiar with.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 characteristic table lists all possible combinations of S and R, and what the next state will be given the current state. If both S and R are 0, the latch will hold whatever value it is currently storing. If R is 1 and S is 0, then the latch will be reset to 0. If R is 0 and S is 1, then the latch will be set to 1. If both R and S are 1, the latch dos not behave in a useful way, as we will see.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DB063583-0B77-4DBD-B8FC-D123094E6F68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780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Here we use a timing waveform to demonstrate the behavior of the SR latch.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Note that the stored value is not known until the latch has either been set or reset.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Also note that when S=R=1, the outputs of both NOR gates are forced to 0, so both Q and /Q are 0—clearly an undesirable state because it does not make any sense with the naming of the outputs. 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If we then simultaneously set R and S to 0, the latch goes into oscillations that will continue until either S or R becomes 1 and changes the state of the latch to a valid state. For this reason, designs using the SR latch should ensure that S and R can NEVER be 1 simultaneously.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DB063583-0B77-4DBD-B8FC-D123094E6F68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722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We can also construct a latch using cross-coupled NAND gates, the /S/R latch. The behavior is equivalent to the SR latch, except the inputs are now active-low.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DB063583-0B77-4DBD-B8FC-D123094E6F68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460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Historically, the JK flip-flop was based on SR latches, but was designed to eliminate the undefined case. The J input corresponds to the S input, and the K input corresponds to the R input. Note that the JK flip-flop has a clock input. It is an edge-sensitive device, so state changes only occur at the active clock edges. In other words, it’s a flip-flop, not a latch. If the J and K inputs are both 1, at each clock edge the new Q value will be the complement of the previous Q value, which we refer to as “toggling”.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DB063583-0B77-4DBD-B8FC-D123094E6F68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402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There is another type of flip-flop that can toggle – the toggle flip-flop. It has a single input, T. When T is 0, the flip-flop holds its current state. When T is 1, the state is complemented at each clock edge; hence the input is named T for toggle. 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 toggle flip-flop must have a set or reset input to get it into a known initial state, since the T input only controls whether it holds or toggles the value already stored in the flip-flop.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DB063583-0B77-4DBD-B8FC-D123094E6F68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948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fld id="{2BF61A31-0AF7-4ADD-9160-8384260D8014}" type="slidenum">
              <a:rPr lang="en-GB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/>
              <a:t>8</a:t>
            </a:fld>
            <a:endParaRPr lang="en-GB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4600" y="708025"/>
            <a:ext cx="4827588" cy="3621088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4088" y="4564063"/>
            <a:ext cx="5407025" cy="43291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So, how do we use these other flip-flop types to create an FSM?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We start by creating the usual state table, with one difference. 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With the D flip-flop, we just used the “Next State” column to determine the D input of the flip-flop, because the next state of a D flip-flop is in fact the value on the D input.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However, that is not the case for other flip-flop types, so we need to add columns to the state table for the flip-flop inputs.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Then, we look at each row of the state table, and figure out, according to the characteristic table for that flip-flop type, what flip-flop input values are required to cause the flip-flop to store the required next state value. 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Once we’ve filled in the columns for each flip-flop input, we use those value to create the required combinational logic. Now let’s look at few examples that should help make this process more clear.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0764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In this example, we want to create the behavior of a D flip-flop from a JK flip-flop.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First, we need to express the required behavior in a state diagram,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so we draw the state diagram for a D flip-flop.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Next, we create a state table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from the state diagram.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Note that the D input is a circuit input – we are going to use a JK flip-flop to create an FSM that behaves like a D flip-flop.</a:t>
            </a:r>
            <a:b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The output of our FSM is simply the state, so we won’t show an output column.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DB063583-0B77-4DBD-B8FC-D123094E6F68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564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09600" y="2895600"/>
            <a:ext cx="8305800" cy="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355725" y="6361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defRPr/>
            </a:pPr>
            <a:endParaRPr lang="en-US" smtClean="0">
              <a:cs typeface="Arial" charset="0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8305800" cy="1905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352800"/>
            <a:ext cx="8305800" cy="3124200"/>
          </a:xfrm>
        </p:spPr>
        <p:txBody>
          <a:bodyPr anchor="ctr"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44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636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4191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066800"/>
            <a:ext cx="4191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723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s With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7526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533400" y="1112838"/>
            <a:ext cx="4191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112838"/>
            <a:ext cx="4191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314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7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 rot="16200000">
            <a:off x="-3200400" y="3200400"/>
            <a:ext cx="6858000" cy="457200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Tahoma" pitchFamily="34" charset="0"/>
                <a:cs typeface="Arial" charset="0"/>
              </a:rPr>
              <a:t>ECE 352: Digital System Fundamentals</a:t>
            </a:r>
          </a:p>
        </p:txBody>
      </p:sp>
      <p:pic>
        <p:nvPicPr>
          <p:cNvPr id="3" name="Picture 9" descr="U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02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" descr="U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02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6553200"/>
            <a:ext cx="457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6C249C25-2DB3-4771-A54F-FBC45FF67997}" type="slidenum">
              <a:rPr lang="en-US" sz="1200" b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0" y="6248400"/>
            <a:ext cx="45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02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553200"/>
            <a:ext cx="457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ChangeArrowheads="1"/>
          </p:cNvSpPr>
          <p:nvPr userDrawn="1"/>
        </p:nvSpPr>
        <p:spPr bwMode="auto">
          <a:xfrm rot="16200000">
            <a:off x="-3200400" y="3200400"/>
            <a:ext cx="6858000" cy="457200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Tahoma" pitchFamily="34" charset="0"/>
                <a:cs typeface="Arial" charset="0"/>
              </a:rPr>
              <a:t>ECE 352: Digital System Fundamentals</a:t>
            </a:r>
          </a:p>
        </p:txBody>
      </p:sp>
      <p:pic>
        <p:nvPicPr>
          <p:cNvPr id="9" name="Picture 9" descr="UW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02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UW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02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0" y="6553200"/>
            <a:ext cx="457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6C249C25-2DB3-4771-A54F-FBC45FF67997}" type="slidenum">
              <a:rPr lang="en-US" sz="1200" b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0" y="6248400"/>
            <a:ext cx="45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02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553200"/>
            <a:ext cx="457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248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 rot="-5400000">
            <a:off x="-3200400" y="3200400"/>
            <a:ext cx="6858000" cy="457200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Other Flip-Flop</a:t>
            </a:r>
            <a:r>
              <a:rPr lang="en-US" sz="1400" b="1" baseline="0" dirty="0" smtClean="0">
                <a:solidFill>
                  <a:schemeClr val="bg1"/>
                </a:solidFill>
                <a:latin typeface="Tahoma" pitchFamily="34" charset="0"/>
                <a:cs typeface="Arial" charset="0"/>
              </a:rPr>
              <a:t> Types</a:t>
            </a:r>
            <a:endParaRPr lang="en-US" sz="1400" b="1" dirty="0">
              <a:solidFill>
                <a:schemeClr val="bg1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"/>
            <a:ext cx="853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66800"/>
            <a:ext cx="8534400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609600" y="990600"/>
            <a:ext cx="8305800" cy="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355725" y="6361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defRPr/>
            </a:pPr>
            <a:endParaRPr lang="en-US" smtClean="0">
              <a:cs typeface="Arial" charset="0"/>
            </a:endParaRPr>
          </a:p>
        </p:txBody>
      </p:sp>
      <p:pic>
        <p:nvPicPr>
          <p:cNvPr id="2" name="Picture 9" descr="UW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02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0" descr="UW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02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0" y="6553200"/>
            <a:ext cx="457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E7545866-852A-419A-A29A-95485F594421}" type="slidenum">
              <a:rPr lang="en-US" sz="1200" b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6553200"/>
            <a:ext cx="457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6" name="Picture 10" descr="UW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02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0" y="6553200"/>
            <a:ext cx="457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7F169D15-1091-4DF6-8A84-15222AC70534}" type="slidenum">
              <a:rPr lang="en-US" sz="1200" b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6553200"/>
            <a:ext cx="457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0" descr="UW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02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Connector 15"/>
          <p:cNvCxnSpPr/>
          <p:nvPr userDrawn="1"/>
        </p:nvCxnSpPr>
        <p:spPr>
          <a:xfrm>
            <a:off x="0" y="6553200"/>
            <a:ext cx="457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00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SzPct val="130000"/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SzPct val="130000"/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SzPct val="13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57350" indent="-28575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SzPct val="130000"/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cs typeface="+mn-cs"/>
        </a:defRPr>
      </a:lvl4pPr>
      <a:lvl5pPr marL="2114550" indent="-28575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SzPct val="130000"/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Visio_Drawing1111.vsdx"/><Relationship Id="rId13" Type="http://schemas.openxmlformats.org/officeDocument/2006/relationships/image" Target="../media/image12.e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1.bin"/><Relationship Id="rId12" Type="http://schemas.openxmlformats.org/officeDocument/2006/relationships/package" Target="../embeddings/Microsoft_Visio_Drawing121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emf"/><Relationship Id="rId11" Type="http://schemas.openxmlformats.org/officeDocument/2006/relationships/oleObject" Target="../embeddings/oleObject12.bin"/><Relationship Id="rId5" Type="http://schemas.openxmlformats.org/officeDocument/2006/relationships/package" Target="../embeddings/Microsoft_Visio_Drawing1010.vsdx"/><Relationship Id="rId10" Type="http://schemas.openxmlformats.org/officeDocument/2006/relationships/image" Target="../media/image37.png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emf"/><Relationship Id="rId5" Type="http://schemas.openxmlformats.org/officeDocument/2006/relationships/package" Target="../embeddings/Microsoft_Visio_Drawing1313.vsdx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package" Target="../embeddings/Microsoft_Visio_Drawing1414.vsdx"/><Relationship Id="rId11" Type="http://schemas.openxmlformats.org/officeDocument/2006/relationships/image" Target="../media/image190.png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5.emf"/><Relationship Id="rId4" Type="http://schemas.openxmlformats.org/officeDocument/2006/relationships/image" Target="../media/image19.png"/><Relationship Id="rId9" Type="http://schemas.openxmlformats.org/officeDocument/2006/relationships/package" Target="../embeddings/Microsoft_Visio_Drawing1515.vsdx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Visio_Drawing22.vsdx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Drawing11.vsdx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Visio_Drawing33.vsdx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.emf"/><Relationship Id="rId4" Type="http://schemas.openxmlformats.org/officeDocument/2006/relationships/image" Target="../media/image5.png"/><Relationship Id="rId9" Type="http://schemas.openxmlformats.org/officeDocument/2006/relationships/package" Target="../embeddings/Microsoft_Visio_Drawing44.vsdx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Visio_Drawing66.vsdx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11" Type="http://schemas.openxmlformats.org/officeDocument/2006/relationships/image" Target="../media/image8.png"/><Relationship Id="rId5" Type="http://schemas.openxmlformats.org/officeDocument/2006/relationships/package" Target="../embeddings/Microsoft_Visio_Drawing55.vsdx"/><Relationship Id="rId10" Type="http://schemas.openxmlformats.org/officeDocument/2006/relationships/image" Target="../media/image7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Visio_Drawing77.vsdx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notesSlide" Target="../notesSlides/notesSlide7.xml"/><Relationship Id="rId7" Type="http://schemas.openxmlformats.org/officeDocument/2006/relationships/package" Target="../embeddings/Microsoft_Visio_Drawing88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Visio_Drawing99.vsdx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ECE 352</a:t>
            </a:r>
            <a:br>
              <a:rPr lang="en-GB" smtClean="0"/>
            </a:br>
            <a:r>
              <a:rPr lang="en-GB" smtClean="0"/>
              <a:t>Digital System Fundamentals</a:t>
            </a:r>
            <a:endParaRPr lang="en-GB" dirty="0" smtClean="0"/>
          </a:p>
        </p:txBody>
      </p:sp>
      <p:sp>
        <p:nvSpPr>
          <p:cNvPr id="4099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Other Flip-Flop Types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Make D From JK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Add columns for the JK flip-flop inputs</a:t>
            </a:r>
          </a:p>
          <a:p>
            <a:r>
              <a:rPr lang="en-US" sz="2800" dirty="0" smtClean="0"/>
              <a:t>Calculate these values for each row based on the current state and the desired next state</a:t>
            </a:r>
          </a:p>
          <a:p>
            <a:pPr lvl="1"/>
            <a:r>
              <a:rPr lang="en-US" sz="2400" dirty="0" smtClean="0"/>
              <a:t>Refer to the characteristic table to see what input values make the required transition happen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585412"/>
              </p:ext>
            </p:extLst>
          </p:nvPr>
        </p:nvGraphicFramePr>
        <p:xfrm>
          <a:off x="685800" y="3505200"/>
          <a:ext cx="4876800" cy="298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1284824"/>
                <a:gridCol w="1400214"/>
                <a:gridCol w="12773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Input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Curr</a:t>
                      </a:r>
                      <a:r>
                        <a:rPr lang="en-US" sz="2000" b="1" dirty="0" smtClean="0"/>
                        <a:t> State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Next</a:t>
                      </a:r>
                      <a:r>
                        <a:rPr lang="en-US" sz="2000" b="1" baseline="0" dirty="0" smtClean="0"/>
                        <a:t> State</a:t>
                      </a:r>
                      <a:endParaRPr lang="en-US" sz="2000" b="1" dirty="0"/>
                    </a:p>
                  </a:txBody>
                  <a:tcPr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FF Inputs</a:t>
                      </a:r>
                      <a:endParaRPr lang="en-US" sz="2000" b="1" dirty="0"/>
                    </a:p>
                  </a:txBody>
                  <a:tcPr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Q</a:t>
                      </a:r>
                      <a:endParaRPr lang="en-US" sz="2400" b="1" dirty="0"/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</a:t>
                      </a:r>
                      <a:endParaRPr lang="en-US" sz="2400" b="1" dirty="0"/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J</a:t>
                      </a:r>
                      <a:r>
                        <a:rPr lang="en-US" sz="2400" b="1" baseline="0" dirty="0"/>
                        <a:t> 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dirty="0" smtClean="0"/>
                        <a:t>K</a:t>
                      </a:r>
                      <a:endParaRPr lang="en-US" sz="24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Group 3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94129041"/>
                  </p:ext>
                </p:extLst>
              </p:nvPr>
            </p:nvGraphicFramePr>
            <p:xfrm>
              <a:off x="5943600" y="3581400"/>
              <a:ext cx="2959798" cy="2779078"/>
            </p:xfrm>
            <a:graphic>
              <a:graphicData uri="http://schemas.openxmlformats.org/drawingml/2006/table">
                <a:tbl>
                  <a:tblPr/>
                  <a:tblGrid>
                    <a:gridCol w="642871"/>
                    <a:gridCol w="569621"/>
                    <a:gridCol w="1747306"/>
                  </a:tblGrid>
                  <a:tr h="386127">
                    <a:tc gridSpan="3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JK  Characteristic Table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</a:tr>
                  <a:tr h="386127"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Inputs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  <a:cs typeface="Arial" charset="0"/>
                          </a:endParaRPr>
                        </a:p>
                      </a:txBody>
                      <a:tcPr marT="45731" marB="45731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Next State</a:t>
                          </a: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Q(t+1)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38612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J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K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</a:tr>
                  <a:tr h="37509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Q(t)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37509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37509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37927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cs typeface="Arial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nor/>
                                      </m:rPr>
                                      <a:rPr kumimoji="0" lang="en-US" sz="20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cs typeface="Arial" charset="0"/>
                                      </a:rPr>
                                      <m:t>Q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en-US" sz="20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cs typeface="Arial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en-US" sz="20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cs typeface="Arial" charset="0"/>
                                      </a:rPr>
                                      <m:t>t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en-US" sz="20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cs typeface="Arial" charset="0"/>
                                      </a:rPr>
                                      <m:t>)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Group 3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94129041"/>
                  </p:ext>
                </p:extLst>
              </p:nvPr>
            </p:nvGraphicFramePr>
            <p:xfrm>
              <a:off x="5943600" y="3581400"/>
              <a:ext cx="2959798" cy="2779078"/>
            </p:xfrm>
            <a:graphic>
              <a:graphicData uri="http://schemas.openxmlformats.org/drawingml/2006/table">
                <a:tbl>
                  <a:tblPr/>
                  <a:tblGrid>
                    <a:gridCol w="642871"/>
                    <a:gridCol w="569621"/>
                    <a:gridCol w="1747306"/>
                  </a:tblGrid>
                  <a:tr h="396240">
                    <a:tc gridSpan="3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JK  Characteristic Table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</a:tr>
                  <a:tr h="396240"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Inputs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  <a:cs typeface="Arial" charset="0"/>
                          </a:endParaRPr>
                        </a:p>
                      </a:txBody>
                      <a:tcPr marT="45731" marB="45731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Next State</a:t>
                          </a: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Q(t+1)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J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K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Q(t)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0163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70383" t="-600000" r="-1742" b="-2575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13" name="Straight Connector 12"/>
          <p:cNvCxnSpPr/>
          <p:nvPr/>
        </p:nvCxnSpPr>
        <p:spPr>
          <a:xfrm>
            <a:off x="2438400" y="4876800"/>
            <a:ext cx="990600" cy="0"/>
          </a:xfrm>
          <a:prstGeom prst="line">
            <a:avLst/>
          </a:prstGeom>
          <a:noFill/>
          <a:ln w="762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" name="TextBox 15"/>
          <p:cNvSpPr txBox="1"/>
          <p:nvPr/>
        </p:nvSpPr>
        <p:spPr>
          <a:xfrm>
            <a:off x="4267200" y="46437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01</a:t>
            </a:r>
            <a:endParaRPr lang="en-US" sz="2400" dirty="0">
              <a:latin typeface="+mn-l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696200" y="4800600"/>
            <a:ext cx="609600" cy="38100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724400" y="464820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</a:rPr>
              <a:t>o</a:t>
            </a:r>
            <a:r>
              <a:rPr lang="en-US" sz="2400" dirty="0" smtClean="0">
                <a:latin typeface="+mn-lt"/>
              </a:rPr>
              <a:t>r 00 </a:t>
            </a:r>
            <a:endParaRPr lang="en-US" sz="2400" dirty="0">
              <a:latin typeface="+mn-l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696200" y="5181600"/>
            <a:ext cx="609600" cy="38100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2438400" y="5334000"/>
            <a:ext cx="990600" cy="0"/>
          </a:xfrm>
          <a:prstGeom prst="line">
            <a:avLst/>
          </a:prstGeom>
          <a:noFill/>
          <a:ln w="762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" name="TextBox 20"/>
          <p:cNvSpPr txBox="1"/>
          <p:nvPr/>
        </p:nvSpPr>
        <p:spPr>
          <a:xfrm>
            <a:off x="4724400" y="5100935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</a:rPr>
              <a:t>o</a:t>
            </a:r>
            <a:r>
              <a:rPr lang="en-US" sz="2400" dirty="0" smtClean="0">
                <a:latin typeface="+mn-lt"/>
              </a:rPr>
              <a:t>r 11 </a:t>
            </a:r>
            <a:endParaRPr lang="en-US" sz="24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7200" y="51009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01</a:t>
            </a:r>
            <a:endParaRPr lang="en-US" sz="2400" dirty="0">
              <a:latin typeface="+mn-lt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696200" y="5943600"/>
            <a:ext cx="609600" cy="38100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2438400" y="5791200"/>
            <a:ext cx="990600" cy="0"/>
          </a:xfrm>
          <a:prstGeom prst="line">
            <a:avLst/>
          </a:prstGeom>
          <a:noFill/>
          <a:ln w="762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438400" y="6248400"/>
            <a:ext cx="990600" cy="0"/>
          </a:xfrm>
          <a:prstGeom prst="line">
            <a:avLst/>
          </a:prstGeom>
          <a:noFill/>
          <a:ln w="762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" name="TextBox 25"/>
          <p:cNvSpPr txBox="1"/>
          <p:nvPr/>
        </p:nvSpPr>
        <p:spPr>
          <a:xfrm>
            <a:off x="4267200" y="5558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10</a:t>
            </a:r>
            <a:endParaRPr lang="en-US" sz="2400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67200" y="60198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10</a:t>
            </a:r>
            <a:endParaRPr lang="en-US" sz="2400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24400" y="556260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</a:rPr>
              <a:t>o</a:t>
            </a:r>
            <a:r>
              <a:rPr lang="en-US" sz="2400" dirty="0" smtClean="0">
                <a:latin typeface="+mn-lt"/>
              </a:rPr>
              <a:t>r 11 </a:t>
            </a:r>
            <a:endParaRPr lang="en-US" sz="2400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24400" y="6015335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</a:rPr>
              <a:t>o</a:t>
            </a:r>
            <a:r>
              <a:rPr lang="en-US" sz="2400" dirty="0" smtClean="0">
                <a:latin typeface="+mn-lt"/>
              </a:rPr>
              <a:t>r 00 </a:t>
            </a:r>
            <a:endParaRPr lang="en-US" sz="2400" dirty="0">
              <a:latin typeface="+mn-lt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696200" y="5562600"/>
            <a:ext cx="609600" cy="38100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9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7" grpId="1" animBg="1"/>
      <p:bldP spid="17" grpId="2" animBg="1"/>
      <p:bldP spid="17" grpId="3" animBg="1"/>
      <p:bldP spid="18" grpId="0"/>
      <p:bldP spid="19" grpId="0" animBg="1"/>
      <p:bldP spid="19" grpId="1" animBg="1"/>
      <p:bldP spid="19" grpId="2" animBg="1"/>
      <p:bldP spid="19" grpId="3" animBg="1"/>
      <p:bldP spid="21" grpId="0"/>
      <p:bldP spid="22" grpId="0"/>
      <p:bldP spid="23" grpId="0" animBg="1"/>
      <p:bldP spid="23" grpId="1" animBg="1"/>
      <p:bldP spid="23" grpId="2" animBg="1"/>
      <p:bldP spid="23" grpId="3" animBg="1"/>
      <p:bldP spid="26" grpId="0"/>
      <p:bldP spid="27" grpId="0"/>
      <p:bldP spid="30" grpId="0"/>
      <p:bldP spid="31" grpId="0"/>
      <p:bldP spid="32" grpId="0" animBg="1"/>
      <p:bldP spid="32" grpId="1" animBg="1"/>
      <p:bldP spid="32" grpId="2" animBg="1"/>
      <p:bldP spid="32" grpId="3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Make D From JK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Add columns for the JK flip-flop inputs</a:t>
            </a:r>
          </a:p>
          <a:p>
            <a:r>
              <a:rPr lang="en-US" sz="2800" dirty="0" smtClean="0"/>
              <a:t>Calculate these values for each row based on the current state and the desired next state</a:t>
            </a:r>
          </a:p>
          <a:p>
            <a:pPr lvl="1"/>
            <a:r>
              <a:rPr lang="en-US" sz="2400" dirty="0" smtClean="0"/>
              <a:t>Refer to the characteristic table to see what input values make the required transition happen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330674"/>
              </p:ext>
            </p:extLst>
          </p:nvPr>
        </p:nvGraphicFramePr>
        <p:xfrm>
          <a:off x="685800" y="3505200"/>
          <a:ext cx="4876800" cy="298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1284824"/>
                <a:gridCol w="1400214"/>
                <a:gridCol w="12773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Input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Curr</a:t>
                      </a:r>
                      <a:r>
                        <a:rPr lang="en-US" sz="2000" b="1" dirty="0" smtClean="0"/>
                        <a:t> State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Next</a:t>
                      </a:r>
                      <a:r>
                        <a:rPr lang="en-US" sz="2000" b="1" baseline="0" dirty="0" smtClean="0"/>
                        <a:t> State</a:t>
                      </a:r>
                      <a:endParaRPr lang="en-US" sz="2000" b="1" dirty="0"/>
                    </a:p>
                  </a:txBody>
                  <a:tcPr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FF Inputs</a:t>
                      </a:r>
                      <a:endParaRPr lang="en-US" sz="20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Q</a:t>
                      </a:r>
                      <a:endParaRPr lang="en-US" sz="2400" b="1" dirty="0"/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</a:t>
                      </a:r>
                      <a:endParaRPr lang="en-US" sz="2400" b="1" dirty="0"/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J</a:t>
                      </a:r>
                      <a:r>
                        <a:rPr lang="en-US" sz="2400" b="1" baseline="0" dirty="0"/>
                        <a:t> 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dirty="0" smtClean="0"/>
                        <a:t>K</a:t>
                      </a:r>
                      <a:endParaRPr lang="en-US" sz="24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5638800" y="4876800"/>
            <a:ext cx="990600" cy="0"/>
          </a:xfrm>
          <a:prstGeom prst="line">
            <a:avLst/>
          </a:prstGeom>
          <a:noFill/>
          <a:ln w="762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" name="TextBox 15"/>
          <p:cNvSpPr txBox="1"/>
          <p:nvPr/>
        </p:nvSpPr>
        <p:spPr>
          <a:xfrm>
            <a:off x="4267200" y="46437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01</a:t>
            </a:r>
            <a:endParaRPr lang="en-US" sz="24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0" y="464820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</a:rPr>
              <a:t>o</a:t>
            </a:r>
            <a:r>
              <a:rPr lang="en-US" sz="2400" dirty="0" smtClean="0">
                <a:latin typeface="+mn-lt"/>
              </a:rPr>
              <a:t>r 00 </a:t>
            </a:r>
            <a:endParaRPr lang="en-US" sz="2400" dirty="0">
              <a:latin typeface="+mn-lt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5638800" y="5334000"/>
            <a:ext cx="990600" cy="0"/>
          </a:xfrm>
          <a:prstGeom prst="line">
            <a:avLst/>
          </a:prstGeom>
          <a:noFill/>
          <a:ln w="762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" name="TextBox 20"/>
          <p:cNvSpPr txBox="1"/>
          <p:nvPr/>
        </p:nvSpPr>
        <p:spPr>
          <a:xfrm>
            <a:off x="4724400" y="5100935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</a:rPr>
              <a:t>o</a:t>
            </a:r>
            <a:r>
              <a:rPr lang="en-US" sz="2400" dirty="0" smtClean="0">
                <a:latin typeface="+mn-lt"/>
              </a:rPr>
              <a:t>r 11 </a:t>
            </a:r>
            <a:endParaRPr lang="en-US" sz="24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7200" y="51009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01</a:t>
            </a:r>
            <a:endParaRPr lang="en-US" sz="2400" dirty="0">
              <a:latin typeface="+mn-lt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638800" y="5791200"/>
            <a:ext cx="990600" cy="0"/>
          </a:xfrm>
          <a:prstGeom prst="line">
            <a:avLst/>
          </a:prstGeom>
          <a:noFill/>
          <a:ln w="762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638800" y="6248400"/>
            <a:ext cx="990600" cy="0"/>
          </a:xfrm>
          <a:prstGeom prst="line">
            <a:avLst/>
          </a:prstGeom>
          <a:noFill/>
          <a:ln w="762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" name="TextBox 25"/>
          <p:cNvSpPr txBox="1"/>
          <p:nvPr/>
        </p:nvSpPr>
        <p:spPr>
          <a:xfrm>
            <a:off x="4267200" y="5558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10</a:t>
            </a:r>
            <a:endParaRPr lang="en-US" sz="2400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67200" y="60198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10</a:t>
            </a:r>
            <a:endParaRPr lang="en-US" sz="2400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24400" y="556260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</a:rPr>
              <a:t>o</a:t>
            </a:r>
            <a:r>
              <a:rPr lang="en-US" sz="2400" dirty="0" smtClean="0">
                <a:latin typeface="+mn-lt"/>
              </a:rPr>
              <a:t>r 11 </a:t>
            </a:r>
            <a:endParaRPr lang="en-US" sz="2400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24400" y="6015335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</a:rPr>
              <a:t>o</a:t>
            </a:r>
            <a:r>
              <a:rPr lang="en-US" sz="2400" dirty="0" smtClean="0">
                <a:latin typeface="+mn-lt"/>
              </a:rPr>
              <a:t>r 00 </a:t>
            </a:r>
            <a:endParaRPr lang="en-US" sz="24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17189" y="4572000"/>
            <a:ext cx="13420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JK = 0X</a:t>
            </a:r>
            <a:endParaRPr lang="en-US" sz="3200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5600" y="5024735"/>
            <a:ext cx="13420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JK = X1</a:t>
            </a:r>
            <a:endParaRPr lang="en-US" sz="3200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22112" y="5486400"/>
            <a:ext cx="13420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JK = 1X</a:t>
            </a:r>
            <a:endParaRPr lang="en-US" sz="3200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22112" y="5939135"/>
            <a:ext cx="13420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JK = X0</a:t>
            </a:r>
            <a:endParaRPr lang="en-US" sz="3200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27211" y="3447871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Take advantage of the multiple options by using don’t-cares!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055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Make D From JK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Create the required logic based on the state table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032271"/>
              </p:ext>
            </p:extLst>
          </p:nvPr>
        </p:nvGraphicFramePr>
        <p:xfrm>
          <a:off x="570216" y="1447800"/>
          <a:ext cx="1981466" cy="2161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82" name="Visio" r:id="rId5" imgW="1320977" imgH="1441235" progId="Visio.Drawing.15">
                  <p:embed/>
                </p:oleObj>
              </mc:Choice>
              <mc:Fallback>
                <p:oleObj name="Visio" r:id="rId5" imgW="1320977" imgH="144123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0216" y="1447800"/>
                        <a:ext cx="1981466" cy="21618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378015"/>
              </p:ext>
            </p:extLst>
          </p:nvPr>
        </p:nvGraphicFramePr>
        <p:xfrm>
          <a:off x="532050" y="3886200"/>
          <a:ext cx="2019632" cy="2161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83" name="Visio" r:id="rId8" imgW="1346421" imgH="1441235" progId="Visio.Drawing.15">
                  <p:embed/>
                </p:oleObj>
              </mc:Choice>
              <mc:Fallback>
                <p:oleObj name="Visio" r:id="rId8" imgW="1346421" imgH="144123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32050" y="3886200"/>
                        <a:ext cx="2019632" cy="21618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35017" y="3429000"/>
            <a:ext cx="9605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+mn-lt"/>
              </a:rPr>
              <a:t>J = D</a:t>
            </a:r>
            <a:endParaRPr lang="en-US" sz="3200" dirty="0">
              <a:solidFill>
                <a:srgbClr val="0070C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0" y="5892225"/>
                <a:ext cx="104227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0070C0"/>
                    </a:solidFill>
                    <a:latin typeface="+mn-lt"/>
                  </a:rPr>
                  <a:t>K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 b="0" i="0" smtClean="0">
                            <a:solidFill>
                              <a:srgbClr val="0070C0"/>
                            </a:solidFill>
                            <a:latin typeface="+mn-lt"/>
                          </a:rPr>
                          <m:t>D</m:t>
                        </m:r>
                      </m:e>
                    </m:acc>
                  </m:oMath>
                </a14:m>
                <a:endParaRPr lang="en-US" sz="3200" dirty="0">
                  <a:solidFill>
                    <a:srgbClr val="0070C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892225"/>
                <a:ext cx="1042273" cy="584775"/>
              </a:xfrm>
              <a:prstGeom prst="rect">
                <a:avLst/>
              </a:prstGeom>
              <a:blipFill rotWithShape="0">
                <a:blip r:embed="rId10"/>
                <a:stretch>
                  <a:fillRect l="-14620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310462"/>
              </p:ext>
            </p:extLst>
          </p:nvPr>
        </p:nvGraphicFramePr>
        <p:xfrm>
          <a:off x="3746791" y="2733412"/>
          <a:ext cx="5105798" cy="1752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84" name="Visio" r:id="rId12" imgW="2552899" imgH="876241" progId="Visio.Drawing.15">
                  <p:embed/>
                </p:oleObj>
              </mc:Choice>
              <mc:Fallback>
                <p:oleObj name="Visio" r:id="rId12" imgW="2552899" imgH="87624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746791" y="2733412"/>
                        <a:ext cx="5105798" cy="17524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46791" y="4724400"/>
            <a:ext cx="495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D = 0 </a:t>
            </a:r>
            <a:r>
              <a:rPr lang="en-US" sz="2800" dirty="0" smtClean="0">
                <a:solidFill>
                  <a:srgbClr val="C00000"/>
                </a:solidFill>
                <a:latin typeface="+mn-lt"/>
                <a:sym typeface="Wingdings" panose="05000000000000000000" pitchFamily="2" charset="2"/>
              </a:rPr>
              <a:t> J = 0, K = 1  (reset)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+mn-lt"/>
                <a:sym typeface="Wingdings" panose="05000000000000000000" pitchFamily="2" charset="2"/>
              </a:rPr>
              <a:t>D = 1  J = 1, K = 0  (set)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477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Make JK From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Express JK behavior</a:t>
            </a:r>
            <a:br>
              <a:rPr lang="en-US" sz="2800" dirty="0" smtClean="0"/>
            </a:br>
            <a:r>
              <a:rPr lang="en-US" sz="2800" dirty="0" smtClean="0"/>
              <a:t>using a state diagram</a:t>
            </a:r>
          </a:p>
          <a:p>
            <a:r>
              <a:rPr lang="en-US" sz="2800" dirty="0" smtClean="0"/>
              <a:t>Create a state table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172602"/>
              </p:ext>
            </p:extLst>
          </p:nvPr>
        </p:nvGraphicFramePr>
        <p:xfrm>
          <a:off x="533400" y="2632504"/>
          <a:ext cx="4800600" cy="40730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499"/>
                <a:gridCol w="1537521"/>
                <a:gridCol w="1548580"/>
              </a:tblGrid>
              <a:tr h="78125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Input</a:t>
                      </a:r>
                      <a:r>
                        <a:rPr lang="en-US" sz="2400" b="1" dirty="0" smtClean="0"/>
                        <a:t/>
                      </a:r>
                      <a:br>
                        <a:rPr lang="en-US" sz="2400" b="1" dirty="0" smtClean="0"/>
                      </a:br>
                      <a:r>
                        <a:rPr lang="en-US" sz="2400" b="1" dirty="0" smtClean="0"/>
                        <a:t>J K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Curr</a:t>
                      </a:r>
                      <a:r>
                        <a:rPr lang="en-US" sz="2000" b="1" dirty="0" smtClean="0"/>
                        <a:t> State</a:t>
                      </a:r>
                      <a:r>
                        <a:rPr lang="en-US" sz="2400" b="1" dirty="0" smtClean="0"/>
                        <a:t/>
                      </a:r>
                      <a:br>
                        <a:rPr lang="en-US" sz="2400" b="1" dirty="0" smtClean="0"/>
                      </a:br>
                      <a:r>
                        <a:rPr lang="en-US" sz="2400" b="1" dirty="0" smtClean="0"/>
                        <a:t>Q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Next State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D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6855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0 0</a:t>
                      </a:r>
                    </a:p>
                    <a:p>
                      <a:pPr algn="ctr"/>
                      <a:r>
                        <a:rPr lang="en-US" sz="2400" dirty="0" smtClean="0"/>
                        <a:t>(hold)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</a:p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</a:p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</a:tr>
              <a:tr h="6855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0 1</a:t>
                      </a:r>
                    </a:p>
                    <a:p>
                      <a:pPr algn="ctr"/>
                      <a:r>
                        <a:rPr lang="en-US" sz="2400" dirty="0" smtClean="0"/>
                        <a:t>(reset)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</a:p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</a:p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/>
                </a:tc>
              </a:tr>
              <a:tr h="6855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1 0</a:t>
                      </a:r>
                    </a:p>
                    <a:p>
                      <a:pPr algn="ctr"/>
                      <a:r>
                        <a:rPr lang="en-US" sz="2400" dirty="0" smtClean="0"/>
                        <a:t>(set)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</a:p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</a:p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</a:tr>
              <a:tr h="6855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1 1</a:t>
                      </a:r>
                    </a:p>
                    <a:p>
                      <a:pPr algn="ctr"/>
                      <a:r>
                        <a:rPr lang="en-US" sz="2400" dirty="0" smtClean="0"/>
                        <a:t>(toggle)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</a:p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</a:p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322482"/>
              </p:ext>
            </p:extLst>
          </p:nvPr>
        </p:nvGraphicFramePr>
        <p:xfrm>
          <a:off x="4571867" y="1020445"/>
          <a:ext cx="4648333" cy="2165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0" name="Visio" r:id="rId5" imgW="4648333" imgH="2165545" progId="Visio.Drawing.15">
                  <p:embed/>
                </p:oleObj>
              </mc:Choice>
              <mc:Fallback>
                <p:oleObj name="Visio" r:id="rId5" imgW="4648333" imgH="216554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1867" y="1020445"/>
                        <a:ext cx="4648333" cy="2165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Group 38"/>
              <p:cNvGraphicFramePr>
                <a:graphicFrameLocks/>
              </p:cNvGraphicFramePr>
              <p:nvPr>
                <p:extLst/>
              </p:nvPr>
            </p:nvGraphicFramePr>
            <p:xfrm>
              <a:off x="5943600" y="3810000"/>
              <a:ext cx="2959798" cy="2779078"/>
            </p:xfrm>
            <a:graphic>
              <a:graphicData uri="http://schemas.openxmlformats.org/drawingml/2006/table">
                <a:tbl>
                  <a:tblPr/>
                  <a:tblGrid>
                    <a:gridCol w="642871"/>
                    <a:gridCol w="569621"/>
                    <a:gridCol w="1747306"/>
                  </a:tblGrid>
                  <a:tr h="386127">
                    <a:tc gridSpan="3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JK  Characteristic Table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</a:tr>
                  <a:tr h="386127"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Inputs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  <a:cs typeface="Arial" charset="0"/>
                          </a:endParaRPr>
                        </a:p>
                      </a:txBody>
                      <a:tcPr marT="45731" marB="45731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Next State</a:t>
                          </a: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Q(t+1)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38612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J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K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</a:tr>
                  <a:tr h="37509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Q(t)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37509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37509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37927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cs typeface="Arial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nor/>
                                      </m:rPr>
                                      <a:rPr kumimoji="0" lang="en-US" sz="20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cs typeface="Arial" charset="0"/>
                                      </a:rPr>
                                      <m:t>Q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en-US" sz="20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cs typeface="Arial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en-US" sz="20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cs typeface="Arial" charset="0"/>
                                      </a:rPr>
                                      <m:t>t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en-US" sz="20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cs typeface="Arial" charset="0"/>
                                      </a:rPr>
                                      <m:t>)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Group 38"/>
              <p:cNvGraphicFramePr>
                <a:graphicFrameLocks/>
              </p:cNvGraphicFramePr>
              <p:nvPr>
                <p:extLst/>
              </p:nvPr>
            </p:nvGraphicFramePr>
            <p:xfrm>
              <a:off x="5943600" y="3810000"/>
              <a:ext cx="2959798" cy="2779078"/>
            </p:xfrm>
            <a:graphic>
              <a:graphicData uri="http://schemas.openxmlformats.org/drawingml/2006/table">
                <a:tbl>
                  <a:tblPr/>
                  <a:tblGrid>
                    <a:gridCol w="642871"/>
                    <a:gridCol w="569621"/>
                    <a:gridCol w="1747306"/>
                  </a:tblGrid>
                  <a:tr h="396240">
                    <a:tc gridSpan="3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JK  Characteristic Table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</a:tr>
                  <a:tr h="396240"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Inputs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  <a:cs typeface="Arial" charset="0"/>
                          </a:endParaRPr>
                        </a:p>
                      </a:txBody>
                      <a:tcPr marT="45731" marB="45731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Next State</a:t>
                          </a: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Q(t+1)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J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K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Q(t)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0163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7"/>
                          <a:stretch>
                            <a:fillRect l="-70383" t="-598485" r="-1742" b="-2575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40" name="Group 39"/>
          <p:cNvGrpSpPr/>
          <p:nvPr/>
        </p:nvGrpSpPr>
        <p:grpSpPr>
          <a:xfrm>
            <a:off x="2743200" y="3429000"/>
            <a:ext cx="5027274" cy="1752600"/>
            <a:chOff x="2743200" y="3429000"/>
            <a:chExt cx="5027274" cy="1752600"/>
          </a:xfrm>
        </p:grpSpPr>
        <p:cxnSp>
          <p:nvCxnSpPr>
            <p:cNvPr id="16" name="Straight Connector 15"/>
            <p:cNvCxnSpPr>
              <a:stCxn id="33" idx="3"/>
            </p:cNvCxnSpPr>
            <p:nvPr/>
          </p:nvCxnSpPr>
          <p:spPr>
            <a:xfrm>
              <a:off x="4800600" y="3810000"/>
              <a:ext cx="2969874" cy="1371600"/>
            </a:xfrm>
            <a:prstGeom prst="line">
              <a:avLst/>
            </a:prstGeom>
            <a:noFill/>
            <a:ln w="76200">
              <a:solidFill>
                <a:srgbClr val="C0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3" name="Rounded Rectangle 32"/>
            <p:cNvSpPr/>
            <p:nvPr/>
          </p:nvSpPr>
          <p:spPr>
            <a:xfrm>
              <a:off x="2743200" y="3429000"/>
              <a:ext cx="2057400" cy="762000"/>
            </a:xfrm>
            <a:prstGeom prst="round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743200" y="4267200"/>
            <a:ext cx="5181600" cy="1295400"/>
            <a:chOff x="2743200" y="4267200"/>
            <a:chExt cx="5181600" cy="1295400"/>
          </a:xfrm>
        </p:grpSpPr>
        <p:cxnSp>
          <p:nvCxnSpPr>
            <p:cNvPr id="20" name="Straight Connector 19"/>
            <p:cNvCxnSpPr>
              <a:stCxn id="35" idx="3"/>
            </p:cNvCxnSpPr>
            <p:nvPr/>
          </p:nvCxnSpPr>
          <p:spPr>
            <a:xfrm>
              <a:off x="4800600" y="4648200"/>
              <a:ext cx="3124200" cy="914400"/>
            </a:xfrm>
            <a:prstGeom prst="line">
              <a:avLst/>
            </a:prstGeom>
            <a:noFill/>
            <a:ln w="76200">
              <a:solidFill>
                <a:srgbClr val="C0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5" name="Rounded Rectangle 34"/>
            <p:cNvSpPr/>
            <p:nvPr/>
          </p:nvSpPr>
          <p:spPr>
            <a:xfrm>
              <a:off x="2743200" y="4267200"/>
              <a:ext cx="2057400" cy="762000"/>
            </a:xfrm>
            <a:prstGeom prst="round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743200" y="5105400"/>
            <a:ext cx="5181600" cy="914400"/>
            <a:chOff x="2743200" y="5105400"/>
            <a:chExt cx="5181600" cy="914400"/>
          </a:xfrm>
        </p:grpSpPr>
        <p:cxnSp>
          <p:nvCxnSpPr>
            <p:cNvPr id="22" name="Straight Connector 21"/>
            <p:cNvCxnSpPr>
              <a:stCxn id="41" idx="3"/>
            </p:cNvCxnSpPr>
            <p:nvPr/>
          </p:nvCxnSpPr>
          <p:spPr>
            <a:xfrm>
              <a:off x="4800600" y="5486400"/>
              <a:ext cx="3124200" cy="533400"/>
            </a:xfrm>
            <a:prstGeom prst="line">
              <a:avLst/>
            </a:prstGeom>
            <a:noFill/>
            <a:ln w="76200">
              <a:solidFill>
                <a:srgbClr val="C0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1" name="Rounded Rectangle 40"/>
            <p:cNvSpPr/>
            <p:nvPr/>
          </p:nvSpPr>
          <p:spPr>
            <a:xfrm>
              <a:off x="2743200" y="5105400"/>
              <a:ext cx="2057400" cy="762000"/>
            </a:xfrm>
            <a:prstGeom prst="round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743200" y="5943600"/>
            <a:ext cx="5029200" cy="762000"/>
            <a:chOff x="2743200" y="5943600"/>
            <a:chExt cx="5029200" cy="762000"/>
          </a:xfrm>
        </p:grpSpPr>
        <p:cxnSp>
          <p:nvCxnSpPr>
            <p:cNvPr id="25" name="Straight Connector 24"/>
            <p:cNvCxnSpPr>
              <a:stCxn id="44" idx="3"/>
            </p:cNvCxnSpPr>
            <p:nvPr/>
          </p:nvCxnSpPr>
          <p:spPr>
            <a:xfrm>
              <a:off x="4800600" y="6324600"/>
              <a:ext cx="2971800" cy="59906"/>
            </a:xfrm>
            <a:prstGeom prst="line">
              <a:avLst/>
            </a:prstGeom>
            <a:noFill/>
            <a:ln w="76200">
              <a:solidFill>
                <a:srgbClr val="C0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4" name="Rounded Rectangle 43"/>
            <p:cNvSpPr/>
            <p:nvPr/>
          </p:nvSpPr>
          <p:spPr>
            <a:xfrm>
              <a:off x="2743200" y="5943600"/>
              <a:ext cx="2057400" cy="762000"/>
            </a:xfrm>
            <a:prstGeom prst="round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4328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Make JK From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Create the required logic based on the state table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05400" y="2662842"/>
                <a:ext cx="2590800" cy="613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0070C0"/>
                    </a:solidFill>
                    <a:latin typeface="+mn-lt"/>
                  </a:rPr>
                  <a:t>D = J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 b="0" i="0" smtClean="0">
                            <a:solidFill>
                              <a:srgbClr val="0070C0"/>
                            </a:solidFill>
                            <a:latin typeface="+mn-lt"/>
                          </a:rPr>
                          <m:t>Q</m:t>
                        </m:r>
                      </m:e>
                    </m:acc>
                  </m:oMath>
                </a14:m>
                <a:r>
                  <a:rPr lang="en-US" sz="3200" dirty="0" smtClean="0">
                    <a:solidFill>
                      <a:srgbClr val="0070C0"/>
                    </a:solidFill>
                    <a:latin typeface="+mn-lt"/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 b="0" i="0" smtClean="0">
                            <a:solidFill>
                              <a:srgbClr val="0070C0"/>
                            </a:solidFill>
                            <a:latin typeface="+mn-lt"/>
                          </a:rPr>
                          <m:t>K</m:t>
                        </m:r>
                      </m:e>
                    </m:acc>
                  </m:oMath>
                </a14:m>
                <a:r>
                  <a:rPr lang="en-US" sz="3200" dirty="0" smtClean="0">
                    <a:solidFill>
                      <a:srgbClr val="0070C0"/>
                    </a:solidFill>
                    <a:latin typeface="+mn-lt"/>
                  </a:rPr>
                  <a:t>Q</a:t>
                </a:r>
                <a:endParaRPr lang="en-US" sz="3200" dirty="0">
                  <a:solidFill>
                    <a:srgbClr val="0070C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662842"/>
                <a:ext cx="2590800" cy="613758"/>
              </a:xfrm>
              <a:prstGeom prst="rect">
                <a:avLst/>
              </a:prstGeom>
              <a:blipFill rotWithShape="0">
                <a:blip r:embed="rId4"/>
                <a:stretch>
                  <a:fillRect l="-6118" t="-8911" r="-3765" b="-30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290116"/>
              </p:ext>
            </p:extLst>
          </p:nvPr>
        </p:nvGraphicFramePr>
        <p:xfrm>
          <a:off x="1276317" y="1419547"/>
          <a:ext cx="3238566" cy="2161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60" name="Visio" r:id="rId6" imgW="2159044" imgH="1441235" progId="Visio.Drawing.15">
                  <p:embed/>
                </p:oleObj>
              </mc:Choice>
              <mc:Fallback>
                <p:oleObj name="Visio" r:id="rId6" imgW="2159044" imgH="144123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76317" y="1419547"/>
                        <a:ext cx="3238566" cy="21618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353652"/>
              </p:ext>
            </p:extLst>
          </p:nvPr>
        </p:nvGraphicFramePr>
        <p:xfrm>
          <a:off x="1143000" y="4038600"/>
          <a:ext cx="7391532" cy="2591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61" name="Visio" r:id="rId9" imgW="3695766" imgH="1295634" progId="Visio.Drawing.15">
                  <p:embed/>
                </p:oleObj>
              </mc:Choice>
              <mc:Fallback>
                <p:oleObj name="Visio" r:id="rId9" imgW="3695766" imgH="129563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43000" y="4038600"/>
                        <a:ext cx="7391532" cy="2591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400800" y="5410668"/>
            <a:ext cx="2362200" cy="1091166"/>
            <a:chOff x="6781800" y="5257800"/>
            <a:chExt cx="2362200" cy="1091166"/>
          </a:xfrm>
        </p:grpSpPr>
        <p:sp>
          <p:nvSpPr>
            <p:cNvPr id="8" name="Rounded Rectangle 7"/>
            <p:cNvSpPr/>
            <p:nvPr/>
          </p:nvSpPr>
          <p:spPr>
            <a:xfrm>
              <a:off x="6781800" y="5257800"/>
              <a:ext cx="914400" cy="533400"/>
            </a:xfrm>
            <a:prstGeom prst="round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7696200" y="5369595"/>
                  <a:ext cx="1447800" cy="9793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 smtClean="0">
                      <a:solidFill>
                        <a:srgbClr val="7030A0"/>
                      </a:solidFill>
                      <a:latin typeface="+mn-lt"/>
                    </a:rPr>
                    <a:t>Using </a:t>
                  </a:r>
                  <a14:m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rgbClr val="7030A0"/>
                              </a:solidFill>
                              <a:latin typeface="+mn-lt"/>
                            </a:rPr>
                            <m:t>Q</m:t>
                          </m:r>
                        </m:e>
                      </m:acc>
                    </m:oMath>
                  </a14:m>
                  <a:r>
                    <a:rPr lang="en-US" sz="2800" dirty="0" smtClean="0">
                      <a:solidFill>
                        <a:srgbClr val="7030A0"/>
                      </a:solidFill>
                      <a:latin typeface="+mn-lt"/>
                    </a:rPr>
                    <a:t> output</a:t>
                  </a:r>
                  <a:endParaRPr lang="en-US" sz="2800" dirty="0">
                    <a:solidFill>
                      <a:srgbClr val="7030A0"/>
                    </a:solidFill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96200" y="5369595"/>
                  <a:ext cx="1447800" cy="979371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8017" t="-5000" b="-168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65478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ECE 352</a:t>
            </a:r>
            <a:br>
              <a:rPr lang="en-GB" smtClean="0"/>
            </a:br>
            <a:r>
              <a:rPr lang="en-GB" smtClean="0"/>
              <a:t>Digital System Fundamentals</a:t>
            </a:r>
            <a:endParaRPr lang="en-GB" dirty="0" smtClean="0"/>
          </a:p>
        </p:txBody>
      </p:sp>
      <p:sp>
        <p:nvSpPr>
          <p:cNvPr id="4099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Other Flip-Flop Types</a:t>
            </a:r>
          </a:p>
        </p:txBody>
      </p:sp>
    </p:spTree>
    <p:extLst>
      <p:ext uri="{BB962C8B-B14F-4D97-AF65-F5344CB8AC3E}">
        <p14:creationId xmlns:p14="http://schemas.microsoft.com/office/powerpoint/2010/main" val="2370541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Latch and FF Types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do not need to memorize how these other latch/flip-flop types work for this class</a:t>
            </a:r>
          </a:p>
          <a:p>
            <a:pPr lvl="1"/>
            <a:r>
              <a:rPr lang="en-US" dirty="0" smtClean="0"/>
              <a:t>You should know that they exist (sometimes companies ask about them during job interviews)</a:t>
            </a:r>
          </a:p>
          <a:p>
            <a:r>
              <a:rPr lang="en-US" dirty="0" smtClean="0"/>
              <a:t>The behavior of a flip-flop is described using a “characteristic table”</a:t>
            </a:r>
          </a:p>
          <a:p>
            <a:pPr lvl="1"/>
            <a:r>
              <a:rPr lang="en-US" dirty="0" smtClean="0"/>
              <a:t>The table indicates how it responds to the input(s)</a:t>
            </a:r>
          </a:p>
          <a:p>
            <a:r>
              <a:rPr lang="en-US" dirty="0" smtClean="0"/>
              <a:t>Given a characteristic table for a flip-flop, you </a:t>
            </a:r>
            <a:r>
              <a:rPr lang="en-US" b="1" u="sng" dirty="0" smtClean="0"/>
              <a:t>do</a:t>
            </a:r>
            <a:r>
              <a:rPr lang="en-US" dirty="0" smtClean="0"/>
              <a:t> need to </a:t>
            </a:r>
            <a:r>
              <a:rPr lang="en-US" u="sng" dirty="0" smtClean="0"/>
              <a:t>understand</a:t>
            </a:r>
            <a:r>
              <a:rPr lang="en-US" dirty="0" smtClean="0"/>
              <a:t> how it works and be able to </a:t>
            </a:r>
            <a:r>
              <a:rPr lang="en-US" u="sng" dirty="0" smtClean="0"/>
              <a:t>use it</a:t>
            </a:r>
            <a:r>
              <a:rPr lang="en-US" dirty="0" smtClean="0"/>
              <a:t> to implement an FSM</a:t>
            </a:r>
          </a:p>
          <a:p>
            <a:pPr lvl="1"/>
            <a:r>
              <a:rPr lang="en-US" dirty="0" smtClean="0"/>
              <a:t>Even if you have never seen that FF type before!</a:t>
            </a:r>
          </a:p>
        </p:txBody>
      </p:sp>
    </p:spTree>
    <p:extLst>
      <p:ext uri="{BB962C8B-B14F-4D97-AF65-F5344CB8AC3E}">
        <p14:creationId xmlns:p14="http://schemas.microsoft.com/office/powerpoint/2010/main" val="353415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SR Latch (NOR)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 refers to “set”, R refers to “reset”</a:t>
            </a:r>
            <a:endParaRPr lang="en-US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835659"/>
              </p:ext>
            </p:extLst>
          </p:nvPr>
        </p:nvGraphicFramePr>
        <p:xfrm>
          <a:off x="5638800" y="4191000"/>
          <a:ext cx="3611563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59" name="Visio" r:id="rId5" imgW="1651221" imgH="1219141" progId="Visio.Drawing.15">
                  <p:embed/>
                </p:oleObj>
              </mc:Choice>
              <mc:Fallback>
                <p:oleObj name="Visio" r:id="rId5" imgW="1651221" imgH="121914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38800" y="4191000"/>
                        <a:ext cx="3611563" cy="266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Group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2008756"/>
              </p:ext>
            </p:extLst>
          </p:nvPr>
        </p:nvGraphicFramePr>
        <p:xfrm>
          <a:off x="609600" y="2971800"/>
          <a:ext cx="5029201" cy="3200400"/>
        </p:xfrm>
        <a:graphic>
          <a:graphicData uri="http://schemas.openxmlformats.org/drawingml/2006/table">
            <a:tbl>
              <a:tblPr/>
              <a:tblGrid>
                <a:gridCol w="566671"/>
                <a:gridCol w="569621"/>
                <a:gridCol w="1614053"/>
                <a:gridCol w="2278856"/>
              </a:tblGrid>
              <a:tr h="40945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NOR SR Latch Characteristic Table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8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81"/>
                    </a:solidFill>
                  </a:tcPr>
                </a:tc>
              </a:tr>
              <a:tr h="40945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Inputs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8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Next State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Q(t+1)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Operation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4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S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R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8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81"/>
                    </a:solidFill>
                  </a:tcPr>
                </a:tc>
              </a:tr>
              <a:tr h="397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Q(t)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Hold (no change)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Reset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Set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Undefined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163488"/>
              </p:ext>
            </p:extLst>
          </p:nvPr>
        </p:nvGraphicFramePr>
        <p:xfrm>
          <a:off x="6431229" y="2209800"/>
          <a:ext cx="1676134" cy="1752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60" name="Visio" r:id="rId8" imgW="838067" imgH="876241" progId="Visio.Drawing.15">
                  <p:embed/>
                </p:oleObj>
              </mc:Choice>
              <mc:Fallback>
                <p:oleObj name="Visio" r:id="rId8" imgW="838067" imgH="87624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431229" y="2209800"/>
                        <a:ext cx="1676134" cy="17524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76222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Latch Timing Waveform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Rectangle 6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533400" y="1066800"/>
                <a:ext cx="4953000" cy="5762625"/>
              </a:xfrm>
            </p:spPr>
            <p:txBody>
              <a:bodyPr/>
              <a:lstStyle/>
              <a:p>
                <a:r>
                  <a:rPr lang="en-US" sz="2800" dirty="0" smtClean="0"/>
                  <a:t>The Q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800"/>
                          <m:t>Q</m:t>
                        </m:r>
                      </m:e>
                    </m:acc>
                  </m:oMath>
                </a14:m>
                <a:r>
                  <a:rPr lang="en-US" sz="2800" dirty="0" smtClean="0"/>
                  <a:t> outputs are both unknown until S and R are known</a:t>
                </a:r>
              </a:p>
              <a:p>
                <a:r>
                  <a:rPr lang="en-US" sz="2800" dirty="0" smtClean="0"/>
                  <a:t>When S</a:t>
                </a:r>
                <a:r>
                  <a:rPr lang="en-US" dirty="0"/>
                  <a:t> = R = </a:t>
                </a:r>
                <a:r>
                  <a:rPr lang="en-US" sz="2800" dirty="0" smtClean="0"/>
                  <a:t>1, </a:t>
                </a:r>
                <a:r>
                  <a:rPr lang="en-US" dirty="0"/>
                  <a:t>Q = 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800"/>
                          <m:t>Q</m:t>
                        </m:r>
                      </m:e>
                    </m:acc>
                  </m:oMath>
                </a14:m>
                <a:r>
                  <a:rPr lang="en-US" dirty="0"/>
                  <a:t> = </a:t>
                </a:r>
                <a:r>
                  <a:rPr lang="en-US" sz="2800" dirty="0" smtClean="0"/>
                  <a:t>0!</a:t>
                </a:r>
              </a:p>
              <a:p>
                <a:pPr lvl="1"/>
                <a:r>
                  <a:rPr lang="en-US" sz="2400" dirty="0" smtClean="0"/>
                  <a:t>If we try to “hold” afterwards with S = R = 0, the value in the latch oscillates…</a:t>
                </a:r>
              </a:p>
            </p:txBody>
          </p:sp>
        </mc:Choice>
        <mc:Fallback xmlns="">
          <p:sp>
            <p:nvSpPr>
              <p:cNvPr id="9219" name="Rectangle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066800"/>
                <a:ext cx="4953000" cy="5762625"/>
              </a:xfrm>
              <a:blipFill rotWithShape="0">
                <a:blip r:embed="rId4"/>
                <a:stretch>
                  <a:fillRect l="-3448" t="-2328" r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61164"/>
              </p:ext>
            </p:extLst>
          </p:nvPr>
        </p:nvGraphicFramePr>
        <p:xfrm>
          <a:off x="381000" y="4267200"/>
          <a:ext cx="86868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78" name="Visio" r:id="rId6" imgW="6578379" imgH="1651195" progId="Visio.Drawing.15">
                  <p:embed/>
                </p:oleObj>
              </mc:Choice>
              <mc:Fallback>
                <p:oleObj name="Visio" r:id="rId6" imgW="6578379" imgH="165119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1000" y="4267200"/>
                        <a:ext cx="8686800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473503"/>
              </p:ext>
            </p:extLst>
          </p:nvPr>
        </p:nvGraphicFramePr>
        <p:xfrm>
          <a:off x="5456237" y="1333500"/>
          <a:ext cx="3611563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79" name="Visio" r:id="rId9" imgW="1651221" imgH="1219141" progId="Visio.Drawing.15">
                  <p:embed/>
                </p:oleObj>
              </mc:Choice>
              <mc:Fallback>
                <p:oleObj name="Visio" r:id="rId9" imgW="1651221" imgH="121914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56237" y="1333500"/>
                        <a:ext cx="3611563" cy="266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22765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49165"/>
              </p:ext>
            </p:extLst>
          </p:nvPr>
        </p:nvGraphicFramePr>
        <p:xfrm>
          <a:off x="5638800" y="4190998"/>
          <a:ext cx="3611564" cy="2667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82" name="Visio" r:id="rId5" imgW="1651221" imgH="1219141" progId="Visio.Drawing.15">
                  <p:embed/>
                </p:oleObj>
              </mc:Choice>
              <mc:Fallback>
                <p:oleObj name="Visio" r:id="rId5" imgW="1651221" imgH="121914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38800" y="4190998"/>
                        <a:ext cx="3611564" cy="2667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382478"/>
              </p:ext>
            </p:extLst>
          </p:nvPr>
        </p:nvGraphicFramePr>
        <p:xfrm>
          <a:off x="6316729" y="2209800"/>
          <a:ext cx="1790634" cy="1752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83" name="Visio" r:id="rId8" imgW="895317" imgH="876241" progId="Visio.Drawing.15">
                  <p:embed/>
                </p:oleObj>
              </mc:Choice>
              <mc:Fallback>
                <p:oleObj name="Visio" r:id="rId8" imgW="895317" imgH="87624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316729" y="2209800"/>
                        <a:ext cx="1790634" cy="17524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27" name="Rectangle 2"/>
              <p:cNvSpPr>
                <a:spLocks noGrp="1" noChangeArrowheads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/>
                          <m:t>S</m:t>
                        </m:r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 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/>
                          <m:t>R</m:t>
                        </m:r>
                      </m:e>
                    </m:acc>
                  </m:oMath>
                </a14:m>
                <a:r>
                  <a:rPr lang="en-US" dirty="0" smtClean="0"/>
                  <a:t> Latch (NAND)</a:t>
                </a:r>
              </a:p>
            </p:txBody>
          </p:sp>
        </mc:Choice>
        <mc:Fallback xmlns="">
          <p:sp>
            <p:nvSpPr>
              <p:cNvPr id="1027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10"/>
                <a:stretch>
                  <a:fillRect t="-4667" b="-2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8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Can make 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/>
                          <m:t>S</m:t>
                        </m:r>
                      </m:e>
                    </m:acc>
                    <m:r>
                      <a:rPr lang="en-US" smtClean="0">
                        <a:latin typeface="Cambria Math" panose="02040503050406030204" pitchFamily="18" charset="0"/>
                      </a:rPr>
                      <m:t> 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/>
                          <m:t>R</m:t>
                        </m:r>
                      </m:e>
                    </m:acc>
                  </m:oMath>
                </a14:m>
                <a:r>
                  <a:rPr lang="en-US" dirty="0" smtClean="0"/>
                  <a:t> latch with NANDs</a:t>
                </a:r>
              </a:p>
              <a:p>
                <a:pPr lvl="1"/>
                <a:r>
                  <a:rPr lang="en-US" dirty="0" smtClean="0"/>
                  <a:t>Inputs become active-low</a:t>
                </a:r>
              </a:p>
            </p:txBody>
          </p:sp>
        </mc:Choice>
        <mc:Fallback xmlns="">
          <p:sp>
            <p:nvSpPr>
              <p:cNvPr id="102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11"/>
                <a:stretch>
                  <a:fillRect l="-2000" t="-2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Group 3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381317246"/>
                  </p:ext>
                </p:extLst>
              </p:nvPr>
            </p:nvGraphicFramePr>
            <p:xfrm>
              <a:off x="609600" y="2971800"/>
              <a:ext cx="5029200" cy="3200400"/>
            </p:xfrm>
            <a:graphic>
              <a:graphicData uri="http://schemas.openxmlformats.org/drawingml/2006/table">
                <a:tbl>
                  <a:tblPr/>
                  <a:tblGrid>
                    <a:gridCol w="566671"/>
                    <a:gridCol w="569621"/>
                    <a:gridCol w="1606908"/>
                    <a:gridCol w="2286000"/>
                  </a:tblGrid>
                  <a:tr h="409456">
                    <a:tc gridSpan="4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NAND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kumimoji="0" lang="en-US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cs typeface="Arial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nor/>
                                    </m:rPr>
                                    <a:rPr kumimoji="0" lang="en-US" sz="2400" b="0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libri" panose="020F0502020204030204" pitchFamily="34" charset="0"/>
                                      <a:cs typeface="Arial" charset="0"/>
                                    </a:rPr>
                                    <m:t>S</m:t>
                                  </m:r>
                                </m:e>
                              </m:acc>
                              <m:r>
                                <a:rPr kumimoji="0" lang="en-US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charset="0"/>
                                </a:rPr>
                                <m:t> </m:t>
                              </m:r>
                              <m:acc>
                                <m:accPr>
                                  <m:chr m:val="̅"/>
                                  <m:ctrlPr>
                                    <a:rPr kumimoji="0" lang="en-US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cs typeface="Arial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nor/>
                                    </m:rPr>
                                    <a:rPr kumimoji="0" lang="en-US" sz="2400" b="0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libri" panose="020F0502020204030204" pitchFamily="34" charset="0"/>
                                      <a:cs typeface="Arial" charset="0"/>
                                    </a:rPr>
                                    <m:t>R</m:t>
                                  </m:r>
                                </m:e>
                              </m:acc>
                            </m:oMath>
                          </a14:m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 Latch Characteristic Table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</a:tr>
                  <a:tr h="409456"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Inputs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  <a:cs typeface="Arial" charset="0"/>
                          </a:endParaRPr>
                        </a:p>
                      </a:txBody>
                      <a:tcPr marT="45731" marB="45731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Next State</a:t>
                          </a: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Q(t+1)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Operation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0945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24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cs typeface="Arial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nor/>
                                      </m:rPr>
                                      <a:rPr kumimoji="0" lang="en-US" sz="24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cs typeface="Arial" charset="0"/>
                                      </a:rPr>
                                      <m:t>S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24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cs typeface="Arial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nor/>
                                      </m:rPr>
                                      <a:rPr kumimoji="0" lang="en-US" sz="24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cs typeface="Arial" charset="0"/>
                                      </a:rPr>
                                      <m:t>R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</a:tr>
                  <a:tr h="39775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???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Undefined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39775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Set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39775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Reset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39775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Q(t)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Hold (no change)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Group 3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381317246"/>
                  </p:ext>
                </p:extLst>
              </p:nvPr>
            </p:nvGraphicFramePr>
            <p:xfrm>
              <a:off x="609600" y="2971800"/>
              <a:ext cx="5029200" cy="3200400"/>
            </p:xfrm>
            <a:graphic>
              <a:graphicData uri="http://schemas.openxmlformats.org/drawingml/2006/table">
                <a:tbl>
                  <a:tblPr/>
                  <a:tblGrid>
                    <a:gridCol w="566671"/>
                    <a:gridCol w="569621"/>
                    <a:gridCol w="1606908"/>
                    <a:gridCol w="2286000"/>
                  </a:tblGrid>
                  <a:tr h="457200">
                    <a:tc grid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12"/>
                          <a:stretch>
                            <a:fillRect l="-364" t="-9333" r="-1939" b="-6306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</a:tr>
                  <a:tr h="457200"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Inputs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  <a:cs typeface="Arial" charset="0"/>
                          </a:endParaRPr>
                        </a:p>
                      </a:txBody>
                      <a:tcPr marT="45731" marB="45731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Next State</a:t>
                          </a: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Q(t+1)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Operation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12"/>
                          <a:stretch>
                            <a:fillRect l="-3226" t="-209333" r="-804301" b="-4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12"/>
                          <a:stretch>
                            <a:fillRect l="-103226" t="-209333" r="-704301" b="-43066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???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Undefined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Set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Reset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Q(t)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Hold (no change)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99766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140656"/>
              </p:ext>
            </p:extLst>
          </p:nvPr>
        </p:nvGraphicFramePr>
        <p:xfrm>
          <a:off x="6629400" y="3276600"/>
          <a:ext cx="1676134" cy="1562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97" name="Visio" r:id="rId5" imgW="838067" imgH="781284" progId="Visio.Drawing.15">
                  <p:embed/>
                </p:oleObj>
              </mc:Choice>
              <mc:Fallback>
                <p:oleObj name="Visio" r:id="rId5" imgW="838067" imgH="78128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29400" y="3276600"/>
                        <a:ext cx="1676134" cy="1562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JK Flip-Flop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SR latches</a:t>
            </a:r>
          </a:p>
          <a:p>
            <a:pPr lvl="1"/>
            <a:r>
              <a:rPr lang="en-US" dirty="0" smtClean="0"/>
              <a:t>J </a:t>
            </a:r>
            <a:r>
              <a:rPr lang="en-US" dirty="0" smtClean="0">
                <a:sym typeface="Wingdings" panose="05000000000000000000" pitchFamily="2" charset="2"/>
              </a:rPr>
              <a:t> S, K  R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Avoids the undefined case!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Group 3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395289550"/>
                  </p:ext>
                </p:extLst>
              </p:nvPr>
            </p:nvGraphicFramePr>
            <p:xfrm>
              <a:off x="609600" y="2971800"/>
              <a:ext cx="5029200" cy="3206814"/>
            </p:xfrm>
            <a:graphic>
              <a:graphicData uri="http://schemas.openxmlformats.org/drawingml/2006/table">
                <a:tbl>
                  <a:tblPr/>
                  <a:tblGrid>
                    <a:gridCol w="566671"/>
                    <a:gridCol w="569621"/>
                    <a:gridCol w="1606908"/>
                    <a:gridCol w="2286000"/>
                  </a:tblGrid>
                  <a:tr h="409456">
                    <a:tc gridSpan="4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JK Flip-Flop Characteristic Table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</a:tr>
                  <a:tr h="409456"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Inputs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  <a:cs typeface="Arial" charset="0"/>
                          </a:endParaRPr>
                        </a:p>
                      </a:txBody>
                      <a:tcPr marT="45731" marB="45731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Next State</a:t>
                          </a: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Q(t+1)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Operation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0945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J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K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</a:tr>
                  <a:tr h="39775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Q(t)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Hold (no change)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39775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Reset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39775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Set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39775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24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cs typeface="Arial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nor/>
                                      </m:rPr>
                                      <a:rPr kumimoji="0" lang="en-US" sz="24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cs typeface="Arial" charset="0"/>
                                      </a:rPr>
                                      <m:t>Q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en-US" sz="24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cs typeface="Arial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en-US" sz="24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cs typeface="Arial" charset="0"/>
                                      </a:rPr>
                                      <m:t>t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en-US" sz="24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cs typeface="Arial" charset="0"/>
                                      </a:rPr>
                                      <m:t>)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Complement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Group 3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395289550"/>
                  </p:ext>
                </p:extLst>
              </p:nvPr>
            </p:nvGraphicFramePr>
            <p:xfrm>
              <a:off x="609600" y="2971800"/>
              <a:ext cx="5029200" cy="3206814"/>
            </p:xfrm>
            <a:graphic>
              <a:graphicData uri="http://schemas.openxmlformats.org/drawingml/2006/table">
                <a:tbl>
                  <a:tblPr/>
                  <a:tblGrid>
                    <a:gridCol w="566671"/>
                    <a:gridCol w="569621"/>
                    <a:gridCol w="1606908"/>
                    <a:gridCol w="2286000"/>
                  </a:tblGrid>
                  <a:tr h="457200">
                    <a:tc gridSpan="4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JK Flip-Flop Characteristic Table</a:t>
                          </a: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</a:tr>
                  <a:tr h="457200"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Inputs</a:t>
                          </a: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  <a:cs typeface="Arial" charset="0"/>
                          </a:endParaRPr>
                        </a:p>
                      </a:txBody>
                      <a:tcPr marT="45731" marB="45731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Next State</a:t>
                          </a: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Q(t+1)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Operation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J</a:t>
                          </a: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K</a:t>
                          </a: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Q(t)</a:t>
                          </a: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Hold (no change)</a:t>
                          </a: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Reset</a:t>
                          </a: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Set</a:t>
                          </a: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6361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7"/>
                          <a:stretch>
                            <a:fillRect l="-71591" t="-602632" r="-148106" b="-2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Complement</a:t>
                          </a: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54564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 Flip-Flop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“Toggle” FF is equivalent to JK FF with J=K=T</a:t>
            </a:r>
          </a:p>
          <a:p>
            <a:r>
              <a:rPr lang="en-US" dirty="0" smtClean="0"/>
              <a:t>MUST have a set or reset input to start at a known initial value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Group 3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988122208"/>
                  </p:ext>
                </p:extLst>
              </p:nvPr>
            </p:nvGraphicFramePr>
            <p:xfrm>
              <a:off x="609600" y="2971800"/>
              <a:ext cx="5029200" cy="2292414"/>
            </p:xfrm>
            <a:graphic>
              <a:graphicData uri="http://schemas.openxmlformats.org/drawingml/2006/table">
                <a:tbl>
                  <a:tblPr/>
                  <a:tblGrid>
                    <a:gridCol w="1136292"/>
                    <a:gridCol w="1606908"/>
                    <a:gridCol w="2286000"/>
                  </a:tblGrid>
                  <a:tr h="409456">
                    <a:tc gridSpan="3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T Flip-Flop Characteristic Table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</a:tr>
                  <a:tr h="40945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Input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Next State</a:t>
                          </a: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Q(t+1)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Operation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0945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T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</a:tr>
                  <a:tr h="39775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Q(t)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Hold (no change)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39775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en-US" sz="24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cs typeface="Arial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nor/>
                                      </m:rPr>
                                      <a:rPr kumimoji="0" lang="en-US" sz="24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cs typeface="Arial" charset="0"/>
                                      </a:rPr>
                                      <m:t>Q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en-US" sz="24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cs typeface="Arial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en-US" sz="24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cs typeface="Arial" charset="0"/>
                                      </a:rPr>
                                      <m:t>t</m:t>
                                    </m:r>
                                    <m:r>
                                      <m:rPr>
                                        <m:nor/>
                                      </m:rPr>
                                      <a:rPr kumimoji="0" lang="en-US" sz="2400" b="0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cs typeface="Arial" charset="0"/>
                                      </a:rPr>
                                      <m:t>)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Complement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Group 3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988122208"/>
                  </p:ext>
                </p:extLst>
              </p:nvPr>
            </p:nvGraphicFramePr>
            <p:xfrm>
              <a:off x="609600" y="2971800"/>
              <a:ext cx="5029200" cy="2292414"/>
            </p:xfrm>
            <a:graphic>
              <a:graphicData uri="http://schemas.openxmlformats.org/drawingml/2006/table">
                <a:tbl>
                  <a:tblPr/>
                  <a:tblGrid>
                    <a:gridCol w="1136292"/>
                    <a:gridCol w="1606908"/>
                    <a:gridCol w="2286000"/>
                  </a:tblGrid>
                  <a:tr h="457200">
                    <a:tc gridSpan="3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T Flip-Flop Characteristic Table</a:t>
                          </a: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Input</a:t>
                          </a: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Next State</a:t>
                          </a: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Q(t+1)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Operation</a:t>
                          </a: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T</a:t>
                          </a: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endParaRPr kumimoji="0" lang="en-US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  <a:cs typeface="Arial" charset="0"/>
                          </a:endParaRPr>
                        </a:p>
                      </a:txBody>
                      <a:tcPr marT="45731" marB="45731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81"/>
                        </a:solid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0</a:t>
                          </a: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Q(t)</a:t>
                          </a: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Hold (no change)</a:t>
                          </a: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6361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1</a:t>
                          </a: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L="45720" marR="45720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5"/>
                          <a:stretch>
                            <a:fillRect l="-71591" t="-405263" r="-148106" b="-2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800000"/>
                            </a:buClr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Arial" charset="0"/>
                            </a:rPr>
                            <a:t>Complement</a:t>
                          </a:r>
                          <a:endParaRPr kumimoji="0" 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Arial" charset="0"/>
                          </a:endParaRPr>
                        </a:p>
                      </a:txBody>
                      <a:tcPr marL="45720" marR="4572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279758"/>
              </p:ext>
            </p:extLst>
          </p:nvPr>
        </p:nvGraphicFramePr>
        <p:xfrm>
          <a:off x="6629400" y="2819400"/>
          <a:ext cx="1676134" cy="2591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21" name="Visio" r:id="rId7" imgW="838067" imgH="1295634" progId="Visio.Drawing.15">
                  <p:embed/>
                </p:oleObj>
              </mc:Choice>
              <mc:Fallback>
                <p:oleObj name="Visio" r:id="rId7" imgW="838067" imgH="129563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29400" y="2819400"/>
                        <a:ext cx="1676134" cy="2591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232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Other Flip-Flop Types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state table as usual</a:t>
            </a:r>
          </a:p>
          <a:p>
            <a:pPr lvl="1"/>
            <a:r>
              <a:rPr lang="en-US" dirty="0" smtClean="0"/>
              <a:t>But “Next State” no longer equal to the FF input…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That was only the case because a D flip-flop’s next state is </a:t>
            </a:r>
            <a:r>
              <a:rPr lang="en-US" b="1" u="sng" dirty="0" smtClean="0">
                <a:solidFill>
                  <a:srgbClr val="0070C0"/>
                </a:solidFill>
              </a:rPr>
              <a:t>equal</a:t>
            </a:r>
            <a:r>
              <a:rPr lang="en-US" b="1" dirty="0" smtClean="0">
                <a:solidFill>
                  <a:srgbClr val="0070C0"/>
                </a:solidFill>
              </a:rPr>
              <a:t> to its D input!</a:t>
            </a:r>
            <a:endParaRPr lang="en-US" b="1" u="sng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Add extra column(s) for the flip-flop input(s)</a:t>
            </a:r>
          </a:p>
          <a:p>
            <a:r>
              <a:rPr lang="en-US" dirty="0" smtClean="0"/>
              <a:t>For each row of the state table, determine </a:t>
            </a:r>
            <a:r>
              <a:rPr lang="en-US" u="sng" dirty="0" smtClean="0"/>
              <a:t>which FF input value(s)</a:t>
            </a:r>
            <a:r>
              <a:rPr lang="en-US" dirty="0" smtClean="0"/>
              <a:t> will cause the flip-flop to enter the </a:t>
            </a:r>
            <a:r>
              <a:rPr lang="en-US" u="sng" dirty="0" smtClean="0"/>
              <a:t>required next state</a:t>
            </a:r>
          </a:p>
          <a:p>
            <a:pPr lvl="1"/>
            <a:r>
              <a:rPr lang="en-US" dirty="0" smtClean="0"/>
              <a:t>Refer to the flip-flop’s characteristic table</a:t>
            </a:r>
          </a:p>
          <a:p>
            <a:r>
              <a:rPr lang="en-US" dirty="0" smtClean="0"/>
              <a:t>Create the combinational logic for the FF inputs and the circuit output</a:t>
            </a:r>
          </a:p>
        </p:txBody>
      </p:sp>
    </p:spTree>
    <p:extLst>
      <p:ext uri="{BB962C8B-B14F-4D97-AF65-F5344CB8AC3E}">
        <p14:creationId xmlns:p14="http://schemas.microsoft.com/office/powerpoint/2010/main" val="11453091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Make D from JK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Express DFF behavior</a:t>
            </a:r>
            <a:br>
              <a:rPr lang="en-US" sz="2800" dirty="0" smtClean="0"/>
            </a:br>
            <a:r>
              <a:rPr lang="en-US" sz="2800" dirty="0" smtClean="0"/>
              <a:t>using a state diagram</a:t>
            </a:r>
          </a:p>
          <a:p>
            <a:r>
              <a:rPr lang="en-US" sz="2800" dirty="0" smtClean="0"/>
              <a:t>Create a state table</a:t>
            </a:r>
            <a:br>
              <a:rPr lang="en-US" sz="2800" dirty="0" smtClean="0"/>
            </a:br>
            <a:r>
              <a:rPr lang="en-US" sz="2800" dirty="0" smtClean="0"/>
              <a:t>from the state diagram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7643077"/>
              </p:ext>
            </p:extLst>
          </p:nvPr>
        </p:nvGraphicFramePr>
        <p:xfrm>
          <a:off x="4724400" y="1066800"/>
          <a:ext cx="4349894" cy="2108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6" name="Visio" r:id="rId5" imgW="4349894" imgH="2108044" progId="Visio.Drawing.15">
                  <p:embed/>
                </p:oleObj>
              </mc:Choice>
              <mc:Fallback>
                <p:oleObj name="Visio" r:id="rId5" imgW="4349894" imgH="210804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24400" y="1066800"/>
                        <a:ext cx="4349894" cy="2108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402441"/>
              </p:ext>
            </p:extLst>
          </p:nvPr>
        </p:nvGraphicFramePr>
        <p:xfrm>
          <a:off x="914400" y="3429000"/>
          <a:ext cx="4009263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9005"/>
                <a:gridCol w="1513141"/>
                <a:gridCol w="15671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Input</a:t>
                      </a:r>
                      <a:r>
                        <a:rPr lang="en-US" sz="2400" b="1" dirty="0" smtClean="0"/>
                        <a:t/>
                      </a:r>
                      <a:br>
                        <a:rPr lang="en-US" sz="2400" b="1" dirty="0" smtClean="0"/>
                      </a:br>
                      <a:r>
                        <a:rPr lang="en-US" sz="2400" b="1" dirty="0" smtClean="0"/>
                        <a:t>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Curr</a:t>
                      </a:r>
                      <a:r>
                        <a:rPr lang="en-US" sz="2000" b="1" dirty="0" smtClean="0"/>
                        <a:t> State</a:t>
                      </a:r>
                      <a:r>
                        <a:rPr lang="en-US" sz="2400" b="1" dirty="0" smtClean="0"/>
                        <a:t/>
                      </a:r>
                      <a:br>
                        <a:rPr lang="en-US" sz="2400" b="1" dirty="0" smtClean="0"/>
                      </a:br>
                      <a:r>
                        <a:rPr lang="en-US" sz="2400" b="1" dirty="0" smtClean="0"/>
                        <a:t>Q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Next State</a:t>
                      </a:r>
                      <a:br>
                        <a:rPr lang="en-US" sz="2000" b="1" dirty="0" smtClean="0"/>
                      </a:br>
                      <a:r>
                        <a:rPr lang="en-US" sz="2400" b="1" dirty="0" smtClean="0"/>
                        <a:t>N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81600" y="4876800"/>
            <a:ext cx="3712191" cy="12003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The output is equal to the current state, so we are not showing it separately</a:t>
            </a:r>
            <a:endParaRPr lang="en-US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3276600"/>
            <a:ext cx="3712191" cy="12003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D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 is not the</a:t>
            </a:r>
            <a:br>
              <a:rPr lang="en-US" sz="2400" dirty="0" smtClean="0">
                <a:solidFill>
                  <a:srgbClr val="C00000"/>
                </a:solidFill>
                <a:latin typeface="+mn-lt"/>
              </a:rPr>
            </a:b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next state in this case</a:t>
            </a:r>
            <a:br>
              <a:rPr lang="en-US" sz="2400" dirty="0" smtClean="0">
                <a:solidFill>
                  <a:srgbClr val="C00000"/>
                </a:solidFill>
                <a:latin typeface="+mn-lt"/>
              </a:rPr>
            </a:b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– it is the 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input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!</a:t>
            </a:r>
            <a:endParaRPr lang="en-US" sz="2400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600201" y="3286304"/>
            <a:ext cx="3581400" cy="752296"/>
            <a:chOff x="1600201" y="3286304"/>
            <a:chExt cx="3581400" cy="752296"/>
          </a:xfrm>
        </p:grpSpPr>
        <p:sp>
          <p:nvSpPr>
            <p:cNvPr id="10" name="Freeform 9"/>
            <p:cNvSpPr/>
            <p:nvPr/>
          </p:nvSpPr>
          <p:spPr>
            <a:xfrm>
              <a:off x="1600201" y="3286304"/>
              <a:ext cx="3581400" cy="613022"/>
            </a:xfrm>
            <a:custGeom>
              <a:avLst/>
              <a:gdLst>
                <a:gd name="connsiteX0" fmla="*/ 4326341 w 4326341"/>
                <a:gd name="connsiteY0" fmla="*/ 330491 h 562503"/>
                <a:gd name="connsiteX1" fmla="*/ 3125338 w 4326341"/>
                <a:gd name="connsiteY1" fmla="*/ 16593 h 562503"/>
                <a:gd name="connsiteX2" fmla="*/ 900753 w 4326341"/>
                <a:gd name="connsiteY2" fmla="*/ 98479 h 562503"/>
                <a:gd name="connsiteX3" fmla="*/ 0 w 4326341"/>
                <a:gd name="connsiteY3" fmla="*/ 562503 h 562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26341" h="562503">
                  <a:moveTo>
                    <a:pt x="4326341" y="330491"/>
                  </a:moveTo>
                  <a:cubicBezTo>
                    <a:pt x="4011305" y="192876"/>
                    <a:pt x="3696269" y="55262"/>
                    <a:pt x="3125338" y="16593"/>
                  </a:cubicBezTo>
                  <a:cubicBezTo>
                    <a:pt x="2554407" y="-22076"/>
                    <a:pt x="1421643" y="7494"/>
                    <a:pt x="900753" y="98479"/>
                  </a:cubicBezTo>
                  <a:cubicBezTo>
                    <a:pt x="379863" y="189464"/>
                    <a:pt x="189931" y="375983"/>
                    <a:pt x="0" y="562503"/>
                  </a:cubicBezTo>
                </a:path>
              </a:pathLst>
            </a:custGeom>
            <a:noFill/>
            <a:ln w="76200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H="1">
              <a:off x="4343401" y="4038600"/>
              <a:ext cx="838199" cy="0"/>
            </a:xfrm>
            <a:prstGeom prst="line">
              <a:avLst/>
            </a:prstGeom>
            <a:noFill/>
            <a:ln w="76200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9" name="Freeform 18"/>
          <p:cNvSpPr/>
          <p:nvPr/>
        </p:nvSpPr>
        <p:spPr>
          <a:xfrm>
            <a:off x="2752344" y="5989320"/>
            <a:ext cx="2441448" cy="431471"/>
          </a:xfrm>
          <a:custGeom>
            <a:avLst/>
            <a:gdLst>
              <a:gd name="connsiteX0" fmla="*/ 2441448 w 2441448"/>
              <a:gd name="connsiteY0" fmla="*/ 91440 h 431471"/>
              <a:gd name="connsiteX1" fmla="*/ 1965960 w 2441448"/>
              <a:gd name="connsiteY1" fmla="*/ 365760 h 431471"/>
              <a:gd name="connsiteX2" fmla="*/ 886968 w 2441448"/>
              <a:gd name="connsiteY2" fmla="*/ 402336 h 431471"/>
              <a:gd name="connsiteX3" fmla="*/ 0 w 2441448"/>
              <a:gd name="connsiteY3" fmla="*/ 0 h 43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1448" h="431471">
                <a:moveTo>
                  <a:pt x="2441448" y="91440"/>
                </a:moveTo>
                <a:cubicBezTo>
                  <a:pt x="2333244" y="202692"/>
                  <a:pt x="2225040" y="313944"/>
                  <a:pt x="1965960" y="365760"/>
                </a:cubicBezTo>
                <a:cubicBezTo>
                  <a:pt x="1706880" y="417576"/>
                  <a:pt x="1214628" y="463296"/>
                  <a:pt x="886968" y="402336"/>
                </a:cubicBezTo>
                <a:cubicBezTo>
                  <a:pt x="559308" y="341376"/>
                  <a:pt x="279654" y="170688"/>
                  <a:pt x="0" y="0"/>
                </a:cubicBezTo>
              </a:path>
            </a:pathLst>
          </a:custGeom>
          <a:noFill/>
          <a:ln w="762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4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9" grpId="0" animBg="1"/>
    </p:bldLst>
  </p:timing>
</p:sld>
</file>

<file path=ppt/theme/theme1.xml><?xml version="1.0" encoding="utf-8"?>
<a:theme xmlns:a="http://schemas.openxmlformats.org/drawingml/2006/main" name="1_352">
  <a:themeElements>
    <a:clrScheme name="1_35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352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35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35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35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35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35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35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35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35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35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35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35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35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ECE352_Template.potx" id="{8B0B5A63-C5B4-4523-94F7-8E4E41BFC9B5}" vid="{28BE7650-A3D8-4BD7-878E-073ECBB25C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ECE352_Template</Template>
  <TotalTime>0</TotalTime>
  <Words>1403</Words>
  <Application>Microsoft Office PowerPoint</Application>
  <PresentationFormat>On-screen Show (4:3)</PresentationFormat>
  <Paragraphs>313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1_352</vt:lpstr>
      <vt:lpstr>Visio</vt:lpstr>
      <vt:lpstr>ECE 352 Digital System Fundamentals</vt:lpstr>
      <vt:lpstr>Other Latch and FF Types</vt:lpstr>
      <vt:lpstr>SR Latch (NOR)</vt:lpstr>
      <vt:lpstr>SR Latch Timing Waveform</vt:lpstr>
      <vt:lpstr>"S"  ̅ "R"  ̅ Latch (NAND)</vt:lpstr>
      <vt:lpstr>JK Flip-Flop</vt:lpstr>
      <vt:lpstr>T Flip-Flop</vt:lpstr>
      <vt:lpstr>Using Other Flip-Flop Types</vt:lpstr>
      <vt:lpstr>Example: Make D from JK</vt:lpstr>
      <vt:lpstr>Example: Make D From JK</vt:lpstr>
      <vt:lpstr>Example: Make D From JK</vt:lpstr>
      <vt:lpstr>Example: Make D From JK</vt:lpstr>
      <vt:lpstr>Example: Make JK From D</vt:lpstr>
      <vt:lpstr>Example: Make JK From D</vt:lpstr>
      <vt:lpstr>ECE 352 Digital System Fundamentals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2014-10-13T18:02:45Z</dcterms:modified>
</cp:coreProperties>
</file>