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993" r:id="rId1"/>
  </p:sldMasterIdLst>
  <p:notesMasterIdLst>
    <p:notesMasterId r:id="rId26"/>
  </p:notesMasterIdLst>
  <p:handoutMasterIdLst>
    <p:handoutMasterId r:id="rId27"/>
  </p:handoutMasterIdLst>
  <p:sldIdLst>
    <p:sldId id="256" r:id="rId2"/>
    <p:sldId id="431" r:id="rId3"/>
    <p:sldId id="436" r:id="rId4"/>
    <p:sldId id="437" r:id="rId5"/>
    <p:sldId id="454" r:id="rId6"/>
    <p:sldId id="456" r:id="rId7"/>
    <p:sldId id="438" r:id="rId8"/>
    <p:sldId id="440" r:id="rId9"/>
    <p:sldId id="433" r:id="rId10"/>
    <p:sldId id="472" r:id="rId11"/>
    <p:sldId id="458" r:id="rId12"/>
    <p:sldId id="459" r:id="rId13"/>
    <p:sldId id="462" r:id="rId14"/>
    <p:sldId id="463" r:id="rId15"/>
    <p:sldId id="460" r:id="rId16"/>
    <p:sldId id="461" r:id="rId17"/>
    <p:sldId id="464" r:id="rId18"/>
    <p:sldId id="466" r:id="rId19"/>
    <p:sldId id="465" r:id="rId20"/>
    <p:sldId id="469" r:id="rId21"/>
    <p:sldId id="467" r:id="rId22"/>
    <p:sldId id="474" r:id="rId23"/>
    <p:sldId id="475" r:id="rId24"/>
    <p:sldId id="470" r:id="rId25"/>
  </p:sldIdLst>
  <p:sldSz cx="9144000" cy="6858000" type="screen4x3"/>
  <p:notesSz cx="6985000" cy="9283700"/>
  <p:defaultTextStyle>
    <a:defPPr>
      <a:defRPr lang="en-GB"/>
    </a:defPPr>
    <a:lvl1pPr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1pPr>
    <a:lvl2pPr marL="4572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2pPr>
    <a:lvl3pPr marL="9144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3pPr>
    <a:lvl4pPr marL="13716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4pPr>
    <a:lvl5pPr marL="18288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charset="0"/>
        <a:ea typeface="Arial Unicode MS" pitchFamily="34" charset="-128"/>
        <a:cs typeface="Arial Unicode MS" pitchFamily="34"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785">
          <p15:clr>
            <a:srgbClr val="A4A3A4"/>
          </p15:clr>
        </p15:guide>
        <p15:guide id="2" pos="206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33CC33"/>
    <a:srgbClr val="0000CC"/>
    <a:srgbClr val="6600FF"/>
    <a:srgbClr val="009999"/>
    <a:srgbClr val="FF9900"/>
    <a:srgbClr val="00CC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09" autoAdjust="0"/>
    <p:restoredTop sz="75137" autoAdjust="0"/>
  </p:normalViewPr>
  <p:slideViewPr>
    <p:cSldViewPr>
      <p:cViewPr varScale="1">
        <p:scale>
          <a:sx n="92" d="100"/>
          <a:sy n="92" d="100"/>
        </p:scale>
        <p:origin x="-108" y="-9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28" d="100"/>
          <a:sy n="128" d="100"/>
        </p:scale>
        <p:origin x="-3858" y="-108"/>
      </p:cViewPr>
      <p:guideLst>
        <p:guide orient="horz" pos="2785"/>
        <p:guide pos="206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37" cy="463571"/>
          </a:xfrm>
          <a:prstGeom prst="rect">
            <a:avLst/>
          </a:prstGeom>
        </p:spPr>
        <p:txBody>
          <a:bodyPr vert="horz" lIns="87938" tIns="43969" rIns="87938" bIns="43969" rtlCol="0"/>
          <a:lstStyle>
            <a:lvl1pPr algn="l">
              <a:defRPr sz="1200"/>
            </a:lvl1pPr>
          </a:lstStyle>
          <a:p>
            <a:pPr>
              <a:defRPr/>
            </a:pPr>
            <a:endParaRPr lang="en-US"/>
          </a:p>
        </p:txBody>
      </p:sp>
      <p:sp>
        <p:nvSpPr>
          <p:cNvPr id="3" name="Date Placeholder 2"/>
          <p:cNvSpPr>
            <a:spLocks noGrp="1"/>
          </p:cNvSpPr>
          <p:nvPr>
            <p:ph type="dt" sz="quarter" idx="1"/>
          </p:nvPr>
        </p:nvSpPr>
        <p:spPr>
          <a:xfrm>
            <a:off x="3956348" y="0"/>
            <a:ext cx="3027137" cy="463571"/>
          </a:xfrm>
          <a:prstGeom prst="rect">
            <a:avLst/>
          </a:prstGeom>
        </p:spPr>
        <p:txBody>
          <a:bodyPr vert="horz" lIns="87938" tIns="43969" rIns="87938" bIns="43969" rtlCol="0"/>
          <a:lstStyle>
            <a:lvl1pPr algn="r">
              <a:defRPr sz="1200"/>
            </a:lvl1pPr>
          </a:lstStyle>
          <a:p>
            <a:pPr>
              <a:defRPr/>
            </a:pPr>
            <a:fld id="{56ECB5D0-CC98-48F4-A221-DF26D9B6A36D}" type="datetimeFigureOut">
              <a:rPr lang="en-US"/>
              <a:pPr>
                <a:defRPr/>
              </a:pPr>
              <a:t>10/28/2014</a:t>
            </a:fld>
            <a:endParaRPr lang="en-US"/>
          </a:p>
        </p:txBody>
      </p:sp>
      <p:sp>
        <p:nvSpPr>
          <p:cNvPr id="4" name="Footer Placeholder 3"/>
          <p:cNvSpPr>
            <a:spLocks noGrp="1"/>
          </p:cNvSpPr>
          <p:nvPr>
            <p:ph type="ftr" sz="quarter" idx="2"/>
          </p:nvPr>
        </p:nvSpPr>
        <p:spPr>
          <a:xfrm>
            <a:off x="0" y="8818595"/>
            <a:ext cx="3027137" cy="463571"/>
          </a:xfrm>
          <a:prstGeom prst="rect">
            <a:avLst/>
          </a:prstGeom>
        </p:spPr>
        <p:txBody>
          <a:bodyPr vert="horz" lIns="87938" tIns="43969" rIns="87938" bIns="4396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6348" y="8818595"/>
            <a:ext cx="3027137" cy="463571"/>
          </a:xfrm>
          <a:prstGeom prst="rect">
            <a:avLst/>
          </a:prstGeom>
        </p:spPr>
        <p:txBody>
          <a:bodyPr vert="horz" lIns="87938" tIns="43969" rIns="87938" bIns="43969" rtlCol="0" anchor="b"/>
          <a:lstStyle>
            <a:lvl1pPr algn="r">
              <a:defRPr sz="1200"/>
            </a:lvl1pPr>
          </a:lstStyle>
          <a:p>
            <a:pPr>
              <a:defRPr/>
            </a:pPr>
            <a:fld id="{DB8477CA-AD7F-4EB9-8ECD-7DB883BA04DD}" type="slidenum">
              <a:rPr lang="en-US"/>
              <a:pPr>
                <a:defRPr/>
              </a:pPr>
              <a:t>‹#›</a:t>
            </a:fld>
            <a:endParaRPr lang="en-US"/>
          </a:p>
        </p:txBody>
      </p:sp>
    </p:spTree>
    <p:extLst>
      <p:ext uri="{BB962C8B-B14F-4D97-AF65-F5344CB8AC3E}">
        <p14:creationId xmlns:p14="http://schemas.microsoft.com/office/powerpoint/2010/main" val="1767390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87938" tIns="43969" rIns="87938" bIns="43969" anchor="ctr"/>
          <a:lstStyle/>
          <a:p>
            <a:endParaRPr lang="en-US">
              <a:cs typeface="Arial" charset="0"/>
            </a:endParaRPr>
          </a:p>
        </p:txBody>
      </p:sp>
      <p:sp>
        <p:nvSpPr>
          <p:cNvPr id="23555" name="AutoShape 2"/>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6" name="AutoShape 3"/>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7" name="AutoShape 4"/>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3077" name="Rectangle 5"/>
          <p:cNvSpPr>
            <a:spLocks noGrp="1" noChangeArrowheads="1"/>
          </p:cNvSpPr>
          <p:nvPr>
            <p:ph type="hdr"/>
          </p:nvPr>
        </p:nvSpPr>
        <p:spPr bwMode="auto">
          <a:xfrm>
            <a:off x="0" y="0"/>
            <a:ext cx="3030169"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78" name="Rectangle 6"/>
          <p:cNvSpPr>
            <a:spLocks noGrp="1" noChangeArrowheads="1"/>
          </p:cNvSpPr>
          <p:nvPr>
            <p:ph type="dt"/>
          </p:nvPr>
        </p:nvSpPr>
        <p:spPr bwMode="auto">
          <a:xfrm>
            <a:off x="3948769" y="0"/>
            <a:ext cx="3030168"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23560" name="Rectangle 7"/>
          <p:cNvSpPr>
            <a:spLocks noGrp="1" noRot="1" noChangeAspect="1" noChangeArrowheads="1"/>
          </p:cNvSpPr>
          <p:nvPr>
            <p:ph type="sldImg"/>
          </p:nvPr>
        </p:nvSpPr>
        <p:spPr bwMode="auto">
          <a:xfrm>
            <a:off x="1160463" y="684213"/>
            <a:ext cx="4660900" cy="3495675"/>
          </a:xfrm>
          <a:prstGeom prst="rect">
            <a:avLst/>
          </a:prstGeom>
          <a:solidFill>
            <a:srgbClr val="FFFFFF"/>
          </a:solidFill>
          <a:ln w="9360">
            <a:solidFill>
              <a:srgbClr val="000000"/>
            </a:solidFill>
            <a:miter lim="800000"/>
            <a:headEnd/>
            <a:tailEnd/>
          </a:ln>
        </p:spPr>
      </p:sp>
      <p:sp>
        <p:nvSpPr>
          <p:cNvPr id="3080" name="Rectangle 8"/>
          <p:cNvSpPr>
            <a:spLocks noGrp="1" noChangeArrowheads="1"/>
          </p:cNvSpPr>
          <p:nvPr>
            <p:ph type="body"/>
          </p:nvPr>
        </p:nvSpPr>
        <p:spPr bwMode="auto">
          <a:xfrm>
            <a:off x="911022" y="4413135"/>
            <a:ext cx="5156895" cy="4179814"/>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p>
            <a:pPr lvl="0"/>
            <a:endParaRPr lang="en-US" noProof="0" smtClean="0"/>
          </a:p>
        </p:txBody>
      </p:sp>
      <p:sp>
        <p:nvSpPr>
          <p:cNvPr id="3081" name="Rectangle 9"/>
          <p:cNvSpPr>
            <a:spLocks noGrp="1" noChangeArrowheads="1"/>
          </p:cNvSpPr>
          <p:nvPr>
            <p:ph type="ftr"/>
          </p:nvPr>
        </p:nvSpPr>
        <p:spPr bwMode="auto">
          <a:xfrm>
            <a:off x="0" y="8827805"/>
            <a:ext cx="3030169"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82" name="Rectangle 10"/>
          <p:cNvSpPr>
            <a:spLocks noGrp="1" noChangeArrowheads="1"/>
          </p:cNvSpPr>
          <p:nvPr>
            <p:ph type="sldNum"/>
          </p:nvPr>
        </p:nvSpPr>
        <p:spPr bwMode="auto">
          <a:xfrm>
            <a:off x="3948769" y="8827805"/>
            <a:ext cx="3030168"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fld id="{DB063583-0B77-4DBD-B8FC-D123094E6F68}" type="slidenum">
              <a:rPr lang="en-GB"/>
              <a:pPr>
                <a:defRPr/>
              </a:pPr>
              <a:t>‹#›</a:t>
            </a:fld>
            <a:endParaRPr lang="en-GB"/>
          </a:p>
        </p:txBody>
      </p:sp>
    </p:spTree>
    <p:extLst>
      <p:ext uri="{BB962C8B-B14F-4D97-AF65-F5344CB8AC3E}">
        <p14:creationId xmlns:p14="http://schemas.microsoft.com/office/powerpoint/2010/main" val="37612789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1</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In this presentation, we will look at how we go about designing registers.</a:t>
            </a:r>
            <a:endParaRPr lang="en-US" dirty="0" smtClean="0"/>
          </a:p>
        </p:txBody>
      </p:sp>
    </p:spTree>
    <p:extLst>
      <p:ext uri="{BB962C8B-B14F-4D97-AF65-F5344CB8AC3E}">
        <p14:creationId xmlns:p14="http://schemas.microsoft.com/office/powerpoint/2010/main" val="2648168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rgbClr val="000000"/>
                </a:solidFill>
                <a:effectLst/>
                <a:latin typeface="Times New Roman" pitchFamily="18" charset="0"/>
                <a:ea typeface="+mn-ea"/>
                <a:cs typeface="+mn-cs"/>
              </a:rPr>
              <a:t>Here we’ve used a flip-flop with built-in synchronous reset, so the reset input is connected directly to each flip-flop. The value to be stored in each bit position’s flip-flop is selected by a 4-to-1 mux that uses OP1 and OP0 as its select inputs.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When the 2-bit OP signal is 00, the register holds, so we reload the flip-flop with its current value.</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When OP is 01, the register shifts left, so we load each flip-flop with the value stored in the cell to the right, filling with 0 at the least-significant bit.</a:t>
            </a:r>
          </a:p>
          <a:p>
            <a:r>
              <a:rPr lang="en-US" sz="1200" kern="1200" dirty="0" smtClean="0">
                <a:solidFill>
                  <a:srgbClr val="000000"/>
                </a:solidFill>
                <a:effectLst/>
                <a:latin typeface="Times New Roman" pitchFamily="18" charset="0"/>
                <a:ea typeface="+mn-ea"/>
                <a:cs typeface="+mn-cs"/>
              </a:rPr>
              <a:t>When OP1 is 1, we either add or subtract. OP0 is 0 when we add, and it is 1 when we subtract. So we augment a ripple-carry adder to become an adder/</a:t>
            </a:r>
            <a:r>
              <a:rPr lang="en-US" sz="1200" kern="1200" dirty="0" err="1" smtClean="0">
                <a:solidFill>
                  <a:srgbClr val="000000"/>
                </a:solidFill>
                <a:effectLst/>
                <a:latin typeface="Times New Roman" pitchFamily="18" charset="0"/>
                <a:ea typeface="+mn-ea"/>
                <a:cs typeface="+mn-cs"/>
              </a:rPr>
              <a:t>subtractor</a:t>
            </a:r>
            <a:r>
              <a:rPr lang="en-US" sz="1200" kern="1200" dirty="0" smtClean="0">
                <a:solidFill>
                  <a:srgbClr val="000000"/>
                </a:solidFill>
                <a:effectLst/>
                <a:latin typeface="Times New Roman" pitchFamily="18" charset="0"/>
                <a:ea typeface="+mn-ea"/>
                <a:cs typeface="+mn-cs"/>
              </a:rPr>
              <a:t>, and for those two modes the input of each flip-flop is the output of its associated full adder.</a:t>
            </a:r>
          </a:p>
          <a:p>
            <a:r>
              <a:rPr lang="en-US" sz="1200" kern="1200" dirty="0" smtClean="0">
                <a:solidFill>
                  <a:srgbClr val="000000"/>
                </a:solidFill>
                <a:effectLst/>
                <a:latin typeface="Times New Roman" pitchFamily="18" charset="0"/>
                <a:ea typeface="+mn-ea"/>
                <a:cs typeface="+mn-cs"/>
              </a:rPr>
              <a:t>In</a:t>
            </a:r>
            <a:r>
              <a:rPr lang="en-US" sz="1200" kern="1200" baseline="0" dirty="0" smtClean="0">
                <a:solidFill>
                  <a:srgbClr val="000000"/>
                </a:solidFill>
                <a:effectLst/>
                <a:latin typeface="Times New Roman" pitchFamily="18" charset="0"/>
                <a:ea typeface="+mn-ea"/>
                <a:cs typeface="+mn-cs"/>
              </a:rPr>
              <a:t> this example</a:t>
            </a:r>
            <a:r>
              <a:rPr lang="en-US" sz="1200" kern="1200" dirty="0" smtClean="0">
                <a:solidFill>
                  <a:srgbClr val="000000"/>
                </a:solidFill>
                <a:effectLst/>
                <a:latin typeface="Times New Roman" pitchFamily="18" charset="0"/>
                <a:ea typeface="+mn-ea"/>
                <a:cs typeface="+mn-cs"/>
              </a:rPr>
              <a:t>, we have intentionally done the register design as a single unit so we can illustrate different ways that the design could have been partitioned.</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10</a:t>
            </a:fld>
            <a:endParaRPr lang="en-GB"/>
          </a:p>
        </p:txBody>
      </p:sp>
    </p:spTree>
    <p:extLst>
      <p:ext uri="{BB962C8B-B14F-4D97-AF65-F5344CB8AC3E}">
        <p14:creationId xmlns:p14="http://schemas.microsoft.com/office/powerpoint/2010/main" val="3311086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rgbClr val="000000"/>
                </a:solidFill>
                <a:effectLst/>
                <a:latin typeface="Times New Roman" pitchFamily="18" charset="0"/>
                <a:ea typeface="+mn-ea"/>
                <a:cs typeface="+mn-cs"/>
              </a:rPr>
              <a:t>There is more than one way to partition this design.</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One way we could have designed it is to first create an ALU cell design, replicate it,</a:t>
            </a:r>
            <a:endParaRPr lang="en-US" sz="1200" kern="1200" dirty="0">
              <a:solidFill>
                <a:srgbClr val="000000"/>
              </a:solidFill>
              <a:effectLst/>
              <a:latin typeface="Times New Roman" pitchFamily="18" charset="0"/>
              <a:ea typeface="+mn-ea"/>
              <a:cs typeface="+mn-cs"/>
            </a:endParaRPr>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11</a:t>
            </a:fld>
            <a:endParaRPr lang="en-GB"/>
          </a:p>
        </p:txBody>
      </p:sp>
    </p:spTree>
    <p:extLst>
      <p:ext uri="{BB962C8B-B14F-4D97-AF65-F5344CB8AC3E}">
        <p14:creationId xmlns:p14="http://schemas.microsoft.com/office/powerpoint/2010/main" val="986861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and then place a flip-flop on the output of each ALU cell.</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12</a:t>
            </a:fld>
            <a:endParaRPr lang="en-GB"/>
          </a:p>
        </p:txBody>
      </p:sp>
    </p:spTree>
    <p:extLst>
      <p:ext uri="{BB962C8B-B14F-4D97-AF65-F5344CB8AC3E}">
        <p14:creationId xmlns:p14="http://schemas.microsoft.com/office/powerpoint/2010/main" val="625775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Alternately, we could group the ALU cells into an ALU, and combine the flip-flops to create a separate storage register.</a:t>
            </a:r>
          </a:p>
          <a:p>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13</a:t>
            </a:fld>
            <a:endParaRPr lang="en-GB"/>
          </a:p>
        </p:txBody>
      </p:sp>
    </p:spTree>
    <p:extLst>
      <p:ext uri="{BB962C8B-B14F-4D97-AF65-F5344CB8AC3E}">
        <p14:creationId xmlns:p14="http://schemas.microsoft.com/office/powerpoint/2010/main" val="3872831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We would then connect the ALU and storage register. Note that in this case, the storage register updates every cycle to the value output by the ALU, so for the “hold” mode, the ALU needs to output the value it receives from the register. Instead, we might use a storage register with enable, and only enable the register to update when doing</a:t>
            </a:r>
            <a:r>
              <a:rPr lang="en-US" sz="1200" kern="1200" baseline="0" dirty="0" smtClean="0">
                <a:solidFill>
                  <a:srgbClr val="000000"/>
                </a:solidFill>
                <a:effectLst/>
                <a:latin typeface="Times New Roman" pitchFamily="18" charset="0"/>
                <a:ea typeface="+mn-ea"/>
                <a:cs typeface="+mn-cs"/>
              </a:rPr>
              <a:t> an operation</a:t>
            </a:r>
            <a:r>
              <a:rPr lang="en-US" sz="1200" kern="1200" dirty="0" smtClean="0">
                <a:solidFill>
                  <a:srgbClr val="000000"/>
                </a:solidFill>
                <a:effectLst/>
                <a:latin typeface="Times New Roman" pitchFamily="18" charset="0"/>
                <a:ea typeface="+mn-ea"/>
                <a:cs typeface="+mn-cs"/>
              </a:rPr>
              <a:t>.</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14</a:t>
            </a:fld>
            <a:endParaRPr lang="en-GB"/>
          </a:p>
        </p:txBody>
      </p:sp>
    </p:spTree>
    <p:extLst>
      <p:ext uri="{BB962C8B-B14F-4D97-AF65-F5344CB8AC3E}">
        <p14:creationId xmlns:p14="http://schemas.microsoft.com/office/powerpoint/2010/main" val="4217769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Yet another design method</a:t>
            </a:r>
            <a:r>
              <a:rPr lang="en-US" sz="1200" kern="1200" baseline="0" dirty="0" smtClean="0">
                <a:solidFill>
                  <a:srgbClr val="000000"/>
                </a:solidFill>
                <a:effectLst/>
                <a:latin typeface="Times New Roman" pitchFamily="18" charset="0"/>
                <a:ea typeface="+mn-ea"/>
                <a:cs typeface="+mn-cs"/>
              </a:rPr>
              <a:t> </a:t>
            </a:r>
            <a:r>
              <a:rPr lang="en-US" sz="1200" kern="1200" dirty="0" smtClean="0">
                <a:solidFill>
                  <a:srgbClr val="000000"/>
                </a:solidFill>
                <a:effectLst/>
                <a:latin typeface="Times New Roman" pitchFamily="18" charset="0"/>
                <a:ea typeface="+mn-ea"/>
                <a:cs typeface="+mn-cs"/>
              </a:rPr>
              <a:t>would be to group the logic and flip-flop at each bit position into a register cell,</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15</a:t>
            </a:fld>
            <a:endParaRPr lang="en-GB"/>
          </a:p>
        </p:txBody>
      </p:sp>
    </p:spTree>
    <p:extLst>
      <p:ext uri="{BB962C8B-B14F-4D97-AF65-F5344CB8AC3E}">
        <p14:creationId xmlns:p14="http://schemas.microsoft.com/office/powerpoint/2010/main" val="2482781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and then create an operational register from those register cells.</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16</a:t>
            </a:fld>
            <a:endParaRPr lang="en-GB"/>
          </a:p>
        </p:txBody>
      </p:sp>
    </p:spTree>
    <p:extLst>
      <p:ext uri="{BB962C8B-B14F-4D97-AF65-F5344CB8AC3E}">
        <p14:creationId xmlns:p14="http://schemas.microsoft.com/office/powerpoint/2010/main" val="1130763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As in most things, determining the best approach is often complex and depends on many factors.</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If the ALU is a shared resource that we want to use with multiple registers</a:t>
            </a:r>
            <a:r>
              <a:rPr lang="en-US" sz="1200" kern="1200" smtClean="0">
                <a:solidFill>
                  <a:srgbClr val="000000"/>
                </a:solidFill>
                <a:effectLst/>
                <a:latin typeface="Times New Roman" pitchFamily="18" charset="0"/>
                <a:ea typeface="+mn-ea"/>
                <a:cs typeface="+mn-cs"/>
              </a:rPr>
              <a:t>, then </a:t>
            </a:r>
            <a:r>
              <a:rPr lang="en-US" sz="1200" kern="1200" dirty="0" smtClean="0">
                <a:solidFill>
                  <a:srgbClr val="000000"/>
                </a:solidFill>
                <a:effectLst/>
                <a:latin typeface="Times New Roman" pitchFamily="18" charset="0"/>
                <a:ea typeface="+mn-ea"/>
                <a:cs typeface="+mn-cs"/>
              </a:rPr>
              <a:t>partitioning into an ALU plus register is probably the best choice. Or, if we already have an ALU design with the required capabilities, it’s probably a good idea to reuse that and add a register.</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For other designs, the operational register version is probably best.</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whole point is to find a good balance between design effort, reusability, and any other constraints that impact the design.</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17</a:t>
            </a:fld>
            <a:endParaRPr lang="en-GB"/>
          </a:p>
        </p:txBody>
      </p:sp>
    </p:spTree>
    <p:extLst>
      <p:ext uri="{BB962C8B-B14F-4D97-AF65-F5344CB8AC3E}">
        <p14:creationId xmlns:p14="http://schemas.microsoft.com/office/powerpoint/2010/main" val="3300591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Registers often have status outputs that indicate some key information about the value stored in the register or its recent operations.</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status output circuitry may simply be combinational logic functions of the current register value, such as the </a:t>
            </a:r>
            <a:r>
              <a:rPr lang="en-US" sz="1200" kern="1200" dirty="0" err="1" smtClean="0">
                <a:solidFill>
                  <a:srgbClr val="000000"/>
                </a:solidFill>
                <a:effectLst/>
                <a:latin typeface="Times New Roman" pitchFamily="18" charset="0"/>
                <a:ea typeface="+mn-ea"/>
                <a:cs typeface="+mn-cs"/>
              </a:rPr>
              <a:t>NEGative</a:t>
            </a:r>
            <a:r>
              <a:rPr lang="en-US" sz="1200" kern="1200" dirty="0" smtClean="0">
                <a:solidFill>
                  <a:srgbClr val="000000"/>
                </a:solidFill>
                <a:effectLst/>
                <a:latin typeface="Times New Roman" pitchFamily="18" charset="0"/>
                <a:ea typeface="+mn-ea"/>
                <a:cs typeface="+mn-cs"/>
              </a:rPr>
              <a:t> and ZERO outputs on register Y.</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outputs can also be used to indicate something about a previous operation, such as the VALID output of register Y that indicates if the current Y value is valid, or if an overflow had occurred and so it is not valid. We cannot detect overflow by just looking at the stored result. We must have logic that detects if an operation causes overflow, and we need to store that flag into a separate flip-flop inside the register when we store the result of the operation.</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18</a:t>
            </a:fld>
            <a:endParaRPr lang="en-GB"/>
          </a:p>
        </p:txBody>
      </p:sp>
    </p:spTree>
    <p:extLst>
      <p:ext uri="{BB962C8B-B14F-4D97-AF65-F5344CB8AC3E}">
        <p14:creationId xmlns:p14="http://schemas.microsoft.com/office/powerpoint/2010/main" val="3207222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We can take two fundamentally different approaches when designing the control signals for a register.</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We can use </a:t>
            </a:r>
            <a:r>
              <a:rPr lang="en-US" sz="1200" kern="1200" dirty="0" err="1" smtClean="0">
                <a:solidFill>
                  <a:srgbClr val="000000"/>
                </a:solidFill>
                <a:effectLst/>
                <a:latin typeface="Times New Roman" pitchFamily="18" charset="0"/>
                <a:ea typeface="+mn-ea"/>
                <a:cs typeface="+mn-cs"/>
              </a:rPr>
              <a:t>unencoded</a:t>
            </a:r>
            <a:r>
              <a:rPr lang="en-US" sz="1200" kern="1200" dirty="0" smtClean="0">
                <a:solidFill>
                  <a:srgbClr val="000000"/>
                </a:solidFill>
                <a:effectLst/>
                <a:latin typeface="Times New Roman" pitchFamily="18" charset="0"/>
                <a:ea typeface="+mn-ea"/>
                <a:cs typeface="+mn-cs"/>
              </a:rPr>
              <a:t> signals, as are used with register R. In this case, each signal represents a specific operation, and it is assumed that only one of the signals will ever be asserted at one time. For this reason, we sometimes refer to this as one-hot signaling. The advantages to this method are that it may be simpler to generate the signals in the control unit, and not needing to decode the control signals can sometimes make the register design simpler.</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Alternatively, we can encode the operations into a smaller number of signals, as we did for register Y. Since we have four operations plus reset, we need three signals. We thus encode the four operations into a 2-bit value, plus an </a:t>
            </a:r>
            <a:r>
              <a:rPr lang="en-US" sz="1200" kern="1200" dirty="0" err="1" smtClean="0">
                <a:solidFill>
                  <a:srgbClr val="000000"/>
                </a:solidFill>
                <a:effectLst/>
                <a:latin typeface="Times New Roman" pitchFamily="18" charset="0"/>
                <a:ea typeface="+mn-ea"/>
                <a:cs typeface="+mn-cs"/>
              </a:rPr>
              <a:t>unencoded</a:t>
            </a:r>
            <a:r>
              <a:rPr lang="en-US" sz="1200" kern="1200" dirty="0" smtClean="0">
                <a:solidFill>
                  <a:srgbClr val="000000"/>
                </a:solidFill>
                <a:effectLst/>
                <a:latin typeface="Times New Roman" pitchFamily="18" charset="0"/>
                <a:ea typeface="+mn-ea"/>
                <a:cs typeface="+mn-cs"/>
              </a:rPr>
              <a:t> reset signal. The advantage to encoding the control signals is the smaller number of connections required between the control unit and the register. If the signals are intelligently encoded so that operations with similar needs have similar codes, it may also help simplify some of the register design.</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19</a:t>
            </a:fld>
            <a:endParaRPr lang="en-GB"/>
          </a:p>
        </p:txBody>
      </p:sp>
    </p:spTree>
    <p:extLst>
      <p:ext uri="{BB962C8B-B14F-4D97-AF65-F5344CB8AC3E}">
        <p14:creationId xmlns:p14="http://schemas.microsoft.com/office/powerpoint/2010/main" val="232587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Every design needs to start with a specification of exactly what the register’s capabilities need to be.</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We need to know how wide the register is, if it requires any asynchronous reset behavior, and what operations it has to perform.</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specification must define the control inputs it has, and how those signals should be interpreted.</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If the register needs status outputs, we need to know what those outputs represent so we can create the required circuitry.</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If the control inputs are not specified, the designer should choose them to simplify the design of the register or the hardware that the register is connected to.</a:t>
            </a:r>
          </a:p>
          <a:p>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2</a:t>
            </a:fld>
            <a:endParaRPr lang="en-GB"/>
          </a:p>
        </p:txBody>
      </p:sp>
    </p:spTree>
    <p:extLst>
      <p:ext uri="{BB962C8B-B14F-4D97-AF65-F5344CB8AC3E}">
        <p14:creationId xmlns:p14="http://schemas.microsoft.com/office/powerpoint/2010/main" val="4855180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Let’s talk more about control signals, and specifically, their timing. A register is essentially flip-flops plus some logic, so any changes to the register’s stored value will not occur until the clock edge AFTER it is commanded to do an operation.</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register’s control signals are normally generated by a control unit, which is an FSM. An FSM can be designed with Moore or Mealy outputs, which affect how quickly its output(s) can react. Let’s look at an example to see how this works.</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20</a:t>
            </a:fld>
            <a:endParaRPr lang="en-GB"/>
          </a:p>
        </p:txBody>
      </p:sp>
    </p:spTree>
    <p:extLst>
      <p:ext uri="{BB962C8B-B14F-4D97-AF65-F5344CB8AC3E}">
        <p14:creationId xmlns:p14="http://schemas.microsoft.com/office/powerpoint/2010/main" val="1668458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circuit shown, the TIME signal is the output of a free-running 32-bit counter. In other words, it counts up by one every cycle. The signal NOW comes from an active-high pushbutton. An edge detector FSM detects when the button is pressed, and causes the register to store the current time. We’ll assume that all flip-flops in the state machine and register are positive-edge triggered by the same clock.</a:t>
            </a:r>
          </a:p>
          <a:p>
            <a:r>
              <a:rPr lang="en-US" dirty="0" smtClean="0"/>
              <a:t>Let’s look at what happens if the button is pressed in the middle of the clock cycle when TIME equals 1000.</a:t>
            </a:r>
          </a:p>
          <a:p>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21</a:t>
            </a:fld>
            <a:endParaRPr lang="en-GB"/>
          </a:p>
        </p:txBody>
      </p:sp>
    </p:spTree>
    <p:extLst>
      <p:ext uri="{BB962C8B-B14F-4D97-AF65-F5344CB8AC3E}">
        <p14:creationId xmlns:p14="http://schemas.microsoft.com/office/powerpoint/2010/main" val="3291251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rgbClr val="000000"/>
                </a:solidFill>
                <a:effectLst/>
                <a:latin typeface="Times New Roman" pitchFamily="18" charset="0"/>
                <a:ea typeface="+mn-ea"/>
                <a:cs typeface="+mn-cs"/>
              </a:rPr>
              <a:t>First, we’ll look at what happens if the edge detector is a Mealy machine.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When the button is pressed, the Mealy machine output reacts immediately, and commands the register to LOAD.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At the next clock edge, the register loads the current TIME value, which is 1000. The same clock edge that makes the register load a new value in response to the LOAD signal also causes the LOAD signal—the output of the Mealy state machine—to go to 0.</a:t>
            </a:r>
          </a:p>
          <a:p>
            <a:r>
              <a:rPr lang="en-US" sz="1200" kern="1200" dirty="0" smtClean="0">
                <a:solidFill>
                  <a:srgbClr val="000000"/>
                </a:solidFill>
                <a:effectLst/>
                <a:latin typeface="Times New Roman" pitchFamily="18" charset="0"/>
                <a:ea typeface="+mn-ea"/>
                <a:cs typeface="+mn-cs"/>
              </a:rPr>
              <a:t>As you can see, the register updates to hold the current value of the timer at the time the button was pressed.</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22</a:t>
            </a:fld>
            <a:endParaRPr lang="en-GB"/>
          </a:p>
        </p:txBody>
      </p:sp>
    </p:spTree>
    <p:extLst>
      <p:ext uri="{BB962C8B-B14F-4D97-AF65-F5344CB8AC3E}">
        <p14:creationId xmlns:p14="http://schemas.microsoft.com/office/powerpoint/2010/main" val="34815571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rgbClr val="000000"/>
                </a:solidFill>
                <a:effectLst/>
                <a:latin typeface="Times New Roman" pitchFamily="18" charset="0"/>
                <a:ea typeface="+mn-ea"/>
                <a:cs typeface="+mn-cs"/>
              </a:rPr>
              <a:t>Now, let’s look at what happens if the edge detector is a Moore machine.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When the button is pressed, the Moore machine can’t react immediately, since it needs to change states in order to change its output—which can only happen at an active clock edge. So the clock edge AFTER the button is first pressed, the edge detector changes state and its output goes to 1. This commands the register to LOAD.</a:t>
            </a:r>
          </a:p>
          <a:p>
            <a:r>
              <a:rPr lang="en-US" sz="1200" kern="1200" dirty="0" smtClean="0">
                <a:solidFill>
                  <a:srgbClr val="000000"/>
                </a:solidFill>
                <a:effectLst/>
                <a:latin typeface="Times New Roman" pitchFamily="18" charset="0"/>
                <a:ea typeface="+mn-ea"/>
                <a:cs typeface="+mn-cs"/>
              </a:rPr>
              <a:t>However, the register cannot react until the NEXT clock edge, so the register’s stored value will be 1001. One cycle after the button press, the register stores the current value of the timer. But since it is one cycle later, the timer has counted one further since the button press.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This may seem like a small difference, but “off by 1” errors can be a serious problem. Even when they’re not, the extra delays can cause a machine to be much slower than necessary. These are important reasons to use Mealy outputs on control units that generate signals to control registers.</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23</a:t>
            </a:fld>
            <a:endParaRPr lang="en-GB"/>
          </a:p>
        </p:txBody>
      </p:sp>
    </p:spTree>
    <p:extLst>
      <p:ext uri="{BB962C8B-B14F-4D97-AF65-F5344CB8AC3E}">
        <p14:creationId xmlns:p14="http://schemas.microsoft.com/office/powerpoint/2010/main" val="20153181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24</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This concludes our video on other flip-flop types and their use in FSM design.</a:t>
            </a:r>
            <a:endParaRPr lang="en-US" dirty="0" smtClean="0"/>
          </a:p>
        </p:txBody>
      </p:sp>
    </p:spTree>
    <p:extLst>
      <p:ext uri="{BB962C8B-B14F-4D97-AF65-F5344CB8AC3E}">
        <p14:creationId xmlns:p14="http://schemas.microsoft.com/office/powerpoint/2010/main" val="213555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As part of the specification, we list all the operations the register must perform. These register operations are commonly referred to as </a:t>
            </a:r>
            <a:r>
              <a:rPr lang="en-US" sz="1200" kern="1200" dirty="0" err="1" smtClean="0">
                <a:solidFill>
                  <a:srgbClr val="000000"/>
                </a:solidFill>
                <a:effectLst/>
                <a:latin typeface="Times New Roman" pitchFamily="18" charset="0"/>
                <a:ea typeface="+mn-ea"/>
                <a:cs typeface="+mn-cs"/>
              </a:rPr>
              <a:t>microoperations</a:t>
            </a:r>
            <a:r>
              <a:rPr lang="en-US" sz="1200" kern="1200" dirty="0" smtClean="0">
                <a:solidFill>
                  <a:srgbClr val="000000"/>
                </a:solidFill>
                <a:effectLst/>
                <a:latin typeface="Times New Roman" pitchFamily="18" charset="0"/>
                <a:ea typeface="+mn-ea"/>
                <a:cs typeface="+mn-cs"/>
              </a:rPr>
              <a:t> or register transfers.</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We describe the register transfers using a specific notation, which places the destination register on the left side of the arrow, and a description of what will be loaded into the destination register on the right side of the arrow.</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This form of expressing a register operation is commonly referred to as a register transfer language (or RTL) statement. You should already recognize the form of an RTL statement from assembly language – it is how we define what the instructions in an ISA actually do.</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expression can be any logical or mathematical operation, but we generally do not design registers that are capable of complicated operations like multiplication or division—unless it is by a power of two, which is just a shift.</a:t>
            </a:r>
          </a:p>
          <a:p>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3</a:t>
            </a:fld>
            <a:endParaRPr lang="en-GB"/>
          </a:p>
        </p:txBody>
      </p:sp>
    </p:spTree>
    <p:extLst>
      <p:ext uri="{BB962C8B-B14F-4D97-AF65-F5344CB8AC3E}">
        <p14:creationId xmlns:p14="http://schemas.microsoft.com/office/powerpoint/2010/main" val="482587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Here we show some examples of RTL statements that each describe a register operation. Each RTL statement is accompanied by a plain language description to ensure that the RTL is interpreted correctly.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Since we often use a plus sign to mean either addition or a logical OR, we need to ensure that is clarified in the description.</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These are just a few examples; we will use RTL statements to describe all register transfers.</a:t>
            </a:r>
          </a:p>
          <a:p>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4</a:t>
            </a:fld>
            <a:endParaRPr lang="en-GB"/>
          </a:p>
        </p:txBody>
      </p:sp>
    </p:spTree>
    <p:extLst>
      <p:ext uri="{BB962C8B-B14F-4D97-AF65-F5344CB8AC3E}">
        <p14:creationId xmlns:p14="http://schemas.microsoft.com/office/powerpoint/2010/main" val="3760390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Here is the complete specification for the register R that we looked at in the previous video.</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specification tells us the meanings of the control inputs. If neither control input is asserted, the register holds its value. Note that the operation is undefined when both inputs are asserted – this has two implications. First, the circuit that uses the register must ensure that SHIFT and LOAD are never asserted simultaneously at the active clock edge, since the effect on the register is unknown. Second, from the designer’s point of view, this provides the opportunity to use a don’t-care condition to simplify the design.</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two status outputs provide information about the current value held by the register; their meanings are also given in the specification.</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Finally, the register also has an active-low asynchronous clear input that forces the stored value to 0—in other words, it clears every flip-flop in the register.</a:t>
            </a:r>
          </a:p>
          <a:p>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5</a:t>
            </a:fld>
            <a:endParaRPr lang="en-GB"/>
          </a:p>
        </p:txBody>
      </p:sp>
    </p:spTree>
    <p:extLst>
      <p:ext uri="{BB962C8B-B14F-4D97-AF65-F5344CB8AC3E}">
        <p14:creationId xmlns:p14="http://schemas.microsoft.com/office/powerpoint/2010/main" val="1579090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Our second example register has two 8-bit data inputs and an 8-bit data output. This register does not have any asynchronous inputs.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control inputs are defined in a way that gives the synchronous reset priority over the two OP inputs. We use </a:t>
            </a:r>
            <a:r>
              <a:rPr lang="en-US" sz="1200" kern="1200" dirty="0" err="1" smtClean="0">
                <a:solidFill>
                  <a:srgbClr val="000000"/>
                </a:solidFill>
                <a:effectLst/>
                <a:latin typeface="Times New Roman" pitchFamily="18" charset="0"/>
                <a:ea typeface="+mn-ea"/>
                <a:cs typeface="+mn-cs"/>
              </a:rPr>
              <a:t>Xs</a:t>
            </a:r>
            <a:r>
              <a:rPr lang="en-US" sz="1200" kern="1200" dirty="0" smtClean="0">
                <a:solidFill>
                  <a:srgbClr val="000000"/>
                </a:solidFill>
                <a:effectLst/>
                <a:latin typeface="Times New Roman" pitchFamily="18" charset="0"/>
                <a:ea typeface="+mn-ea"/>
                <a:cs typeface="+mn-cs"/>
              </a:rPr>
              <a:t> to indicate all possible values of the OP inputs. Note that some operations use only the stored data, whereas others use the A and B inputs to update Y.</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status outputs ZERO and NEG indicate whether the CURRENT value stored in Y is zero or negative. The VALID output indicates whether or not the PREVIOUS operation overflowed (resulting in an invalid current value).</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To implement the VALID signal, we will need to have an extra flip-flop whose input is the overflow signal from the internal logic, but only update the flip-flop when the register actually does an operation.</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6</a:t>
            </a:fld>
            <a:endParaRPr lang="en-GB"/>
          </a:p>
        </p:txBody>
      </p:sp>
    </p:spTree>
    <p:extLst>
      <p:ext uri="{BB962C8B-B14F-4D97-AF65-F5344CB8AC3E}">
        <p14:creationId xmlns:p14="http://schemas.microsoft.com/office/powerpoint/2010/main" val="4166759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8" charset="0"/>
                <a:ea typeface="+mn-ea"/>
                <a:cs typeface="+mn-cs"/>
              </a:rPr>
              <a:t>We approach register design in a similar manner to designing an ALU.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We can design a register cell and replicate it to match the register width, allowing us to design at a much smaller scale.</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As with the ALU, we may need more than one cell design, or we may be able to use the same design but make different connections to the edge cells.</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In addition to saving design effort, this also greatly simplifies testing the register.</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We start by testing the register cell. Since it is a small design, testing it is relatively easy.</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Then, when we test the complete register, we only need to test the connections between cells, and not the functionality of the cells themselves. This results in a much simpler test of the register, and a reduction in overall test time and effort.</a:t>
            </a:r>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7</a:t>
            </a:fld>
            <a:endParaRPr lang="en-GB"/>
          </a:p>
        </p:txBody>
      </p:sp>
    </p:spTree>
    <p:extLst>
      <p:ext uri="{BB962C8B-B14F-4D97-AF65-F5344CB8AC3E}">
        <p14:creationId xmlns:p14="http://schemas.microsoft.com/office/powerpoint/2010/main" val="25561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Let’s review a generalized register design procedure, assuming that the required register capabilities have already been specified.</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First, determine the required data inputs to the register. This will depend on the number of outside operands that are involved in the register operations.</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If the control signals were not specified, determine how many different things the register can be commanded to do, and from that derive a set of control signals to differentiate between them. Of course, we would want to choose signals and values in a way that simplifies the register design.</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Next, look at how many types of cells will be needed to implement the register. As in ALU design, we look at how operations occur at the register level to determine the communication requirements between cells, then use that information when we design the required cell(s).</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Finally, place the number of cells required by the register, and interconnect them as required.</a:t>
            </a:r>
          </a:p>
          <a:p>
            <a:endParaRPr lang="en-US" dirty="0"/>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8</a:t>
            </a:fld>
            <a:endParaRPr lang="en-GB"/>
          </a:p>
        </p:txBody>
      </p:sp>
    </p:spTree>
    <p:extLst>
      <p:ext uri="{BB962C8B-B14F-4D97-AF65-F5344CB8AC3E}">
        <p14:creationId xmlns:p14="http://schemas.microsoft.com/office/powerpoint/2010/main" val="642287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smtClean="0">
                <a:solidFill>
                  <a:srgbClr val="000000"/>
                </a:solidFill>
                <a:effectLst/>
                <a:latin typeface="Times New Roman" pitchFamily="18" charset="0"/>
                <a:ea typeface="+mn-ea"/>
                <a:cs typeface="+mn-cs"/>
              </a:rPr>
              <a:t>For example, assume we are designing register Y to implement the specified operations, but without any status outputs for now. </a:t>
            </a:r>
          </a:p>
        </p:txBody>
      </p:sp>
      <p:sp>
        <p:nvSpPr>
          <p:cNvPr id="4" name="Slide Number Placeholder 3"/>
          <p:cNvSpPr>
            <a:spLocks noGrp="1"/>
          </p:cNvSpPr>
          <p:nvPr>
            <p:ph type="sldNum" idx="10"/>
          </p:nvPr>
        </p:nvSpPr>
        <p:spPr/>
        <p:txBody>
          <a:bodyPr/>
          <a:lstStyle/>
          <a:p>
            <a:pPr>
              <a:defRPr/>
            </a:pPr>
            <a:fld id="{DB063583-0B77-4DBD-B8FC-D123094E6F68}" type="slidenum">
              <a:rPr lang="en-GB" smtClean="0"/>
              <a:pPr>
                <a:defRPr/>
              </a:pPr>
              <a:t>9</a:t>
            </a:fld>
            <a:endParaRPr lang="en-GB"/>
          </a:p>
        </p:txBody>
      </p:sp>
    </p:spTree>
    <p:extLst>
      <p:ext uri="{BB962C8B-B14F-4D97-AF65-F5344CB8AC3E}">
        <p14:creationId xmlns:p14="http://schemas.microsoft.com/office/powerpoint/2010/main" val="2851285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609600" y="2895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6"/>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sp>
        <p:nvSpPr>
          <p:cNvPr id="86019" name="Rectangle 3"/>
          <p:cNvSpPr>
            <a:spLocks noGrp="1" noChangeArrowheads="1"/>
          </p:cNvSpPr>
          <p:nvPr>
            <p:ph type="ctrTitle"/>
          </p:nvPr>
        </p:nvSpPr>
        <p:spPr>
          <a:xfrm>
            <a:off x="609600" y="990600"/>
            <a:ext cx="8305800" cy="1905000"/>
          </a:xfrm>
        </p:spPr>
        <p:txBody>
          <a:bodyPr/>
          <a:lstStyle>
            <a:lvl1pPr algn="ctr">
              <a:defRPr/>
            </a:lvl1pPr>
          </a:lstStyle>
          <a:p>
            <a:r>
              <a:rPr lang="en-US" smtClean="0"/>
              <a:t>Click to edit Master title style</a:t>
            </a:r>
            <a:endParaRPr lang="en-US"/>
          </a:p>
        </p:txBody>
      </p:sp>
      <p:sp>
        <p:nvSpPr>
          <p:cNvPr id="86020" name="Rectangle 4"/>
          <p:cNvSpPr>
            <a:spLocks noGrp="1" noChangeArrowheads="1"/>
          </p:cNvSpPr>
          <p:nvPr>
            <p:ph type="subTitle" idx="1"/>
          </p:nvPr>
        </p:nvSpPr>
        <p:spPr>
          <a:xfrm>
            <a:off x="609600" y="3352800"/>
            <a:ext cx="8305800" cy="3124200"/>
          </a:xfrm>
        </p:spPr>
        <p:txBody>
          <a:bodyPr anchor="ctr"/>
          <a:lstStyle>
            <a:lvl1pPr marL="0" indent="0" algn="ctr">
              <a:buFontTx/>
              <a:buNone/>
              <a:defRPr sz="3600"/>
            </a:lvl1pPr>
          </a:lstStyle>
          <a:p>
            <a:r>
              <a:rPr lang="en-US" smtClean="0"/>
              <a:t>Click to edit Master subtitle style</a:t>
            </a:r>
            <a:endParaRPr lang="en-US"/>
          </a:p>
        </p:txBody>
      </p:sp>
    </p:spTree>
    <p:extLst>
      <p:ext uri="{BB962C8B-B14F-4D97-AF65-F5344CB8AC3E}">
        <p14:creationId xmlns:p14="http://schemas.microsoft.com/office/powerpoint/2010/main" val="36320883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432717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293512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s With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idx="10"/>
          </p:nvPr>
        </p:nvSpPr>
        <p:spPr>
          <a:xfrm>
            <a:off x="5334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ext Placeholder 4"/>
          <p:cNvSpPr>
            <a:spLocks noGrp="1"/>
          </p:cNvSpPr>
          <p:nvPr>
            <p:ph type="body" sz="quarter" idx="3"/>
          </p:nvPr>
        </p:nvSpPr>
        <p:spPr>
          <a:xfrm>
            <a:off x="48768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8645721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49659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ChangeArrowheads="1"/>
          </p:cNvSpPr>
          <p:nvPr/>
        </p:nvSpPr>
        <p:spPr bwMode="auto">
          <a:xfrm rot="162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a:solidFill>
                  <a:schemeClr val="bg1"/>
                </a:solidFill>
                <a:latin typeface="Tahoma" pitchFamily="34" charset="0"/>
                <a:cs typeface="Arial" charset="0"/>
              </a:rPr>
              <a:t>ECE 352: Digital System Fundamentals</a:t>
            </a:r>
          </a:p>
        </p:txBody>
      </p:sp>
      <p:pic>
        <p:nvPicPr>
          <p:cNvPr id="3" name="Picture 9" descr="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6C249C25-2DB3-4771-A54F-FBC45FF67997}"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sp>
        <p:nvSpPr>
          <p:cNvPr id="6" name="Text Box 8"/>
          <p:cNvSpPr txBox="1">
            <a:spLocks noChangeArrowheads="1"/>
          </p:cNvSpPr>
          <p:nvPr/>
        </p:nvSpPr>
        <p:spPr bwMode="auto">
          <a:xfrm>
            <a:off x="0" y="62484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r>
              <a:rPr lang="en-US" sz="1400" b="1" dirty="0" smtClean="0">
                <a:solidFill>
                  <a:schemeClr val="bg1"/>
                </a:solidFill>
                <a:latin typeface="Tahoma" pitchFamily="34" charset="0"/>
                <a:cs typeface="Tahoma" pitchFamily="34" charset="0"/>
              </a:rPr>
              <a:t>02</a:t>
            </a:r>
          </a:p>
        </p:txBody>
      </p:sp>
      <p:cxnSp>
        <p:nvCxnSpPr>
          <p:cNvPr id="7" name="Straight Connector 6"/>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2"/>
          <p:cNvSpPr>
            <a:spLocks noChangeArrowheads="1"/>
          </p:cNvSpPr>
          <p:nvPr userDrawn="1"/>
        </p:nvSpPr>
        <p:spPr bwMode="auto">
          <a:xfrm rot="162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a:solidFill>
                  <a:schemeClr val="bg1"/>
                </a:solidFill>
                <a:latin typeface="Tahoma" pitchFamily="34" charset="0"/>
                <a:cs typeface="Arial" charset="0"/>
              </a:rPr>
              <a:t>ECE 352: Digital System Fundamentals</a:t>
            </a:r>
          </a:p>
        </p:txBody>
      </p:sp>
      <p:pic>
        <p:nvPicPr>
          <p:cNvPr id="9" name="Picture 9" descr="U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U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p:cNvSpPr txBox="1">
            <a:spLocks noChangeArrowheads="1"/>
          </p:cNvSpPr>
          <p:nvPr userDrawn="1"/>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6C249C25-2DB3-4771-A54F-FBC45FF67997}"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sp>
        <p:nvSpPr>
          <p:cNvPr id="12" name="Text Box 8"/>
          <p:cNvSpPr txBox="1">
            <a:spLocks noChangeArrowheads="1"/>
          </p:cNvSpPr>
          <p:nvPr userDrawn="1"/>
        </p:nvSpPr>
        <p:spPr bwMode="auto">
          <a:xfrm>
            <a:off x="0" y="62484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r>
              <a:rPr lang="en-US" sz="1400" b="1" dirty="0" smtClean="0">
                <a:solidFill>
                  <a:schemeClr val="bg1"/>
                </a:solidFill>
                <a:latin typeface="Tahoma" pitchFamily="34" charset="0"/>
                <a:cs typeface="Tahoma" pitchFamily="34" charset="0"/>
              </a:rPr>
              <a:t>02</a:t>
            </a:r>
          </a:p>
        </p:txBody>
      </p:sp>
      <p:cxnSp>
        <p:nvCxnSpPr>
          <p:cNvPr id="13" name="Straight Connector 12"/>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5034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rot="-54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dirty="0" smtClean="0">
                <a:solidFill>
                  <a:schemeClr val="bg1"/>
                </a:solidFill>
                <a:latin typeface="Tahoma" pitchFamily="34" charset="0"/>
                <a:cs typeface="Arial" charset="0"/>
              </a:rPr>
              <a:t>Register Design</a:t>
            </a:r>
            <a:endParaRPr lang="en-US" sz="1400" b="1" dirty="0">
              <a:solidFill>
                <a:schemeClr val="bg1"/>
              </a:solidFill>
              <a:latin typeface="Tahoma" pitchFamily="34" charset="0"/>
              <a:cs typeface="Arial" charset="0"/>
            </a:endParaRPr>
          </a:p>
        </p:txBody>
      </p:sp>
      <p:sp>
        <p:nvSpPr>
          <p:cNvPr id="1027" name="Rectangle 3"/>
          <p:cNvSpPr>
            <a:spLocks noGrp="1" noChangeArrowheads="1"/>
          </p:cNvSpPr>
          <p:nvPr>
            <p:ph type="title"/>
          </p:nvPr>
        </p:nvSpPr>
        <p:spPr bwMode="auto">
          <a:xfrm>
            <a:off x="533400" y="76200"/>
            <a:ext cx="853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1066800"/>
            <a:ext cx="8534400" cy="576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Line 5"/>
          <p:cNvSpPr>
            <a:spLocks noChangeShapeType="1"/>
          </p:cNvSpPr>
          <p:nvPr/>
        </p:nvSpPr>
        <p:spPr bwMode="auto">
          <a:xfrm>
            <a:off x="609600" y="990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Text Box 7"/>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pic>
        <p:nvPicPr>
          <p:cNvPr id="2" name="Picture 9" descr="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0" descr="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E7545866-852A-419A-A29A-95485F594421}"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3" name="Straight Connector 12"/>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36" name="Picture 10" descr="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7F169D15-1091-4DF6-8A84-15222AC70534}"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7" name="Straight Connector 16"/>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0" descr="UW"/>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5"/>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519837"/>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Lst>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cs typeface="Arial" charset="0"/>
        </a:defRPr>
      </a:lvl2pPr>
      <a:lvl3pPr algn="l" rtl="0" eaLnBrk="1" fontAlgn="base" hangingPunct="1">
        <a:spcBef>
          <a:spcPct val="0"/>
        </a:spcBef>
        <a:spcAft>
          <a:spcPct val="0"/>
        </a:spcAft>
        <a:defRPr sz="4400">
          <a:solidFill>
            <a:schemeClr val="tx2"/>
          </a:solidFill>
          <a:latin typeface="Tahoma" pitchFamily="34" charset="0"/>
          <a:cs typeface="Arial" charset="0"/>
        </a:defRPr>
      </a:lvl3pPr>
      <a:lvl4pPr algn="l" rtl="0" eaLnBrk="1" fontAlgn="base" hangingPunct="1">
        <a:spcBef>
          <a:spcPct val="0"/>
        </a:spcBef>
        <a:spcAft>
          <a:spcPct val="0"/>
        </a:spcAft>
        <a:defRPr sz="4400">
          <a:solidFill>
            <a:schemeClr val="tx2"/>
          </a:solidFill>
          <a:latin typeface="Tahoma" pitchFamily="34" charset="0"/>
          <a:cs typeface="Arial" charset="0"/>
        </a:defRPr>
      </a:lvl4pPr>
      <a:lvl5pPr algn="l" rtl="0" eaLnBrk="1" fontAlgn="base" hangingPunct="1">
        <a:spcBef>
          <a:spcPct val="0"/>
        </a:spcBef>
        <a:spcAft>
          <a:spcPct val="0"/>
        </a:spcAft>
        <a:defRPr sz="4400">
          <a:solidFill>
            <a:schemeClr val="tx2"/>
          </a:solidFill>
          <a:latin typeface="Tahoma" pitchFamily="34" charset="0"/>
          <a:cs typeface="Arial" charset="0"/>
        </a:defRPr>
      </a:lvl5pPr>
      <a:lvl6pPr marL="457200" algn="l" rtl="0" eaLnBrk="1" fontAlgn="base" hangingPunct="1">
        <a:spcBef>
          <a:spcPct val="0"/>
        </a:spcBef>
        <a:spcAft>
          <a:spcPct val="0"/>
        </a:spcAft>
        <a:defRPr sz="4400">
          <a:solidFill>
            <a:schemeClr val="tx2"/>
          </a:solidFill>
          <a:latin typeface="Tahoma" pitchFamily="34" charset="0"/>
          <a:cs typeface="Arial" charset="0"/>
        </a:defRPr>
      </a:lvl6pPr>
      <a:lvl7pPr marL="914400" algn="l" rtl="0" eaLnBrk="1" fontAlgn="base" hangingPunct="1">
        <a:spcBef>
          <a:spcPct val="0"/>
        </a:spcBef>
        <a:spcAft>
          <a:spcPct val="0"/>
        </a:spcAft>
        <a:defRPr sz="4400">
          <a:solidFill>
            <a:schemeClr val="tx2"/>
          </a:solidFill>
          <a:latin typeface="Tahoma" pitchFamily="34" charset="0"/>
          <a:cs typeface="Arial" charset="0"/>
        </a:defRPr>
      </a:lvl7pPr>
      <a:lvl8pPr marL="1371600" algn="l" rtl="0" eaLnBrk="1" fontAlgn="base" hangingPunct="1">
        <a:spcBef>
          <a:spcPct val="0"/>
        </a:spcBef>
        <a:spcAft>
          <a:spcPct val="0"/>
        </a:spcAft>
        <a:defRPr sz="4400">
          <a:solidFill>
            <a:schemeClr val="tx2"/>
          </a:solidFill>
          <a:latin typeface="Tahoma" pitchFamily="34" charset="0"/>
          <a:cs typeface="Arial" charset="0"/>
        </a:defRPr>
      </a:lvl8pPr>
      <a:lvl9pPr marL="1828800" algn="l" rtl="0" eaLnBrk="1" fontAlgn="base" hangingPunct="1">
        <a:spcBef>
          <a:spcPct val="0"/>
        </a:spcBef>
        <a:spcAft>
          <a:spcPct val="0"/>
        </a:spcAft>
        <a:defRPr sz="4400">
          <a:solidFill>
            <a:schemeClr val="tx2"/>
          </a:solidFill>
          <a:latin typeface="Tahoma" pitchFamily="34" charset="0"/>
          <a:cs typeface="Arial" charset="0"/>
        </a:defRPr>
      </a:lvl9pPr>
    </p:titleStyle>
    <p:bodyStyle>
      <a:lvl1pPr marL="457200" indent="-457200" algn="l" rtl="0" eaLnBrk="1" fontAlgn="base" hangingPunct="1">
        <a:spcBef>
          <a:spcPct val="20000"/>
        </a:spcBef>
        <a:spcAft>
          <a:spcPct val="0"/>
        </a:spcAft>
        <a:buClr>
          <a:srgbClr val="800000"/>
        </a:buClr>
        <a:buSzPct val="130000"/>
        <a:buFont typeface="Arial" panose="020B0604020202020204" pitchFamily="34" charset="0"/>
        <a:buChar char="•"/>
        <a:defRPr sz="2800">
          <a:solidFill>
            <a:schemeClr val="tx1"/>
          </a:solidFill>
          <a:latin typeface="+mn-lt"/>
          <a:ea typeface="+mn-ea"/>
          <a:cs typeface="+mn-cs"/>
        </a:defRPr>
      </a:lvl1pPr>
      <a:lvl2pPr marL="800100" indent="-342900" algn="l" rtl="0" eaLnBrk="1" fontAlgn="base" hangingPunct="1">
        <a:spcBef>
          <a:spcPct val="20000"/>
        </a:spcBef>
        <a:spcAft>
          <a:spcPct val="0"/>
        </a:spcAft>
        <a:buClr>
          <a:srgbClr val="800000"/>
        </a:buClr>
        <a:buSzPct val="130000"/>
        <a:buFont typeface="Arial" panose="020B0604020202020204" pitchFamily="34" charset="0"/>
        <a:buChar char="•"/>
        <a:defRPr sz="2400">
          <a:solidFill>
            <a:schemeClr val="tx1"/>
          </a:solidFill>
          <a:latin typeface="+mn-lt"/>
          <a:cs typeface="+mn-cs"/>
        </a:defRPr>
      </a:lvl2pPr>
      <a:lvl3pPr marL="1257300" indent="-342900" algn="l" rtl="0" eaLnBrk="1" fontAlgn="base" hangingPunct="1">
        <a:spcBef>
          <a:spcPct val="20000"/>
        </a:spcBef>
        <a:spcAft>
          <a:spcPct val="0"/>
        </a:spcAft>
        <a:buClr>
          <a:srgbClr val="800000"/>
        </a:buClr>
        <a:buSzPct val="130000"/>
        <a:buFont typeface="Arial" panose="020B0604020202020204" pitchFamily="34" charset="0"/>
        <a:buChar char="•"/>
        <a:defRPr sz="2000">
          <a:solidFill>
            <a:schemeClr val="tx1"/>
          </a:solidFill>
          <a:latin typeface="+mn-lt"/>
          <a:cs typeface="+mn-cs"/>
        </a:defRPr>
      </a:lvl3pPr>
      <a:lvl4pPr marL="1657350" indent="-285750" algn="l" rtl="0" eaLnBrk="1" fontAlgn="base" hangingPunct="1">
        <a:spcBef>
          <a:spcPct val="20000"/>
        </a:spcBef>
        <a:spcAft>
          <a:spcPct val="0"/>
        </a:spcAft>
        <a:buClr>
          <a:srgbClr val="800000"/>
        </a:buClr>
        <a:buSzPct val="130000"/>
        <a:buFont typeface="Arial" panose="020B0604020202020204" pitchFamily="34" charset="0"/>
        <a:buChar char="•"/>
        <a:defRPr>
          <a:solidFill>
            <a:schemeClr val="tx1"/>
          </a:solidFill>
          <a:latin typeface="+mn-lt"/>
          <a:cs typeface="+mn-cs"/>
        </a:defRPr>
      </a:lvl4pPr>
      <a:lvl5pPr marL="2114550" indent="-285750" algn="l" rtl="0" eaLnBrk="1" fontAlgn="base" hangingPunct="1">
        <a:spcBef>
          <a:spcPct val="20000"/>
        </a:spcBef>
        <a:spcAft>
          <a:spcPct val="0"/>
        </a:spcAft>
        <a:buClr>
          <a:srgbClr val="800000"/>
        </a:buClr>
        <a:buSzPct val="130000"/>
        <a:buFont typeface="Arial" panose="020B0604020202020204" pitchFamily="34" charset="0"/>
        <a:buChar char="•"/>
        <a:defRPr>
          <a:solidFill>
            <a:schemeClr val="tx1"/>
          </a:solidFill>
          <a:latin typeface="+mn-lt"/>
          <a:cs typeface="+mn-cs"/>
        </a:defRPr>
      </a:lvl5pPr>
      <a:lvl6pPr marL="25146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6pPr>
      <a:lvl7pPr marL="29718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7pPr>
      <a:lvl8pPr marL="34290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8pPr>
      <a:lvl9pPr marL="38862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package" Target="../embeddings/Microsoft_Visio_Drawing44.vsdx"/><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package" Target="../embeddings/Microsoft_Visio_Drawing55.vsdx"/><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6.emf"/><Relationship Id="rId5" Type="http://schemas.openxmlformats.org/officeDocument/2006/relationships/package" Target="../embeddings/Microsoft_Visio_Drawing66.vsdx"/><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5.emf"/><Relationship Id="rId5" Type="http://schemas.openxmlformats.org/officeDocument/2006/relationships/package" Target="../embeddings/Microsoft_Visio_Drawing77.vsdx"/><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7.emf"/><Relationship Id="rId5" Type="http://schemas.openxmlformats.org/officeDocument/2006/relationships/package" Target="../embeddings/Microsoft_Visio_Drawing88.vsdx"/><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5.emf"/><Relationship Id="rId5" Type="http://schemas.openxmlformats.org/officeDocument/2006/relationships/package" Target="../embeddings/Microsoft_Visio_Drawing99.vsdx"/><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8.emf"/><Relationship Id="rId5" Type="http://schemas.openxmlformats.org/officeDocument/2006/relationships/package" Target="../embeddings/Microsoft_Visio_Drawing1010.vsdx"/><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package" Target="../embeddings/Microsoft_Visio_Drawing1212.vsdx"/><Relationship Id="rId3" Type="http://schemas.openxmlformats.org/officeDocument/2006/relationships/notesSlide" Target="../notesSlides/notesSlide19.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emf"/><Relationship Id="rId5" Type="http://schemas.openxmlformats.org/officeDocument/2006/relationships/package" Target="../embeddings/Microsoft_Visio_Drawing1111.vsdx"/><Relationship Id="rId4" Type="http://schemas.openxmlformats.org/officeDocument/2006/relationships/oleObject" Target="../embeddings/oleObject11.bin"/><Relationship Id="rId9"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9.emf"/><Relationship Id="rId5" Type="http://schemas.openxmlformats.org/officeDocument/2006/relationships/package" Target="../embeddings/Microsoft_Visio_Drawing1313.vsdx"/><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9.emf"/><Relationship Id="rId5" Type="http://schemas.openxmlformats.org/officeDocument/2006/relationships/package" Target="../embeddings/Microsoft_Visio_Drawing1414.vsdx"/><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9.emf"/><Relationship Id="rId5" Type="http://schemas.openxmlformats.org/officeDocument/2006/relationships/package" Target="../embeddings/Microsoft_Visio_Drawing1515.vsdx"/><Relationship Id="rId4" Type="http://schemas.openxmlformats.org/officeDocument/2006/relationships/oleObject" Target="../embeddings/oleObject15.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Visio_Drawing11.vsdx"/><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Visio_Drawing22.vsdx"/><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package" Target="../embeddings/Microsoft_Visio_Drawing33.vsdx"/><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r>
              <a:rPr lang="en-GB" smtClean="0"/>
              <a:t>ECE 352</a:t>
            </a:r>
            <a:br>
              <a:rPr lang="en-GB" smtClean="0"/>
            </a:br>
            <a:r>
              <a:rPr lang="en-GB" smtClean="0"/>
              <a:t>Digital System Fundamentals</a:t>
            </a:r>
            <a:endParaRPr lang="en-GB" dirty="0" smtClean="0"/>
          </a:p>
        </p:txBody>
      </p:sp>
      <p:sp>
        <p:nvSpPr>
          <p:cNvPr id="4099" name="Rectangle 8"/>
          <p:cNvSpPr>
            <a:spLocks noGrp="1" noChangeArrowheads="1"/>
          </p:cNvSpPr>
          <p:nvPr>
            <p:ph type="subTitle" idx="1"/>
          </p:nvPr>
        </p:nvSpPr>
        <p:spPr/>
        <p:txBody>
          <a:bodyPr/>
          <a:lstStyle/>
          <a:p>
            <a:r>
              <a:rPr lang="en-US" dirty="0" smtClean="0"/>
              <a:t>Register Design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Register Design Example</a:t>
            </a:r>
            <a:endParaRPr lang="en-US" sz="4000" dirty="0"/>
          </a:p>
        </p:txBody>
      </p:sp>
      <p:graphicFrame>
        <p:nvGraphicFramePr>
          <p:cNvPr id="6" name="Table 5"/>
          <p:cNvGraphicFramePr>
            <a:graphicFrameLocks noGrp="1"/>
          </p:cNvGraphicFramePr>
          <p:nvPr>
            <p:extLst>
              <p:ext uri="{D42A27DB-BD31-4B8C-83A1-F6EECF244321}">
                <p14:modId xmlns:p14="http://schemas.microsoft.com/office/powerpoint/2010/main" val="1745775743"/>
              </p:ext>
            </p:extLst>
          </p:nvPr>
        </p:nvGraphicFramePr>
        <p:xfrm>
          <a:off x="6128657" y="4648200"/>
          <a:ext cx="2939143" cy="2133600"/>
        </p:xfrm>
        <a:graphic>
          <a:graphicData uri="http://schemas.openxmlformats.org/drawingml/2006/table">
            <a:tbl>
              <a:tblPr firstRow="1" bandRow="1">
                <a:tableStyleId>{5940675A-B579-460E-94D1-54222C63F5DA}</a:tableStyleId>
              </a:tblPr>
              <a:tblGrid>
                <a:gridCol w="648318"/>
                <a:gridCol w="607457"/>
                <a:gridCol w="607457"/>
                <a:gridCol w="1075911"/>
              </a:tblGrid>
              <a:tr h="296091">
                <a:tc gridSpan="3">
                  <a:txBody>
                    <a:bodyPr/>
                    <a:lstStyle/>
                    <a:p>
                      <a:pPr algn="ctr"/>
                      <a:r>
                        <a:rPr lang="en-US" sz="1400" b="1" dirty="0" smtClean="0"/>
                        <a:t>Control Inputs</a:t>
                      </a:r>
                      <a:endParaRPr lang="en-US" sz="1400" b="1" dirty="0"/>
                    </a:p>
                  </a:txBody>
                  <a:tcPr>
                    <a:solidFill>
                      <a:schemeClr val="accent5">
                        <a:lumMod val="90000"/>
                        <a:alpha val="37000"/>
                      </a:schemeClr>
                    </a:solidFill>
                  </a:tcPr>
                </a:tc>
                <a:tc hMerge="1">
                  <a:txBody>
                    <a:bodyPr/>
                    <a:lstStyle/>
                    <a:p>
                      <a:pPr algn="ctr"/>
                      <a:endParaRPr lang="en-US" b="1" dirty="0"/>
                    </a:p>
                  </a:txBody>
                  <a:tcPr/>
                </a:tc>
                <a:tc hMerge="1">
                  <a:txBody>
                    <a:bodyPr/>
                    <a:lstStyle/>
                    <a:p>
                      <a:pPr algn="ctr"/>
                      <a:endParaRPr lang="en-US" b="1" dirty="0"/>
                    </a:p>
                  </a:txBody>
                  <a:tcPr/>
                </a:tc>
                <a:tc rowSpan="2">
                  <a:txBody>
                    <a:bodyPr/>
                    <a:lstStyle/>
                    <a:p>
                      <a:pPr algn="ctr"/>
                      <a:r>
                        <a:rPr lang="en-US" sz="1400" b="1" dirty="0" smtClean="0"/>
                        <a:t>Op</a:t>
                      </a:r>
                      <a:endParaRPr lang="en-US" sz="1400" b="1" dirty="0"/>
                    </a:p>
                  </a:txBody>
                  <a:tcPr anchor="ctr">
                    <a:solidFill>
                      <a:schemeClr val="accent5">
                        <a:lumMod val="90000"/>
                        <a:alpha val="37000"/>
                      </a:schemeClr>
                    </a:solidFill>
                  </a:tcPr>
                </a:tc>
              </a:tr>
              <a:tr h="296091">
                <a:tc>
                  <a:txBody>
                    <a:bodyPr/>
                    <a:lstStyle/>
                    <a:p>
                      <a:pPr algn="ctr"/>
                      <a:r>
                        <a:rPr lang="en-US" sz="1400" b="1" dirty="0" smtClean="0"/>
                        <a:t>RST</a:t>
                      </a:r>
                      <a:endParaRPr lang="en-US" sz="1400" b="1" dirty="0"/>
                    </a:p>
                  </a:txBody>
                  <a:tcPr>
                    <a:solidFill>
                      <a:schemeClr val="accent5">
                        <a:lumMod val="90000"/>
                        <a:alpha val="37000"/>
                      </a:schemeClr>
                    </a:solidFill>
                  </a:tcPr>
                </a:tc>
                <a:tc>
                  <a:txBody>
                    <a:bodyPr/>
                    <a:lstStyle/>
                    <a:p>
                      <a:pPr algn="ctr"/>
                      <a:r>
                        <a:rPr lang="en-US" sz="1400" b="1" dirty="0" smtClean="0"/>
                        <a:t>OP</a:t>
                      </a:r>
                      <a:r>
                        <a:rPr lang="en-US" sz="1400" b="1" baseline="-25000" dirty="0" smtClean="0"/>
                        <a:t>1</a:t>
                      </a:r>
                      <a:endParaRPr lang="en-US" sz="1400" b="1" baseline="-25000" dirty="0"/>
                    </a:p>
                  </a:txBody>
                  <a:tcPr>
                    <a:solidFill>
                      <a:schemeClr val="accent5">
                        <a:lumMod val="90000"/>
                        <a:alpha val="37000"/>
                      </a:schemeClr>
                    </a:solidFill>
                  </a:tcPr>
                </a:tc>
                <a:tc>
                  <a:txBody>
                    <a:bodyPr/>
                    <a:lstStyle/>
                    <a:p>
                      <a:pPr algn="ctr"/>
                      <a:r>
                        <a:rPr lang="en-US" sz="1400" b="1" dirty="0" smtClean="0"/>
                        <a:t>OP</a:t>
                      </a:r>
                      <a:r>
                        <a:rPr lang="en-US" sz="1400" b="1" baseline="-25000" dirty="0" smtClean="0"/>
                        <a:t>0</a:t>
                      </a:r>
                      <a:endParaRPr lang="en-US" sz="1400" b="1" baseline="-25000" dirty="0"/>
                    </a:p>
                  </a:txBody>
                  <a:tcPr>
                    <a:solidFill>
                      <a:schemeClr val="accent5">
                        <a:lumMod val="90000"/>
                        <a:alpha val="37000"/>
                      </a:schemeClr>
                    </a:solidFill>
                  </a:tcPr>
                </a:tc>
                <a:tc vMerge="1">
                  <a:txBody>
                    <a:bodyPr/>
                    <a:lstStyle/>
                    <a:p>
                      <a:endParaRPr lang="en-US" b="1" dirty="0"/>
                    </a:p>
                  </a:txBody>
                  <a:tcPr/>
                </a:tc>
              </a:tr>
              <a:tr h="296091">
                <a:tc>
                  <a:txBody>
                    <a:bodyPr/>
                    <a:lstStyle/>
                    <a:p>
                      <a:pPr algn="ctr"/>
                      <a:r>
                        <a:rPr lang="en-US" sz="1400" dirty="0" smtClean="0"/>
                        <a:t>0</a:t>
                      </a:r>
                      <a:endParaRPr lang="en-US" sz="1400" dirty="0"/>
                    </a:p>
                  </a:txBody>
                  <a:tcPr anchor="ctr">
                    <a:solidFill>
                      <a:schemeClr val="accent5">
                        <a:lumMod val="90000"/>
                        <a:alpha val="37000"/>
                      </a:schemeClr>
                    </a:solidFill>
                  </a:tcPr>
                </a:tc>
                <a:tc>
                  <a:txBody>
                    <a:bodyPr/>
                    <a:lstStyle/>
                    <a:p>
                      <a:pPr algn="ctr"/>
                      <a:r>
                        <a:rPr lang="en-US" sz="1400" dirty="0" smtClean="0"/>
                        <a:t>0</a:t>
                      </a:r>
                      <a:endParaRPr lang="en-US" sz="1400" dirty="0"/>
                    </a:p>
                  </a:txBody>
                  <a:tcPr anchor="ctr">
                    <a:solidFill>
                      <a:schemeClr val="accent5">
                        <a:lumMod val="90000"/>
                        <a:alpha val="37000"/>
                      </a:schemeClr>
                    </a:solidFill>
                  </a:tcPr>
                </a:tc>
                <a:tc>
                  <a:txBody>
                    <a:bodyPr/>
                    <a:lstStyle/>
                    <a:p>
                      <a:pPr algn="ctr"/>
                      <a:r>
                        <a:rPr lang="en-US" sz="1400" dirty="0" smtClean="0"/>
                        <a:t>0</a:t>
                      </a:r>
                      <a:endParaRPr lang="en-US" sz="1400" dirty="0"/>
                    </a:p>
                  </a:txBody>
                  <a:tcPr anchor="ctr">
                    <a:solidFill>
                      <a:schemeClr val="accent5">
                        <a:lumMod val="90000"/>
                        <a:alpha val="37000"/>
                      </a:schemeClr>
                    </a:solidFill>
                  </a:tcPr>
                </a:tc>
                <a:tc>
                  <a:txBody>
                    <a:bodyPr/>
                    <a:lstStyle/>
                    <a:p>
                      <a:r>
                        <a:rPr lang="en-US" sz="1400" b="1" dirty="0" smtClean="0"/>
                        <a:t>Y</a:t>
                      </a:r>
                      <a:r>
                        <a:rPr lang="en-US" sz="1400" dirty="0" smtClean="0"/>
                        <a:t> </a:t>
                      </a:r>
                      <a:r>
                        <a:rPr lang="en-US" sz="1400" dirty="0" smtClean="0">
                          <a:sym typeface="Wingdings" panose="05000000000000000000" pitchFamily="2" charset="2"/>
                        </a:rPr>
                        <a:t> </a:t>
                      </a:r>
                      <a:r>
                        <a:rPr lang="en-US" sz="1400" b="1" dirty="0" smtClean="0">
                          <a:sym typeface="Wingdings" panose="05000000000000000000" pitchFamily="2" charset="2"/>
                        </a:rPr>
                        <a:t>Y</a:t>
                      </a:r>
                      <a:endParaRPr lang="en-US" sz="1400" dirty="0"/>
                    </a:p>
                  </a:txBody>
                  <a:tcPr anchor="ctr">
                    <a:solidFill>
                      <a:schemeClr val="accent5">
                        <a:lumMod val="90000"/>
                        <a:alpha val="37000"/>
                      </a:schemeClr>
                    </a:solidFill>
                  </a:tcPr>
                </a:tc>
              </a:tr>
              <a:tr h="296091">
                <a:tc>
                  <a:txBody>
                    <a:bodyPr/>
                    <a:lstStyle/>
                    <a:p>
                      <a:pPr algn="ctr"/>
                      <a:r>
                        <a:rPr lang="en-US" sz="1400" dirty="0" smtClean="0"/>
                        <a:t>0</a:t>
                      </a:r>
                      <a:endParaRPr lang="en-US" sz="1400" dirty="0"/>
                    </a:p>
                  </a:txBody>
                  <a:tcPr anchor="ctr">
                    <a:solidFill>
                      <a:schemeClr val="accent5">
                        <a:lumMod val="90000"/>
                        <a:alpha val="37000"/>
                      </a:schemeClr>
                    </a:solidFill>
                  </a:tcPr>
                </a:tc>
                <a:tc>
                  <a:txBody>
                    <a:bodyPr/>
                    <a:lstStyle/>
                    <a:p>
                      <a:pPr algn="ctr"/>
                      <a:r>
                        <a:rPr lang="en-US" sz="1400" dirty="0" smtClean="0"/>
                        <a:t>0</a:t>
                      </a:r>
                      <a:endParaRPr lang="en-US" sz="1400" dirty="0"/>
                    </a:p>
                  </a:txBody>
                  <a:tcPr anchor="ctr">
                    <a:solidFill>
                      <a:schemeClr val="accent5">
                        <a:lumMod val="90000"/>
                        <a:alpha val="37000"/>
                      </a:schemeClr>
                    </a:solidFill>
                  </a:tcPr>
                </a:tc>
                <a:tc>
                  <a:txBody>
                    <a:bodyPr/>
                    <a:lstStyle/>
                    <a:p>
                      <a:pPr algn="ctr"/>
                      <a:r>
                        <a:rPr lang="en-US" sz="1400" dirty="0" smtClean="0"/>
                        <a:t>1</a:t>
                      </a:r>
                      <a:endParaRPr lang="en-US" sz="1400" dirty="0"/>
                    </a:p>
                  </a:txBody>
                  <a:tcPr anchor="ctr">
                    <a:solidFill>
                      <a:schemeClr val="accent5">
                        <a:lumMod val="90000"/>
                        <a:alpha val="37000"/>
                      </a:schemeClr>
                    </a:solidFill>
                  </a:tcPr>
                </a:tc>
                <a:tc>
                  <a:txBody>
                    <a:bodyPr/>
                    <a:lstStyle/>
                    <a:p>
                      <a:r>
                        <a:rPr lang="en-US" sz="1400" b="1" dirty="0" smtClean="0"/>
                        <a:t>Y</a:t>
                      </a:r>
                      <a:r>
                        <a:rPr lang="en-US" sz="1400" dirty="0" smtClean="0"/>
                        <a:t> </a:t>
                      </a:r>
                      <a:r>
                        <a:rPr lang="en-US" sz="1400" dirty="0" smtClean="0">
                          <a:sym typeface="Wingdings" panose="05000000000000000000" pitchFamily="2" charset="2"/>
                        </a:rPr>
                        <a:t> </a:t>
                      </a:r>
                      <a:r>
                        <a:rPr lang="en-US" sz="1400" b="1" dirty="0" smtClean="0">
                          <a:sym typeface="Wingdings" panose="05000000000000000000" pitchFamily="2" charset="2"/>
                        </a:rPr>
                        <a:t>Y</a:t>
                      </a:r>
                      <a:r>
                        <a:rPr lang="en-US" sz="1400" b="0" baseline="0" dirty="0" smtClean="0">
                          <a:sym typeface="Wingdings" panose="05000000000000000000" pitchFamily="2" charset="2"/>
                        </a:rPr>
                        <a:t> x 2</a:t>
                      </a:r>
                      <a:endParaRPr lang="en-US" sz="1400" b="1" dirty="0"/>
                    </a:p>
                  </a:txBody>
                  <a:tcPr anchor="ctr">
                    <a:solidFill>
                      <a:schemeClr val="accent5">
                        <a:lumMod val="90000"/>
                        <a:alpha val="37000"/>
                      </a:schemeClr>
                    </a:solidFill>
                  </a:tcPr>
                </a:tc>
              </a:tr>
              <a:tr h="296091">
                <a:tc>
                  <a:txBody>
                    <a:bodyPr/>
                    <a:lstStyle/>
                    <a:p>
                      <a:pPr algn="ctr"/>
                      <a:r>
                        <a:rPr lang="en-US" sz="1400" dirty="0" smtClean="0"/>
                        <a:t>0</a:t>
                      </a:r>
                      <a:endParaRPr lang="en-US" sz="1400" dirty="0"/>
                    </a:p>
                  </a:txBody>
                  <a:tcPr anchor="ctr">
                    <a:solidFill>
                      <a:schemeClr val="accent5">
                        <a:lumMod val="90000"/>
                        <a:alpha val="37000"/>
                      </a:schemeClr>
                    </a:solidFill>
                  </a:tcPr>
                </a:tc>
                <a:tc>
                  <a:txBody>
                    <a:bodyPr/>
                    <a:lstStyle/>
                    <a:p>
                      <a:pPr algn="ctr"/>
                      <a:r>
                        <a:rPr lang="en-US" sz="1400" dirty="0" smtClean="0"/>
                        <a:t>1</a:t>
                      </a:r>
                      <a:endParaRPr lang="en-US" sz="1400" dirty="0"/>
                    </a:p>
                  </a:txBody>
                  <a:tcPr anchor="ctr">
                    <a:solidFill>
                      <a:schemeClr val="accent5">
                        <a:lumMod val="90000"/>
                        <a:alpha val="37000"/>
                      </a:schemeClr>
                    </a:solidFill>
                  </a:tcPr>
                </a:tc>
                <a:tc>
                  <a:txBody>
                    <a:bodyPr/>
                    <a:lstStyle/>
                    <a:p>
                      <a:pPr algn="ctr"/>
                      <a:r>
                        <a:rPr lang="en-US" sz="1400" dirty="0" smtClean="0"/>
                        <a:t>0</a:t>
                      </a:r>
                      <a:endParaRPr lang="en-US" sz="1400" dirty="0"/>
                    </a:p>
                  </a:txBody>
                  <a:tcPr anchor="ctr">
                    <a:solidFill>
                      <a:schemeClr val="accent5">
                        <a:lumMod val="90000"/>
                        <a:alpha val="37000"/>
                      </a:schemeClr>
                    </a:solidFill>
                  </a:tcPr>
                </a:tc>
                <a:tc>
                  <a:txBody>
                    <a:bodyPr/>
                    <a:lstStyle/>
                    <a:p>
                      <a:r>
                        <a:rPr lang="en-US" sz="1400" b="1" dirty="0" smtClean="0"/>
                        <a:t>Y</a:t>
                      </a:r>
                      <a:r>
                        <a:rPr lang="en-US" sz="1400" dirty="0" smtClean="0"/>
                        <a:t> </a:t>
                      </a:r>
                      <a:r>
                        <a:rPr lang="en-US" sz="1400" dirty="0" smtClean="0">
                          <a:sym typeface="Wingdings" panose="05000000000000000000" pitchFamily="2" charset="2"/>
                        </a:rPr>
                        <a:t> </a:t>
                      </a:r>
                      <a:r>
                        <a:rPr lang="en-US" sz="1400" b="1" dirty="0" smtClean="0">
                          <a:sym typeface="Wingdings" panose="05000000000000000000" pitchFamily="2" charset="2"/>
                        </a:rPr>
                        <a:t>A</a:t>
                      </a:r>
                      <a:r>
                        <a:rPr lang="en-US" sz="1400" dirty="0" smtClean="0">
                          <a:sym typeface="Wingdings" panose="05000000000000000000" pitchFamily="2" charset="2"/>
                        </a:rPr>
                        <a:t> +</a:t>
                      </a:r>
                      <a:r>
                        <a:rPr lang="en-US" sz="1400" baseline="0" dirty="0" smtClean="0">
                          <a:sym typeface="Wingdings" panose="05000000000000000000" pitchFamily="2" charset="2"/>
                        </a:rPr>
                        <a:t> </a:t>
                      </a:r>
                      <a:r>
                        <a:rPr lang="en-US" sz="1400" b="1" baseline="0" dirty="0" smtClean="0">
                          <a:sym typeface="Wingdings" panose="05000000000000000000" pitchFamily="2" charset="2"/>
                        </a:rPr>
                        <a:t>B</a:t>
                      </a:r>
                      <a:endParaRPr lang="en-US" sz="1400" b="1" dirty="0"/>
                    </a:p>
                  </a:txBody>
                  <a:tcPr anchor="ctr">
                    <a:solidFill>
                      <a:schemeClr val="accent5">
                        <a:lumMod val="90000"/>
                        <a:alpha val="37000"/>
                      </a:schemeClr>
                    </a:solidFill>
                  </a:tcPr>
                </a:tc>
              </a:tr>
              <a:tr h="296091">
                <a:tc>
                  <a:txBody>
                    <a:bodyPr/>
                    <a:lstStyle/>
                    <a:p>
                      <a:pPr algn="ctr"/>
                      <a:r>
                        <a:rPr lang="en-US" sz="1400" dirty="0" smtClean="0"/>
                        <a:t>0</a:t>
                      </a:r>
                      <a:endParaRPr lang="en-US" sz="1400" dirty="0"/>
                    </a:p>
                  </a:txBody>
                  <a:tcPr anchor="ctr">
                    <a:solidFill>
                      <a:schemeClr val="accent5">
                        <a:lumMod val="90000"/>
                        <a:alpha val="37000"/>
                      </a:schemeClr>
                    </a:solidFill>
                  </a:tcPr>
                </a:tc>
                <a:tc>
                  <a:txBody>
                    <a:bodyPr/>
                    <a:lstStyle/>
                    <a:p>
                      <a:pPr algn="ctr"/>
                      <a:r>
                        <a:rPr lang="en-US" sz="1400" dirty="0" smtClean="0"/>
                        <a:t>1</a:t>
                      </a:r>
                      <a:endParaRPr lang="en-US" sz="1400" dirty="0"/>
                    </a:p>
                  </a:txBody>
                  <a:tcPr anchor="ctr">
                    <a:solidFill>
                      <a:schemeClr val="accent5">
                        <a:lumMod val="90000"/>
                        <a:alpha val="37000"/>
                      </a:schemeClr>
                    </a:solidFill>
                  </a:tcPr>
                </a:tc>
                <a:tc>
                  <a:txBody>
                    <a:bodyPr/>
                    <a:lstStyle/>
                    <a:p>
                      <a:pPr algn="ctr"/>
                      <a:r>
                        <a:rPr lang="en-US" sz="1400" dirty="0" smtClean="0"/>
                        <a:t>1</a:t>
                      </a:r>
                      <a:endParaRPr lang="en-US" sz="1400" dirty="0"/>
                    </a:p>
                  </a:txBody>
                  <a:tcPr anchor="ctr">
                    <a:solidFill>
                      <a:schemeClr val="accent5">
                        <a:lumMod val="90000"/>
                        <a:alpha val="37000"/>
                      </a:schemeClr>
                    </a:solidFill>
                  </a:tcPr>
                </a:tc>
                <a:tc>
                  <a:txBody>
                    <a:bodyPr/>
                    <a:lstStyle/>
                    <a:p>
                      <a:r>
                        <a:rPr lang="en-US" sz="1400" b="1" dirty="0" smtClean="0"/>
                        <a:t>Y</a:t>
                      </a:r>
                      <a:r>
                        <a:rPr lang="en-US" sz="1400" dirty="0" smtClean="0"/>
                        <a:t> </a:t>
                      </a:r>
                      <a:r>
                        <a:rPr lang="en-US" sz="1400" dirty="0" smtClean="0">
                          <a:sym typeface="Wingdings" panose="05000000000000000000" pitchFamily="2" charset="2"/>
                        </a:rPr>
                        <a:t> </a:t>
                      </a:r>
                      <a:r>
                        <a:rPr lang="en-US" sz="1400" b="1" dirty="0" smtClean="0">
                          <a:sym typeface="Wingdings" panose="05000000000000000000" pitchFamily="2" charset="2"/>
                        </a:rPr>
                        <a:t>A</a:t>
                      </a:r>
                      <a:r>
                        <a:rPr lang="en-US" sz="1400" dirty="0" smtClean="0">
                          <a:sym typeface="Wingdings" panose="05000000000000000000" pitchFamily="2" charset="2"/>
                        </a:rPr>
                        <a:t> –</a:t>
                      </a:r>
                      <a:r>
                        <a:rPr lang="en-US" sz="1400" baseline="0" dirty="0" smtClean="0">
                          <a:sym typeface="Wingdings" panose="05000000000000000000" pitchFamily="2" charset="2"/>
                        </a:rPr>
                        <a:t> </a:t>
                      </a:r>
                      <a:r>
                        <a:rPr lang="en-US" sz="1400" b="1" baseline="0" dirty="0" smtClean="0">
                          <a:sym typeface="Wingdings" panose="05000000000000000000" pitchFamily="2" charset="2"/>
                        </a:rPr>
                        <a:t>B</a:t>
                      </a:r>
                      <a:endParaRPr lang="en-US" sz="1400" b="1" dirty="0"/>
                    </a:p>
                  </a:txBody>
                  <a:tcPr anchor="ctr">
                    <a:solidFill>
                      <a:schemeClr val="accent5">
                        <a:lumMod val="90000"/>
                        <a:alpha val="37000"/>
                      </a:schemeClr>
                    </a:solidFill>
                  </a:tcPr>
                </a:tc>
              </a:tr>
              <a:tr h="296091">
                <a:tc>
                  <a:txBody>
                    <a:bodyPr/>
                    <a:lstStyle/>
                    <a:p>
                      <a:pPr algn="ctr"/>
                      <a:r>
                        <a:rPr lang="en-US" sz="1400" dirty="0" smtClean="0"/>
                        <a:t>1</a:t>
                      </a:r>
                      <a:endParaRPr lang="en-US" sz="1400" dirty="0"/>
                    </a:p>
                  </a:txBody>
                  <a:tcPr anchor="ctr">
                    <a:solidFill>
                      <a:schemeClr val="accent5">
                        <a:lumMod val="90000"/>
                        <a:alpha val="37000"/>
                      </a:schemeClr>
                    </a:solidFill>
                  </a:tcPr>
                </a:tc>
                <a:tc>
                  <a:txBody>
                    <a:bodyPr/>
                    <a:lstStyle/>
                    <a:p>
                      <a:pPr algn="ctr"/>
                      <a:r>
                        <a:rPr lang="en-US" sz="1400" dirty="0" smtClean="0"/>
                        <a:t>X</a:t>
                      </a:r>
                      <a:endParaRPr lang="en-US" sz="1400" dirty="0"/>
                    </a:p>
                  </a:txBody>
                  <a:tcPr anchor="ctr">
                    <a:solidFill>
                      <a:schemeClr val="accent5">
                        <a:lumMod val="90000"/>
                        <a:alpha val="37000"/>
                      </a:schemeClr>
                    </a:solidFill>
                  </a:tcPr>
                </a:tc>
                <a:tc>
                  <a:txBody>
                    <a:bodyPr/>
                    <a:lstStyle/>
                    <a:p>
                      <a:pPr algn="ctr"/>
                      <a:r>
                        <a:rPr lang="en-US" sz="1400" dirty="0" smtClean="0"/>
                        <a:t>X</a:t>
                      </a:r>
                      <a:endParaRPr lang="en-US" sz="1400" dirty="0"/>
                    </a:p>
                  </a:txBody>
                  <a:tcPr anchor="ctr">
                    <a:solidFill>
                      <a:schemeClr val="accent5">
                        <a:lumMod val="90000"/>
                        <a:alpha val="37000"/>
                      </a:schemeClr>
                    </a:solidFill>
                  </a:tcPr>
                </a:tc>
                <a:tc>
                  <a:txBody>
                    <a:bodyPr/>
                    <a:lstStyle/>
                    <a:p>
                      <a:r>
                        <a:rPr lang="en-US" sz="1400" b="1" dirty="0" smtClean="0"/>
                        <a:t>Y</a:t>
                      </a:r>
                      <a:r>
                        <a:rPr lang="en-US" sz="1400" dirty="0" smtClean="0"/>
                        <a:t> </a:t>
                      </a:r>
                      <a:r>
                        <a:rPr lang="en-US" sz="1400" dirty="0" smtClean="0">
                          <a:sym typeface="Wingdings" panose="05000000000000000000" pitchFamily="2" charset="2"/>
                        </a:rPr>
                        <a:t> 0</a:t>
                      </a:r>
                      <a:endParaRPr lang="en-US" sz="1400" dirty="0"/>
                    </a:p>
                  </a:txBody>
                  <a:tcPr anchor="ctr">
                    <a:solidFill>
                      <a:schemeClr val="accent5">
                        <a:lumMod val="90000"/>
                        <a:alpha val="37000"/>
                      </a:schemeClr>
                    </a:solidFill>
                  </a:tcPr>
                </a:tc>
              </a:tr>
            </a:tbl>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273138511"/>
              </p:ext>
            </p:extLst>
          </p:nvPr>
        </p:nvGraphicFramePr>
        <p:xfrm>
          <a:off x="537029" y="990600"/>
          <a:ext cx="6854371" cy="4488244"/>
        </p:xfrm>
        <a:graphic>
          <a:graphicData uri="http://schemas.openxmlformats.org/presentationml/2006/ole">
            <mc:AlternateContent xmlns:mc="http://schemas.openxmlformats.org/markup-compatibility/2006">
              <mc:Choice xmlns:v="urn:schemas-microsoft-com:vml" Requires="v">
                <p:oleObj spid="_x0000_s25656" name="Visio" r:id="rId5" imgW="7284667" imgH="4770003" progId="Visio.Drawing.15">
                  <p:embed/>
                </p:oleObj>
              </mc:Choice>
              <mc:Fallback>
                <p:oleObj name="Visio" r:id="rId5" imgW="7284667" imgH="4770003" progId="Visio.Drawing.15">
                  <p:embed/>
                  <p:pic>
                    <p:nvPicPr>
                      <p:cNvPr id="0" name=""/>
                      <p:cNvPicPr/>
                      <p:nvPr/>
                    </p:nvPicPr>
                    <p:blipFill>
                      <a:blip r:embed="rId6"/>
                      <a:stretch>
                        <a:fillRect/>
                      </a:stretch>
                    </p:blipFill>
                    <p:spPr>
                      <a:xfrm>
                        <a:off x="537029" y="990600"/>
                        <a:ext cx="6854371" cy="4488244"/>
                      </a:xfrm>
                      <a:prstGeom prst="rect">
                        <a:avLst/>
                      </a:prstGeom>
                    </p:spPr>
                  </p:pic>
                </p:oleObj>
              </mc:Fallback>
            </mc:AlternateContent>
          </a:graphicData>
        </a:graphic>
      </p:graphicFrame>
      <p:grpSp>
        <p:nvGrpSpPr>
          <p:cNvPr id="9" name="Group 8"/>
          <p:cNvGrpSpPr/>
          <p:nvPr/>
        </p:nvGrpSpPr>
        <p:grpSpPr>
          <a:xfrm>
            <a:off x="1600200" y="2590800"/>
            <a:ext cx="4172712" cy="381000"/>
            <a:chOff x="1600200" y="2590800"/>
            <a:chExt cx="4172712" cy="381000"/>
          </a:xfrm>
        </p:grpSpPr>
        <p:sp>
          <p:nvSpPr>
            <p:cNvPr id="5" name="Rounded Rectangle 4"/>
            <p:cNvSpPr/>
            <p:nvPr/>
          </p:nvSpPr>
          <p:spPr>
            <a:xfrm>
              <a:off x="1600200" y="2590800"/>
              <a:ext cx="304800"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529584" y="2590800"/>
              <a:ext cx="304800"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468112" y="2590800"/>
              <a:ext cx="304800"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1810512" y="2590800"/>
            <a:ext cx="4172712" cy="381000"/>
            <a:chOff x="1600200" y="2590800"/>
            <a:chExt cx="4172712" cy="381000"/>
          </a:xfrm>
        </p:grpSpPr>
        <p:sp>
          <p:nvSpPr>
            <p:cNvPr id="11" name="Rounded Rectangle 10"/>
            <p:cNvSpPr/>
            <p:nvPr/>
          </p:nvSpPr>
          <p:spPr>
            <a:xfrm>
              <a:off x="1600200" y="2590800"/>
              <a:ext cx="304800"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529584" y="2590800"/>
              <a:ext cx="304800"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5468112" y="2590800"/>
              <a:ext cx="304800"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2362200" y="1447800"/>
            <a:ext cx="4419600" cy="838200"/>
            <a:chOff x="1524000" y="2590800"/>
            <a:chExt cx="4419600" cy="838200"/>
          </a:xfrm>
        </p:grpSpPr>
        <p:sp>
          <p:nvSpPr>
            <p:cNvPr id="15" name="Rounded Rectangle 14"/>
            <p:cNvSpPr/>
            <p:nvPr/>
          </p:nvSpPr>
          <p:spPr>
            <a:xfrm>
              <a:off x="1524000" y="2590800"/>
              <a:ext cx="533400" cy="8382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505200" y="2590800"/>
              <a:ext cx="480060" cy="8382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410200" y="2590800"/>
              <a:ext cx="533400" cy="8382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ounded Rectangle 17"/>
          <p:cNvSpPr/>
          <p:nvPr/>
        </p:nvSpPr>
        <p:spPr>
          <a:xfrm>
            <a:off x="6781800" y="2209800"/>
            <a:ext cx="381000"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2075688" y="2590800"/>
            <a:ext cx="4440936" cy="381000"/>
            <a:chOff x="1600200" y="2590800"/>
            <a:chExt cx="4440936" cy="381000"/>
          </a:xfrm>
        </p:grpSpPr>
        <p:sp>
          <p:nvSpPr>
            <p:cNvPr id="20" name="Rounded Rectangle 19"/>
            <p:cNvSpPr/>
            <p:nvPr/>
          </p:nvSpPr>
          <p:spPr>
            <a:xfrm>
              <a:off x="1600200" y="2590800"/>
              <a:ext cx="573024"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3529584" y="2590800"/>
              <a:ext cx="573024"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468112" y="2590800"/>
              <a:ext cx="573024" cy="3810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0503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8"/>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 Design Example</a:t>
            </a:r>
            <a:endParaRPr lang="en-US" dirty="0"/>
          </a:p>
        </p:txBody>
      </p:sp>
      <p:sp>
        <p:nvSpPr>
          <p:cNvPr id="3" name="Content Placeholder 2"/>
          <p:cNvSpPr>
            <a:spLocks noGrp="1"/>
          </p:cNvSpPr>
          <p:nvPr>
            <p:ph idx="1"/>
          </p:nvPr>
        </p:nvSpPr>
        <p:spPr/>
        <p:txBody>
          <a:bodyPr/>
          <a:lstStyle/>
          <a:p>
            <a:r>
              <a:rPr lang="en-US" sz="2800" dirty="0" smtClean="0"/>
              <a:t>Several ways to create the design hierarchy… </a:t>
            </a:r>
            <a:endParaRPr lang="en-US" sz="2400" dirty="0"/>
          </a:p>
        </p:txBody>
      </p:sp>
      <p:graphicFrame>
        <p:nvGraphicFramePr>
          <p:cNvPr id="9" name="Object 8"/>
          <p:cNvGraphicFramePr>
            <a:graphicFrameLocks noChangeAspect="1"/>
          </p:cNvGraphicFramePr>
          <p:nvPr>
            <p:extLst>
              <p:ext uri="{D42A27DB-BD31-4B8C-83A1-F6EECF244321}">
                <p14:modId xmlns:p14="http://schemas.microsoft.com/office/powerpoint/2010/main" val="4202155051"/>
              </p:ext>
            </p:extLst>
          </p:nvPr>
        </p:nvGraphicFramePr>
        <p:xfrm>
          <a:off x="1066800" y="1981200"/>
          <a:ext cx="7284667" cy="4770003"/>
        </p:xfrm>
        <a:graphic>
          <a:graphicData uri="http://schemas.openxmlformats.org/presentationml/2006/ole">
            <mc:AlternateContent xmlns:mc="http://schemas.openxmlformats.org/markup-compatibility/2006">
              <mc:Choice xmlns:v="urn:schemas-microsoft-com:vml" Requires="v">
                <p:oleObj spid="_x0000_s17524" name="Visio" r:id="rId5" imgW="7284667" imgH="4770003" progId="Visio.Drawing.15">
                  <p:embed/>
                </p:oleObj>
              </mc:Choice>
              <mc:Fallback>
                <p:oleObj name="Visio" r:id="rId5" imgW="7284667" imgH="4770003" progId="Visio.Drawing.15">
                  <p:embed/>
                  <p:pic>
                    <p:nvPicPr>
                      <p:cNvPr id="0" name=""/>
                      <p:cNvPicPr/>
                      <p:nvPr/>
                    </p:nvPicPr>
                    <p:blipFill>
                      <a:blip r:embed="rId6"/>
                      <a:stretch>
                        <a:fillRect/>
                      </a:stretch>
                    </p:blipFill>
                    <p:spPr>
                      <a:xfrm>
                        <a:off x="1066800" y="1981200"/>
                        <a:ext cx="7284667" cy="4770003"/>
                      </a:xfrm>
                      <a:prstGeom prst="rect">
                        <a:avLst/>
                      </a:prstGeom>
                    </p:spPr>
                  </p:pic>
                </p:oleObj>
              </mc:Fallback>
            </mc:AlternateContent>
          </a:graphicData>
        </a:graphic>
      </p:graphicFrame>
      <p:sp>
        <p:nvSpPr>
          <p:cNvPr id="6" name="Rectangle 5"/>
          <p:cNvSpPr/>
          <p:nvPr/>
        </p:nvSpPr>
        <p:spPr>
          <a:xfrm>
            <a:off x="1981200" y="2555377"/>
            <a:ext cx="1600200" cy="1940423"/>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038600" y="2555377"/>
            <a:ext cx="1600200" cy="1940423"/>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96000" y="2555377"/>
            <a:ext cx="1600200" cy="1940423"/>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905000" y="1534180"/>
            <a:ext cx="6177397" cy="523220"/>
          </a:xfrm>
          <a:prstGeom prst="rect">
            <a:avLst/>
          </a:prstGeom>
          <a:noFill/>
        </p:spPr>
        <p:txBody>
          <a:bodyPr wrap="none" rtlCol="0">
            <a:noAutofit/>
          </a:bodyPr>
          <a:lstStyle/>
          <a:p>
            <a:pPr algn="ctr"/>
            <a:r>
              <a:rPr lang="en-US" sz="2800" b="1" dirty="0" smtClean="0">
                <a:solidFill>
                  <a:srgbClr val="C00000"/>
                </a:solidFill>
                <a:latin typeface="+mn-lt"/>
              </a:rPr>
              <a:t>ALU cells with flip-flops on their outputs</a:t>
            </a:r>
            <a:endParaRPr lang="en-US" sz="2800" b="1" dirty="0">
              <a:solidFill>
                <a:srgbClr val="C00000"/>
              </a:solidFill>
              <a:latin typeface="+mn-lt"/>
            </a:endParaRPr>
          </a:p>
        </p:txBody>
      </p:sp>
    </p:spTree>
    <p:extLst>
      <p:ext uri="{BB962C8B-B14F-4D97-AF65-F5344CB8AC3E}">
        <p14:creationId xmlns:p14="http://schemas.microsoft.com/office/powerpoint/2010/main" val="85594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 Design Example</a:t>
            </a:r>
            <a:endParaRPr lang="en-US" dirty="0"/>
          </a:p>
        </p:txBody>
      </p:sp>
      <p:sp>
        <p:nvSpPr>
          <p:cNvPr id="3" name="Content Placeholder 2"/>
          <p:cNvSpPr>
            <a:spLocks noGrp="1"/>
          </p:cNvSpPr>
          <p:nvPr>
            <p:ph idx="1"/>
          </p:nvPr>
        </p:nvSpPr>
        <p:spPr/>
        <p:txBody>
          <a:bodyPr/>
          <a:lstStyle/>
          <a:p>
            <a:r>
              <a:rPr lang="en-US" sz="2800" dirty="0" smtClean="0"/>
              <a:t>Several ways to create the design hierarchy… </a:t>
            </a:r>
            <a:endParaRPr lang="en-US" sz="2400" dirty="0"/>
          </a:p>
        </p:txBody>
      </p:sp>
      <p:sp>
        <p:nvSpPr>
          <p:cNvPr id="10" name="TextBox 9"/>
          <p:cNvSpPr txBox="1"/>
          <p:nvPr/>
        </p:nvSpPr>
        <p:spPr>
          <a:xfrm>
            <a:off x="1905000" y="1534180"/>
            <a:ext cx="6177397" cy="523220"/>
          </a:xfrm>
          <a:prstGeom prst="rect">
            <a:avLst/>
          </a:prstGeom>
          <a:noFill/>
        </p:spPr>
        <p:txBody>
          <a:bodyPr wrap="none" rtlCol="0">
            <a:noAutofit/>
          </a:bodyPr>
          <a:lstStyle/>
          <a:p>
            <a:pPr algn="ctr"/>
            <a:r>
              <a:rPr lang="en-US" sz="2800" b="1" dirty="0" smtClean="0">
                <a:solidFill>
                  <a:srgbClr val="C00000"/>
                </a:solidFill>
                <a:latin typeface="+mn-lt"/>
              </a:rPr>
              <a:t>ALU cells with flip-flops on their outputs</a:t>
            </a:r>
            <a:endParaRPr lang="en-US" sz="2800" b="1" dirty="0">
              <a:solidFill>
                <a:srgbClr val="C00000"/>
              </a:solidFill>
              <a:latin typeface="+mn-lt"/>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159834822"/>
              </p:ext>
            </p:extLst>
          </p:nvPr>
        </p:nvGraphicFramePr>
        <p:xfrm>
          <a:off x="1066800" y="1981200"/>
          <a:ext cx="7285038" cy="4770438"/>
        </p:xfrm>
        <a:graphic>
          <a:graphicData uri="http://schemas.openxmlformats.org/presentationml/2006/ole">
            <mc:AlternateContent xmlns:mc="http://schemas.openxmlformats.org/markup-compatibility/2006">
              <mc:Choice xmlns:v="urn:schemas-microsoft-com:vml" Requires="v">
                <p:oleObj spid="_x0000_s18547" name="Visio" r:id="rId5" imgW="7284667" imgH="4770003" progId="Visio.Drawing.15">
                  <p:embed/>
                </p:oleObj>
              </mc:Choice>
              <mc:Fallback>
                <p:oleObj name="Visio" r:id="rId5" imgW="7284667" imgH="4770003" progId="Visio.Drawing.15">
                  <p:embed/>
                  <p:pic>
                    <p:nvPicPr>
                      <p:cNvPr id="0" name=""/>
                      <p:cNvPicPr/>
                      <p:nvPr/>
                    </p:nvPicPr>
                    <p:blipFill>
                      <a:blip r:embed="rId6"/>
                      <a:stretch>
                        <a:fillRect/>
                      </a:stretch>
                    </p:blipFill>
                    <p:spPr>
                      <a:xfrm>
                        <a:off x="1066800" y="1981200"/>
                        <a:ext cx="7285038" cy="4770438"/>
                      </a:xfrm>
                      <a:prstGeom prst="rect">
                        <a:avLst/>
                      </a:prstGeom>
                    </p:spPr>
                  </p:pic>
                </p:oleObj>
              </mc:Fallback>
            </mc:AlternateContent>
          </a:graphicData>
        </a:graphic>
      </p:graphicFrame>
    </p:spTree>
    <p:extLst>
      <p:ext uri="{BB962C8B-B14F-4D97-AF65-F5344CB8AC3E}">
        <p14:creationId xmlns:p14="http://schemas.microsoft.com/office/powerpoint/2010/main" val="339624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p:cNvGraphicFramePr>
            <a:graphicFrameLocks noChangeAspect="1"/>
          </p:cNvGraphicFramePr>
          <p:nvPr>
            <p:extLst>
              <p:ext uri="{D42A27DB-BD31-4B8C-83A1-F6EECF244321}">
                <p14:modId xmlns:p14="http://schemas.microsoft.com/office/powerpoint/2010/main" val="2328663380"/>
              </p:ext>
            </p:extLst>
          </p:nvPr>
        </p:nvGraphicFramePr>
        <p:xfrm>
          <a:off x="1066800" y="1981200"/>
          <a:ext cx="7284667" cy="4770003"/>
        </p:xfrm>
        <a:graphic>
          <a:graphicData uri="http://schemas.openxmlformats.org/presentationml/2006/ole">
            <mc:AlternateContent xmlns:mc="http://schemas.openxmlformats.org/markup-compatibility/2006">
              <mc:Choice xmlns:v="urn:schemas-microsoft-com:vml" Requires="v">
                <p:oleObj spid="_x0000_s21616" name="Visio" r:id="rId5" imgW="7284667" imgH="4770003" progId="Visio.Drawing.15">
                  <p:embed/>
                </p:oleObj>
              </mc:Choice>
              <mc:Fallback>
                <p:oleObj name="Visio" r:id="rId5" imgW="7284667" imgH="4770003" progId="Visio.Drawing.15">
                  <p:embed/>
                  <p:pic>
                    <p:nvPicPr>
                      <p:cNvPr id="0" name=""/>
                      <p:cNvPicPr/>
                      <p:nvPr/>
                    </p:nvPicPr>
                    <p:blipFill>
                      <a:blip r:embed="rId6"/>
                      <a:stretch>
                        <a:fillRect/>
                      </a:stretch>
                    </p:blipFill>
                    <p:spPr>
                      <a:xfrm>
                        <a:off x="1066800" y="1981200"/>
                        <a:ext cx="7284667" cy="4770003"/>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smtClean="0"/>
              <a:t>Register Design Example</a:t>
            </a:r>
            <a:endParaRPr lang="en-US" dirty="0"/>
          </a:p>
        </p:txBody>
      </p:sp>
      <p:sp>
        <p:nvSpPr>
          <p:cNvPr id="3" name="Content Placeholder 2"/>
          <p:cNvSpPr>
            <a:spLocks noGrp="1"/>
          </p:cNvSpPr>
          <p:nvPr>
            <p:ph idx="1"/>
          </p:nvPr>
        </p:nvSpPr>
        <p:spPr/>
        <p:txBody>
          <a:bodyPr/>
          <a:lstStyle/>
          <a:p>
            <a:r>
              <a:rPr lang="en-US" sz="2800" dirty="0" smtClean="0"/>
              <a:t>Several ways to create the design hierarchy… </a:t>
            </a:r>
            <a:endParaRPr lang="en-US" sz="2400" dirty="0"/>
          </a:p>
        </p:txBody>
      </p:sp>
      <p:sp>
        <p:nvSpPr>
          <p:cNvPr id="6" name="Rectangle 5"/>
          <p:cNvSpPr/>
          <p:nvPr/>
        </p:nvSpPr>
        <p:spPr>
          <a:xfrm>
            <a:off x="1981200" y="2555377"/>
            <a:ext cx="5791200" cy="1864223"/>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905000" y="1534180"/>
            <a:ext cx="6177397" cy="523220"/>
          </a:xfrm>
          <a:prstGeom prst="rect">
            <a:avLst/>
          </a:prstGeom>
          <a:noFill/>
        </p:spPr>
        <p:txBody>
          <a:bodyPr wrap="none" rtlCol="0">
            <a:noAutofit/>
          </a:bodyPr>
          <a:lstStyle/>
          <a:p>
            <a:pPr algn="ctr"/>
            <a:r>
              <a:rPr lang="en-US" sz="2800" b="1" dirty="0" smtClean="0">
                <a:solidFill>
                  <a:srgbClr val="C00000"/>
                </a:solidFill>
                <a:latin typeface="+mn-lt"/>
              </a:rPr>
              <a:t>ALU plus storage register</a:t>
            </a:r>
            <a:endParaRPr lang="en-US" sz="2800" b="1" dirty="0">
              <a:solidFill>
                <a:srgbClr val="C00000"/>
              </a:solidFill>
              <a:latin typeface="+mn-lt"/>
            </a:endParaRPr>
          </a:p>
        </p:txBody>
      </p:sp>
      <p:sp>
        <p:nvSpPr>
          <p:cNvPr id="9" name="Rectangle 8"/>
          <p:cNvSpPr/>
          <p:nvPr/>
        </p:nvSpPr>
        <p:spPr>
          <a:xfrm>
            <a:off x="1981200" y="4495800"/>
            <a:ext cx="5791200" cy="838199"/>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208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268314555"/>
              </p:ext>
            </p:extLst>
          </p:nvPr>
        </p:nvGraphicFramePr>
        <p:xfrm>
          <a:off x="1066800" y="1981200"/>
          <a:ext cx="7285038" cy="4770438"/>
        </p:xfrm>
        <a:graphic>
          <a:graphicData uri="http://schemas.openxmlformats.org/presentationml/2006/ole">
            <mc:AlternateContent xmlns:mc="http://schemas.openxmlformats.org/markup-compatibility/2006">
              <mc:Choice xmlns:v="urn:schemas-microsoft-com:vml" Requires="v">
                <p:oleObj spid="_x0000_s22640" name="Visio" r:id="rId5" imgW="7284667" imgH="4770003" progId="Visio.Drawing.15">
                  <p:embed/>
                </p:oleObj>
              </mc:Choice>
              <mc:Fallback>
                <p:oleObj name="Visio" r:id="rId5" imgW="7284667" imgH="4770003" progId="Visio.Drawing.15">
                  <p:embed/>
                  <p:pic>
                    <p:nvPicPr>
                      <p:cNvPr id="0" name=""/>
                      <p:cNvPicPr/>
                      <p:nvPr/>
                    </p:nvPicPr>
                    <p:blipFill>
                      <a:blip r:embed="rId6"/>
                      <a:stretch>
                        <a:fillRect/>
                      </a:stretch>
                    </p:blipFill>
                    <p:spPr>
                      <a:xfrm>
                        <a:off x="1066800" y="1981200"/>
                        <a:ext cx="7285038" cy="4770438"/>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smtClean="0"/>
              <a:t>Register Design Example</a:t>
            </a:r>
            <a:endParaRPr lang="en-US" dirty="0"/>
          </a:p>
        </p:txBody>
      </p:sp>
      <p:sp>
        <p:nvSpPr>
          <p:cNvPr id="3" name="Content Placeholder 2"/>
          <p:cNvSpPr>
            <a:spLocks noGrp="1"/>
          </p:cNvSpPr>
          <p:nvPr>
            <p:ph idx="1"/>
          </p:nvPr>
        </p:nvSpPr>
        <p:spPr/>
        <p:txBody>
          <a:bodyPr/>
          <a:lstStyle/>
          <a:p>
            <a:r>
              <a:rPr lang="en-US" sz="2800" dirty="0" smtClean="0"/>
              <a:t>Several ways to create the design hierarchy… </a:t>
            </a:r>
            <a:endParaRPr lang="en-US" sz="2400" dirty="0"/>
          </a:p>
        </p:txBody>
      </p:sp>
      <p:sp>
        <p:nvSpPr>
          <p:cNvPr id="10" name="TextBox 9"/>
          <p:cNvSpPr txBox="1"/>
          <p:nvPr/>
        </p:nvSpPr>
        <p:spPr>
          <a:xfrm>
            <a:off x="2971800" y="5867400"/>
            <a:ext cx="6172200" cy="884238"/>
          </a:xfrm>
          <a:prstGeom prst="rect">
            <a:avLst/>
          </a:prstGeom>
          <a:noFill/>
        </p:spPr>
        <p:txBody>
          <a:bodyPr wrap="square" rtlCol="0">
            <a:noAutofit/>
          </a:bodyPr>
          <a:lstStyle/>
          <a:p>
            <a:r>
              <a:rPr lang="en-US" sz="2400" dirty="0" smtClean="0">
                <a:solidFill>
                  <a:srgbClr val="C00000"/>
                </a:solidFill>
                <a:latin typeface="+mn-lt"/>
              </a:rPr>
              <a:t>Note: </a:t>
            </a:r>
            <a:r>
              <a:rPr lang="en-US" sz="2400" b="1" dirty="0" smtClean="0">
                <a:solidFill>
                  <a:srgbClr val="C00000"/>
                </a:solidFill>
                <a:latin typeface="+mn-lt"/>
              </a:rPr>
              <a:t>Y</a:t>
            </a:r>
            <a:r>
              <a:rPr lang="en-US" sz="2400" dirty="0" smtClean="0">
                <a:solidFill>
                  <a:srgbClr val="C00000"/>
                </a:solidFill>
                <a:latin typeface="+mn-lt"/>
              </a:rPr>
              <a:t> is an </a:t>
            </a:r>
            <a:r>
              <a:rPr lang="en-US" sz="2400" u="sng" dirty="0" smtClean="0">
                <a:solidFill>
                  <a:srgbClr val="C00000"/>
                </a:solidFill>
                <a:latin typeface="+mn-lt"/>
              </a:rPr>
              <a:t>output</a:t>
            </a:r>
            <a:r>
              <a:rPr lang="en-US" sz="2400" dirty="0" smtClean="0">
                <a:solidFill>
                  <a:srgbClr val="C00000"/>
                </a:solidFill>
                <a:latin typeface="+mn-lt"/>
              </a:rPr>
              <a:t> of the register, and an </a:t>
            </a:r>
            <a:r>
              <a:rPr lang="en-US" sz="2400" u="sng" dirty="0" smtClean="0">
                <a:solidFill>
                  <a:srgbClr val="C00000"/>
                </a:solidFill>
                <a:latin typeface="+mn-lt"/>
              </a:rPr>
              <a:t>input</a:t>
            </a:r>
            <a:r>
              <a:rPr lang="en-US" sz="2400" dirty="0" smtClean="0">
                <a:solidFill>
                  <a:srgbClr val="C00000"/>
                </a:solidFill>
                <a:latin typeface="+mn-lt"/>
              </a:rPr>
              <a:t> to the ALU (for </a:t>
            </a:r>
            <a:r>
              <a:rPr lang="en-US" sz="2400" b="1" dirty="0" smtClean="0">
                <a:solidFill>
                  <a:srgbClr val="C00000"/>
                </a:solidFill>
                <a:latin typeface="+mn-lt"/>
              </a:rPr>
              <a:t>Y</a:t>
            </a:r>
            <a:r>
              <a:rPr lang="en-US" sz="2400" dirty="0" smtClean="0">
                <a:solidFill>
                  <a:srgbClr val="C00000"/>
                </a:solidFill>
                <a:latin typeface="+mn-lt"/>
              </a:rPr>
              <a:t> </a:t>
            </a:r>
            <a:r>
              <a:rPr lang="en-US" sz="2400" dirty="0" smtClean="0">
                <a:solidFill>
                  <a:srgbClr val="C00000"/>
                </a:solidFill>
                <a:latin typeface="+mn-lt"/>
                <a:sym typeface="Wingdings" panose="05000000000000000000" pitchFamily="2" charset="2"/>
              </a:rPr>
              <a:t> </a:t>
            </a:r>
            <a:r>
              <a:rPr lang="en-US" sz="2400" b="1" dirty="0" smtClean="0">
                <a:solidFill>
                  <a:srgbClr val="C00000"/>
                </a:solidFill>
                <a:latin typeface="+mn-lt"/>
                <a:sym typeface="Wingdings" panose="05000000000000000000" pitchFamily="2" charset="2"/>
              </a:rPr>
              <a:t>Y</a:t>
            </a:r>
            <a:r>
              <a:rPr lang="en-US" sz="2400" dirty="0" smtClean="0">
                <a:solidFill>
                  <a:srgbClr val="C00000"/>
                </a:solidFill>
                <a:latin typeface="+mn-lt"/>
                <a:sym typeface="Wingdings" panose="05000000000000000000" pitchFamily="2" charset="2"/>
              </a:rPr>
              <a:t> and </a:t>
            </a:r>
            <a:r>
              <a:rPr lang="en-US" sz="2400" b="1" dirty="0" smtClean="0">
                <a:solidFill>
                  <a:srgbClr val="C00000"/>
                </a:solidFill>
                <a:latin typeface="+mn-lt"/>
              </a:rPr>
              <a:t>Y</a:t>
            </a:r>
            <a:r>
              <a:rPr lang="en-US" sz="2400" dirty="0" smtClean="0">
                <a:solidFill>
                  <a:srgbClr val="C00000"/>
                </a:solidFill>
                <a:latin typeface="+mn-lt"/>
              </a:rPr>
              <a:t> </a:t>
            </a:r>
            <a:r>
              <a:rPr lang="en-US" sz="2400" dirty="0" smtClean="0">
                <a:solidFill>
                  <a:srgbClr val="C00000"/>
                </a:solidFill>
                <a:latin typeface="+mn-lt"/>
                <a:sym typeface="Wingdings" panose="05000000000000000000" pitchFamily="2" charset="2"/>
              </a:rPr>
              <a:t> </a:t>
            </a:r>
            <a:r>
              <a:rPr lang="en-US" sz="2400" b="1" dirty="0" smtClean="0">
                <a:solidFill>
                  <a:srgbClr val="C00000"/>
                </a:solidFill>
                <a:latin typeface="+mn-lt"/>
                <a:sym typeface="Wingdings" panose="05000000000000000000" pitchFamily="2" charset="2"/>
              </a:rPr>
              <a:t>Y</a:t>
            </a:r>
            <a:r>
              <a:rPr lang="en-US" sz="2400" dirty="0" smtClean="0">
                <a:solidFill>
                  <a:srgbClr val="C00000"/>
                </a:solidFill>
                <a:latin typeface="+mn-lt"/>
                <a:sym typeface="Wingdings" panose="05000000000000000000" pitchFamily="2" charset="2"/>
              </a:rPr>
              <a:t> x 2)</a:t>
            </a:r>
            <a:endParaRPr lang="en-US" sz="2400" dirty="0">
              <a:solidFill>
                <a:srgbClr val="C00000"/>
              </a:solidFill>
              <a:latin typeface="+mn-lt"/>
            </a:endParaRPr>
          </a:p>
        </p:txBody>
      </p:sp>
      <p:sp>
        <p:nvSpPr>
          <p:cNvPr id="7" name="TextBox 6"/>
          <p:cNvSpPr txBox="1"/>
          <p:nvPr/>
        </p:nvSpPr>
        <p:spPr>
          <a:xfrm>
            <a:off x="1905000" y="1534180"/>
            <a:ext cx="6177397" cy="523220"/>
          </a:xfrm>
          <a:prstGeom prst="rect">
            <a:avLst/>
          </a:prstGeom>
          <a:noFill/>
        </p:spPr>
        <p:txBody>
          <a:bodyPr wrap="none" rtlCol="0">
            <a:noAutofit/>
          </a:bodyPr>
          <a:lstStyle/>
          <a:p>
            <a:pPr algn="ctr"/>
            <a:r>
              <a:rPr lang="en-US" sz="2800" b="1" dirty="0" smtClean="0">
                <a:solidFill>
                  <a:srgbClr val="C00000"/>
                </a:solidFill>
                <a:latin typeface="+mn-lt"/>
              </a:rPr>
              <a:t>ALU plus storage register</a:t>
            </a:r>
            <a:endParaRPr lang="en-US" sz="2800" b="1" dirty="0">
              <a:solidFill>
                <a:srgbClr val="C00000"/>
              </a:solidFill>
              <a:latin typeface="+mn-lt"/>
            </a:endParaRPr>
          </a:p>
        </p:txBody>
      </p:sp>
    </p:spTree>
    <p:extLst>
      <p:ext uri="{BB962C8B-B14F-4D97-AF65-F5344CB8AC3E}">
        <p14:creationId xmlns:p14="http://schemas.microsoft.com/office/powerpoint/2010/main" val="927496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p:cNvGraphicFramePr>
            <a:graphicFrameLocks noChangeAspect="1"/>
          </p:cNvGraphicFramePr>
          <p:nvPr>
            <p:extLst>
              <p:ext uri="{D42A27DB-BD31-4B8C-83A1-F6EECF244321}">
                <p14:modId xmlns:p14="http://schemas.microsoft.com/office/powerpoint/2010/main" val="4166740007"/>
              </p:ext>
            </p:extLst>
          </p:nvPr>
        </p:nvGraphicFramePr>
        <p:xfrm>
          <a:off x="1066800" y="1981200"/>
          <a:ext cx="7284667" cy="4770003"/>
        </p:xfrm>
        <a:graphic>
          <a:graphicData uri="http://schemas.openxmlformats.org/presentationml/2006/ole">
            <mc:AlternateContent xmlns:mc="http://schemas.openxmlformats.org/markup-compatibility/2006">
              <mc:Choice xmlns:v="urn:schemas-microsoft-com:vml" Requires="v">
                <p:oleObj spid="_x0000_s19570" name="Visio" r:id="rId5" imgW="7284667" imgH="4770003" progId="Visio.Drawing.15">
                  <p:embed/>
                </p:oleObj>
              </mc:Choice>
              <mc:Fallback>
                <p:oleObj name="Visio" r:id="rId5" imgW="7284667" imgH="4770003" progId="Visio.Drawing.15">
                  <p:embed/>
                  <p:pic>
                    <p:nvPicPr>
                      <p:cNvPr id="0" name=""/>
                      <p:cNvPicPr/>
                      <p:nvPr/>
                    </p:nvPicPr>
                    <p:blipFill>
                      <a:blip r:embed="rId6"/>
                      <a:stretch>
                        <a:fillRect/>
                      </a:stretch>
                    </p:blipFill>
                    <p:spPr>
                      <a:xfrm>
                        <a:off x="1066800" y="1981200"/>
                        <a:ext cx="7284667" cy="4770003"/>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smtClean="0"/>
              <a:t>Register Design Example</a:t>
            </a:r>
            <a:endParaRPr lang="en-US" dirty="0"/>
          </a:p>
        </p:txBody>
      </p:sp>
      <p:sp>
        <p:nvSpPr>
          <p:cNvPr id="3" name="Content Placeholder 2"/>
          <p:cNvSpPr>
            <a:spLocks noGrp="1"/>
          </p:cNvSpPr>
          <p:nvPr>
            <p:ph idx="1"/>
          </p:nvPr>
        </p:nvSpPr>
        <p:spPr/>
        <p:txBody>
          <a:bodyPr/>
          <a:lstStyle/>
          <a:p>
            <a:r>
              <a:rPr lang="en-US" sz="2800" dirty="0" smtClean="0"/>
              <a:t>Several ways to create the design hierarchy… </a:t>
            </a:r>
            <a:endParaRPr lang="en-US" sz="2400" dirty="0"/>
          </a:p>
        </p:txBody>
      </p:sp>
      <p:sp>
        <p:nvSpPr>
          <p:cNvPr id="10" name="TextBox 9"/>
          <p:cNvSpPr txBox="1"/>
          <p:nvPr/>
        </p:nvSpPr>
        <p:spPr>
          <a:xfrm>
            <a:off x="1905000" y="1534180"/>
            <a:ext cx="6177397" cy="523220"/>
          </a:xfrm>
          <a:prstGeom prst="rect">
            <a:avLst/>
          </a:prstGeom>
          <a:noFill/>
        </p:spPr>
        <p:txBody>
          <a:bodyPr wrap="none" rtlCol="0">
            <a:noAutofit/>
          </a:bodyPr>
          <a:lstStyle/>
          <a:p>
            <a:pPr algn="ctr"/>
            <a:r>
              <a:rPr lang="en-US" sz="2800" b="1" dirty="0" smtClean="0">
                <a:solidFill>
                  <a:srgbClr val="C00000"/>
                </a:solidFill>
                <a:latin typeface="+mn-lt"/>
              </a:rPr>
              <a:t>Register cells</a:t>
            </a:r>
            <a:endParaRPr lang="en-US" sz="2800" b="1" dirty="0">
              <a:solidFill>
                <a:srgbClr val="C00000"/>
              </a:solidFill>
              <a:latin typeface="+mn-lt"/>
            </a:endParaRPr>
          </a:p>
        </p:txBody>
      </p:sp>
      <p:sp>
        <p:nvSpPr>
          <p:cNvPr id="11" name="Rectangle 10"/>
          <p:cNvSpPr/>
          <p:nvPr/>
        </p:nvSpPr>
        <p:spPr>
          <a:xfrm>
            <a:off x="1981200" y="2555377"/>
            <a:ext cx="1600200" cy="2778623"/>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038600" y="2555377"/>
            <a:ext cx="1600200" cy="2778623"/>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096000" y="2555377"/>
            <a:ext cx="1600200" cy="2778623"/>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653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 Design Example</a:t>
            </a:r>
            <a:endParaRPr lang="en-US" dirty="0"/>
          </a:p>
        </p:txBody>
      </p:sp>
      <p:sp>
        <p:nvSpPr>
          <p:cNvPr id="3" name="Content Placeholder 2"/>
          <p:cNvSpPr>
            <a:spLocks noGrp="1"/>
          </p:cNvSpPr>
          <p:nvPr>
            <p:ph idx="1"/>
          </p:nvPr>
        </p:nvSpPr>
        <p:spPr/>
        <p:txBody>
          <a:bodyPr/>
          <a:lstStyle/>
          <a:p>
            <a:r>
              <a:rPr lang="en-US" sz="2800" dirty="0" smtClean="0"/>
              <a:t>Several ways to create the design hierarchy… </a:t>
            </a:r>
            <a:endParaRPr lang="en-US" sz="2400" dirty="0"/>
          </a:p>
        </p:txBody>
      </p:sp>
      <p:sp>
        <p:nvSpPr>
          <p:cNvPr id="10" name="TextBox 9"/>
          <p:cNvSpPr txBox="1"/>
          <p:nvPr/>
        </p:nvSpPr>
        <p:spPr>
          <a:xfrm>
            <a:off x="1905000" y="1534180"/>
            <a:ext cx="6177397" cy="523220"/>
          </a:xfrm>
          <a:prstGeom prst="rect">
            <a:avLst/>
          </a:prstGeom>
          <a:noFill/>
        </p:spPr>
        <p:txBody>
          <a:bodyPr wrap="none" rtlCol="0">
            <a:noAutofit/>
          </a:bodyPr>
          <a:lstStyle/>
          <a:p>
            <a:pPr algn="ctr"/>
            <a:r>
              <a:rPr lang="en-US" sz="2800" b="1" dirty="0" smtClean="0">
                <a:solidFill>
                  <a:srgbClr val="C00000"/>
                </a:solidFill>
                <a:latin typeface="+mn-lt"/>
              </a:rPr>
              <a:t>Register cells</a:t>
            </a:r>
            <a:endParaRPr lang="en-US" sz="2800" b="1" dirty="0">
              <a:solidFill>
                <a:srgbClr val="C00000"/>
              </a:solidFill>
              <a:latin typeface="+mn-lt"/>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546645656"/>
              </p:ext>
            </p:extLst>
          </p:nvPr>
        </p:nvGraphicFramePr>
        <p:xfrm>
          <a:off x="1066800" y="1981200"/>
          <a:ext cx="7285038" cy="4770438"/>
        </p:xfrm>
        <a:graphic>
          <a:graphicData uri="http://schemas.openxmlformats.org/presentationml/2006/ole">
            <mc:AlternateContent xmlns:mc="http://schemas.openxmlformats.org/markup-compatibility/2006">
              <mc:Choice xmlns:v="urn:schemas-microsoft-com:vml" Requires="v">
                <p:oleObj spid="_x0000_s20593" name="Visio" r:id="rId5" imgW="7284667" imgH="4770003" progId="Visio.Drawing.15">
                  <p:embed/>
                </p:oleObj>
              </mc:Choice>
              <mc:Fallback>
                <p:oleObj name="Visio" r:id="rId5" imgW="7284667" imgH="4770003" progId="Visio.Drawing.15">
                  <p:embed/>
                  <p:pic>
                    <p:nvPicPr>
                      <p:cNvPr id="0" name=""/>
                      <p:cNvPicPr/>
                      <p:nvPr/>
                    </p:nvPicPr>
                    <p:blipFill>
                      <a:blip r:embed="rId6"/>
                      <a:stretch>
                        <a:fillRect/>
                      </a:stretch>
                    </p:blipFill>
                    <p:spPr>
                      <a:xfrm>
                        <a:off x="1066800" y="1981200"/>
                        <a:ext cx="7285038" cy="4770438"/>
                      </a:xfrm>
                      <a:prstGeom prst="rect">
                        <a:avLst/>
                      </a:prstGeom>
                    </p:spPr>
                  </p:pic>
                </p:oleObj>
              </mc:Fallback>
            </mc:AlternateContent>
          </a:graphicData>
        </a:graphic>
      </p:graphicFrame>
    </p:spTree>
    <p:extLst>
      <p:ext uri="{BB962C8B-B14F-4D97-AF65-F5344CB8AC3E}">
        <p14:creationId xmlns:p14="http://schemas.microsoft.com/office/powerpoint/2010/main" val="1913214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Design Is Correct?</a:t>
            </a:r>
            <a:endParaRPr lang="en-US" dirty="0"/>
          </a:p>
        </p:txBody>
      </p:sp>
      <p:sp>
        <p:nvSpPr>
          <p:cNvPr id="3" name="Content Placeholder 2"/>
          <p:cNvSpPr>
            <a:spLocks noGrp="1"/>
          </p:cNvSpPr>
          <p:nvPr>
            <p:ph idx="1"/>
          </p:nvPr>
        </p:nvSpPr>
        <p:spPr/>
        <p:txBody>
          <a:bodyPr/>
          <a:lstStyle/>
          <a:p>
            <a:r>
              <a:rPr lang="en-US" dirty="0" smtClean="0"/>
              <a:t>It depends…</a:t>
            </a:r>
          </a:p>
          <a:p>
            <a:pPr lvl="4"/>
            <a:endParaRPr lang="en-US" sz="1200" dirty="0" smtClean="0"/>
          </a:p>
          <a:p>
            <a:r>
              <a:rPr lang="en-US" dirty="0" smtClean="0"/>
              <a:t>The ALU plus register method is best if…</a:t>
            </a:r>
          </a:p>
          <a:p>
            <a:pPr lvl="1"/>
            <a:r>
              <a:rPr lang="en-US" dirty="0" smtClean="0"/>
              <a:t>The ALU output is the input to multiple registers</a:t>
            </a:r>
          </a:p>
          <a:p>
            <a:pPr lvl="2"/>
            <a:r>
              <a:rPr lang="en-US" dirty="0" smtClean="0"/>
              <a:t>We will discuss this more in another lecture</a:t>
            </a:r>
          </a:p>
          <a:p>
            <a:pPr lvl="2"/>
            <a:r>
              <a:rPr lang="en-US" dirty="0" smtClean="0"/>
              <a:t>The ALU itself would be constructed of ALU cells</a:t>
            </a:r>
          </a:p>
          <a:p>
            <a:pPr lvl="1"/>
            <a:r>
              <a:rPr lang="en-US" dirty="0" smtClean="0"/>
              <a:t>You already have previously-debugged ALU and registers with the right capabilities available to you</a:t>
            </a:r>
          </a:p>
          <a:p>
            <a:pPr lvl="2"/>
            <a:r>
              <a:rPr lang="en-US" dirty="0" smtClean="0"/>
              <a:t>Why redesign them?</a:t>
            </a:r>
          </a:p>
          <a:p>
            <a:pPr lvl="3"/>
            <a:endParaRPr lang="en-US" sz="1200" dirty="0" smtClean="0"/>
          </a:p>
          <a:p>
            <a:r>
              <a:rPr lang="en-US" dirty="0" smtClean="0"/>
              <a:t>The register cell version is best otherwise</a:t>
            </a:r>
          </a:p>
          <a:p>
            <a:pPr lvl="1"/>
            <a:r>
              <a:rPr lang="en-US" dirty="0" smtClean="0"/>
              <a:t>May design an ALU cell inside the register cell…</a:t>
            </a:r>
          </a:p>
          <a:p>
            <a:pPr lvl="3"/>
            <a:endParaRPr lang="en-US" sz="1200" dirty="0" smtClean="0"/>
          </a:p>
          <a:p>
            <a:r>
              <a:rPr lang="en-US" dirty="0" smtClean="0"/>
              <a:t>Want to balance design effort and reusability</a:t>
            </a:r>
          </a:p>
        </p:txBody>
      </p:sp>
    </p:spTree>
    <p:extLst>
      <p:ext uri="{BB962C8B-B14F-4D97-AF65-F5344CB8AC3E}">
        <p14:creationId xmlns:p14="http://schemas.microsoft.com/office/powerpoint/2010/main" val="340987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Status Outputs</a:t>
            </a:r>
            <a:endParaRPr lang="en-US" dirty="0"/>
          </a:p>
        </p:txBody>
      </p:sp>
      <p:sp>
        <p:nvSpPr>
          <p:cNvPr id="3" name="Content Placeholder 2"/>
          <p:cNvSpPr>
            <a:spLocks noGrp="1"/>
          </p:cNvSpPr>
          <p:nvPr>
            <p:ph idx="1"/>
          </p:nvPr>
        </p:nvSpPr>
        <p:spPr/>
        <p:txBody>
          <a:bodyPr/>
          <a:lstStyle/>
          <a:p>
            <a:r>
              <a:rPr lang="en-US" dirty="0" smtClean="0"/>
              <a:t>Sometimes the status outputs are functions of the flip-flop outputs…</a:t>
            </a:r>
          </a:p>
          <a:p>
            <a:pPr lvl="1"/>
            <a:r>
              <a:rPr lang="en-US" b="1" dirty="0" smtClean="0"/>
              <a:t>NEG</a:t>
            </a:r>
            <a:r>
              <a:rPr lang="en-US" dirty="0" smtClean="0"/>
              <a:t> and </a:t>
            </a:r>
            <a:r>
              <a:rPr lang="en-US" b="1" dirty="0" smtClean="0"/>
              <a:t>ZERO</a:t>
            </a:r>
            <a:r>
              <a:rPr lang="en-US" dirty="0" smtClean="0"/>
              <a:t> outputs of example register </a:t>
            </a:r>
            <a:r>
              <a:rPr lang="en-US" b="1" dirty="0" smtClean="0"/>
              <a:t>Y</a:t>
            </a:r>
          </a:p>
          <a:p>
            <a:pPr lvl="1"/>
            <a:r>
              <a:rPr lang="en-US" b="1" dirty="0" smtClean="0"/>
              <a:t>ODD</a:t>
            </a:r>
            <a:r>
              <a:rPr lang="en-US" dirty="0" smtClean="0"/>
              <a:t> and </a:t>
            </a:r>
            <a:r>
              <a:rPr lang="en-US" b="1" dirty="0" smtClean="0"/>
              <a:t>ZERO</a:t>
            </a:r>
            <a:r>
              <a:rPr lang="en-US" dirty="0" smtClean="0"/>
              <a:t> outputs of example register </a:t>
            </a:r>
            <a:r>
              <a:rPr lang="en-US" b="1" dirty="0" smtClean="0"/>
              <a:t>R</a:t>
            </a:r>
            <a:r>
              <a:rPr lang="en-US" dirty="0" smtClean="0"/>
              <a:t> </a:t>
            </a:r>
          </a:p>
          <a:p>
            <a:pPr lvl="1"/>
            <a:endParaRPr lang="en-US" dirty="0"/>
          </a:p>
          <a:p>
            <a:r>
              <a:rPr lang="en-US" dirty="0" smtClean="0"/>
              <a:t>Sometimes we need to add extra storage to keep track of the status also…</a:t>
            </a:r>
          </a:p>
          <a:p>
            <a:pPr lvl="1"/>
            <a:r>
              <a:rPr lang="en-US" b="1" dirty="0" smtClean="0"/>
              <a:t>VALID</a:t>
            </a:r>
            <a:r>
              <a:rPr lang="en-US" dirty="0" smtClean="0"/>
              <a:t> output of example register </a:t>
            </a:r>
            <a:r>
              <a:rPr lang="en-US" b="1" dirty="0" smtClean="0"/>
              <a:t>Y</a:t>
            </a:r>
          </a:p>
          <a:p>
            <a:pPr lvl="2"/>
            <a:r>
              <a:rPr lang="en-US" dirty="0" smtClean="0"/>
              <a:t>Based on whether or not the register operation had overflow</a:t>
            </a:r>
          </a:p>
          <a:p>
            <a:pPr lvl="2"/>
            <a:r>
              <a:rPr lang="en-US" dirty="0" smtClean="0"/>
              <a:t>This cannot be detected by looking at the </a:t>
            </a:r>
            <a:r>
              <a:rPr lang="en-US" u="sng" dirty="0" smtClean="0"/>
              <a:t>only</a:t>
            </a:r>
            <a:r>
              <a:rPr lang="en-US" dirty="0" smtClean="0"/>
              <a:t> the contents of the register…</a:t>
            </a:r>
            <a:endParaRPr lang="en-US" dirty="0"/>
          </a:p>
        </p:txBody>
      </p:sp>
    </p:spTree>
    <p:extLst>
      <p:ext uri="{BB962C8B-B14F-4D97-AF65-F5344CB8AC3E}">
        <p14:creationId xmlns:p14="http://schemas.microsoft.com/office/powerpoint/2010/main" val="258681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About Control Signals</a:t>
            </a:r>
            <a:endParaRPr lang="en-US" dirty="0"/>
          </a:p>
        </p:txBody>
      </p:sp>
      <p:sp>
        <p:nvSpPr>
          <p:cNvPr id="3" name="Content Placeholder 2"/>
          <p:cNvSpPr>
            <a:spLocks noGrp="1"/>
          </p:cNvSpPr>
          <p:nvPr>
            <p:ph idx="1"/>
          </p:nvPr>
        </p:nvSpPr>
        <p:spPr/>
        <p:txBody>
          <a:bodyPr/>
          <a:lstStyle/>
          <a:p>
            <a:r>
              <a:rPr lang="en-US" dirty="0" smtClean="0"/>
              <a:t>Our two example registers used two different design philosophies with the control signals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50484538"/>
              </p:ext>
            </p:extLst>
          </p:nvPr>
        </p:nvGraphicFramePr>
        <p:xfrm>
          <a:off x="4953000" y="2135188"/>
          <a:ext cx="3922713" cy="1881187"/>
        </p:xfrm>
        <a:graphic>
          <a:graphicData uri="http://schemas.openxmlformats.org/presentationml/2006/ole">
            <mc:AlternateContent xmlns:mc="http://schemas.openxmlformats.org/markup-compatibility/2006">
              <mc:Choice xmlns:v="urn:schemas-microsoft-com:vml" Requires="v">
                <p:oleObj spid="_x0000_s23770" name="Visio" r:id="rId5" imgW="3922903" imgH="1880452" progId="Visio.Drawing.15">
                  <p:embed/>
                </p:oleObj>
              </mc:Choice>
              <mc:Fallback>
                <p:oleObj name="Visio" r:id="rId5" imgW="3922903" imgH="1880452" progId="Visio.Drawing.15">
                  <p:embed/>
                  <p:pic>
                    <p:nvPicPr>
                      <p:cNvPr id="0" name=""/>
                      <p:cNvPicPr/>
                      <p:nvPr/>
                    </p:nvPicPr>
                    <p:blipFill>
                      <a:blip r:embed="rId6"/>
                      <a:stretch>
                        <a:fillRect/>
                      </a:stretch>
                    </p:blipFill>
                    <p:spPr>
                      <a:xfrm>
                        <a:off x="4953000" y="2135188"/>
                        <a:ext cx="3922713" cy="1881187"/>
                      </a:xfrm>
                      <a:prstGeom prst="rect">
                        <a:avLst/>
                      </a:prstGeom>
                    </p:spPr>
                  </p:pic>
                </p:oleObj>
              </mc:Fallback>
            </mc:AlternateContent>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69242626"/>
              </p:ext>
            </p:extLst>
          </p:nvPr>
        </p:nvGraphicFramePr>
        <p:xfrm>
          <a:off x="609600" y="4018280"/>
          <a:ext cx="4252393" cy="2763520"/>
        </p:xfrm>
        <a:graphic>
          <a:graphicData uri="http://schemas.openxmlformats.org/drawingml/2006/table">
            <a:tbl>
              <a:tblPr firstRow="1" bandRow="1">
                <a:tableStyleId>{5940675A-B579-460E-94D1-54222C63F5DA}</a:tableStyleId>
              </a:tblPr>
              <a:tblGrid>
                <a:gridCol w="889448"/>
                <a:gridCol w="884874"/>
                <a:gridCol w="2478071"/>
              </a:tblGrid>
              <a:tr h="370840">
                <a:tc gridSpan="2">
                  <a:txBody>
                    <a:bodyPr/>
                    <a:lstStyle/>
                    <a:p>
                      <a:pPr algn="ctr"/>
                      <a:r>
                        <a:rPr lang="en-US" b="1" dirty="0" smtClean="0"/>
                        <a:t>Control Inputs</a:t>
                      </a:r>
                      <a:endParaRPr lang="en-US" b="1" dirty="0"/>
                    </a:p>
                  </a:txBody>
                  <a:tcPr/>
                </a:tc>
                <a:tc hMerge="1">
                  <a:txBody>
                    <a:bodyPr/>
                    <a:lstStyle/>
                    <a:p>
                      <a:pPr algn="ctr"/>
                      <a:endParaRPr lang="en-US" b="1" dirty="0"/>
                    </a:p>
                  </a:txBody>
                  <a:tcPr/>
                </a:tc>
                <a:tc rowSpan="2">
                  <a:txBody>
                    <a:bodyPr/>
                    <a:lstStyle/>
                    <a:p>
                      <a:pPr algn="ctr"/>
                      <a:r>
                        <a:rPr lang="en-US" b="1" dirty="0" smtClean="0"/>
                        <a:t>Operation</a:t>
                      </a:r>
                      <a:endParaRPr lang="en-US" b="1" dirty="0"/>
                    </a:p>
                  </a:txBody>
                  <a:tcPr anchor="ctr"/>
                </a:tc>
              </a:tr>
              <a:tr h="370840">
                <a:tc>
                  <a:txBody>
                    <a:bodyPr/>
                    <a:lstStyle/>
                    <a:p>
                      <a:pPr algn="ctr"/>
                      <a:r>
                        <a:rPr lang="en-US" b="1" dirty="0" smtClean="0"/>
                        <a:t>SHIFT</a:t>
                      </a:r>
                      <a:endParaRPr lang="en-US" b="1" dirty="0"/>
                    </a:p>
                  </a:txBody>
                  <a:tcPr/>
                </a:tc>
                <a:tc>
                  <a:txBody>
                    <a:bodyPr/>
                    <a:lstStyle/>
                    <a:p>
                      <a:pPr algn="ctr"/>
                      <a:r>
                        <a:rPr lang="en-US" b="1" dirty="0" smtClean="0"/>
                        <a:t>LOAD</a:t>
                      </a:r>
                      <a:endParaRPr lang="en-US" b="1" dirty="0"/>
                    </a:p>
                  </a:txBody>
                  <a:tcPr/>
                </a:tc>
                <a:tc vMerge="1">
                  <a:txBody>
                    <a:bodyPr/>
                    <a:lstStyle/>
                    <a:p>
                      <a:endParaRPr lang="en-US" b="1" dirty="0"/>
                    </a:p>
                  </a:txBody>
                  <a:tcPr/>
                </a:tc>
              </a:tr>
              <a:tr h="370840">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r>
                        <a:rPr lang="en-US" dirty="0" smtClean="0"/>
                        <a:t>Hold</a:t>
                      </a:r>
                      <a:endParaRPr lang="en-US" dirty="0"/>
                    </a:p>
                  </a:txBody>
                  <a:tcPr anchor="ctr"/>
                </a:tc>
              </a:tr>
              <a:tr h="370840">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r>
                        <a:rPr lang="en-US" dirty="0" smtClean="0"/>
                        <a:t>Store</a:t>
                      </a:r>
                      <a:r>
                        <a:rPr lang="en-US" baseline="0" dirty="0" smtClean="0"/>
                        <a:t> </a:t>
                      </a:r>
                      <a:r>
                        <a:rPr lang="en-US" b="1" baseline="0" dirty="0" smtClean="0"/>
                        <a:t>IN</a:t>
                      </a:r>
                      <a:r>
                        <a:rPr lang="en-US" baseline="0" dirty="0" smtClean="0"/>
                        <a:t> into </a:t>
                      </a:r>
                      <a:r>
                        <a:rPr lang="en-US" b="1" baseline="0" dirty="0" smtClean="0"/>
                        <a:t>R</a:t>
                      </a:r>
                      <a:endParaRPr lang="en-US" b="1" dirty="0"/>
                    </a:p>
                  </a:txBody>
                  <a:tcPr anchor="ctr"/>
                </a:tc>
              </a:tr>
              <a:tr h="370840">
                <a:tc>
                  <a:txBody>
                    <a:bodyPr/>
                    <a:lstStyle/>
                    <a:p>
                      <a:pPr algn="ctr"/>
                      <a:r>
                        <a:rPr lang="en-US" dirty="0" smtClean="0"/>
                        <a:t>1</a:t>
                      </a:r>
                      <a:endParaRPr lang="en-US" dirty="0"/>
                    </a:p>
                  </a:txBody>
                  <a:tcPr anchor="ctr"/>
                </a:tc>
                <a:tc>
                  <a:txBody>
                    <a:bodyPr/>
                    <a:lstStyle/>
                    <a:p>
                      <a:pPr algn="ctr"/>
                      <a:r>
                        <a:rPr lang="en-US" dirty="0" smtClean="0"/>
                        <a:t>0</a:t>
                      </a:r>
                      <a:endParaRPr lang="en-US" dirty="0"/>
                    </a:p>
                  </a:txBody>
                  <a:tcPr anchor="ctr"/>
                </a:tc>
                <a:tc>
                  <a:txBody>
                    <a:bodyPr/>
                    <a:lstStyle/>
                    <a:p>
                      <a:r>
                        <a:rPr lang="en-US" dirty="0" smtClean="0"/>
                        <a:t>Shift</a:t>
                      </a:r>
                      <a:r>
                        <a:rPr lang="en-US" baseline="0" dirty="0" smtClean="0"/>
                        <a:t> </a:t>
                      </a:r>
                      <a:r>
                        <a:rPr lang="en-US" b="1" baseline="0" dirty="0" smtClean="0"/>
                        <a:t>R</a:t>
                      </a:r>
                      <a:r>
                        <a:rPr lang="en-US" baseline="0" dirty="0" smtClean="0"/>
                        <a:t>’s contents one position to the left</a:t>
                      </a:r>
                      <a:endParaRPr lang="en-US" dirty="0"/>
                    </a:p>
                  </a:txBody>
                  <a:tcPr anchor="ctr"/>
                </a:tc>
              </a:tr>
              <a:tr h="370840">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r>
                        <a:rPr lang="en-US" dirty="0" smtClean="0"/>
                        <a:t>Undefined</a:t>
                      </a:r>
                      <a:endParaRPr lang="en-US" dirty="0"/>
                    </a:p>
                  </a:txBody>
                  <a:tcPr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98209812"/>
              </p:ext>
            </p:extLst>
          </p:nvPr>
        </p:nvGraphicFramePr>
        <p:xfrm>
          <a:off x="5029200" y="4185920"/>
          <a:ext cx="3695700" cy="2595880"/>
        </p:xfrm>
        <a:graphic>
          <a:graphicData uri="http://schemas.openxmlformats.org/drawingml/2006/table">
            <a:tbl>
              <a:tblPr firstRow="1" bandRow="1">
                <a:tableStyleId>{5940675A-B579-460E-94D1-54222C63F5DA}</a:tableStyleId>
              </a:tblPr>
              <a:tblGrid>
                <a:gridCol w="639291"/>
                <a:gridCol w="639291"/>
                <a:gridCol w="636004"/>
                <a:gridCol w="1781114"/>
              </a:tblGrid>
              <a:tr h="370840">
                <a:tc gridSpan="3">
                  <a:txBody>
                    <a:bodyPr/>
                    <a:lstStyle/>
                    <a:p>
                      <a:pPr algn="ctr"/>
                      <a:r>
                        <a:rPr lang="en-US" b="1" dirty="0" smtClean="0"/>
                        <a:t>Control Inputs</a:t>
                      </a:r>
                      <a:endParaRPr lang="en-US" b="1" dirty="0"/>
                    </a:p>
                  </a:txBody>
                  <a:tcPr/>
                </a:tc>
                <a:tc hMerge="1">
                  <a:txBody>
                    <a:bodyPr/>
                    <a:lstStyle/>
                    <a:p>
                      <a:pPr algn="ctr"/>
                      <a:endParaRPr lang="en-US" b="1" dirty="0"/>
                    </a:p>
                  </a:txBody>
                  <a:tcPr/>
                </a:tc>
                <a:tc hMerge="1">
                  <a:txBody>
                    <a:bodyPr/>
                    <a:lstStyle/>
                    <a:p>
                      <a:pPr algn="ctr"/>
                      <a:endParaRPr lang="en-US" b="1" dirty="0"/>
                    </a:p>
                  </a:txBody>
                  <a:tcPr/>
                </a:tc>
                <a:tc rowSpan="2">
                  <a:txBody>
                    <a:bodyPr/>
                    <a:lstStyle/>
                    <a:p>
                      <a:pPr algn="ctr"/>
                      <a:r>
                        <a:rPr lang="en-US" b="1" dirty="0" smtClean="0"/>
                        <a:t>Operation</a:t>
                      </a:r>
                      <a:endParaRPr lang="en-US" b="1" dirty="0"/>
                    </a:p>
                  </a:txBody>
                  <a:tcPr anchor="ctr"/>
                </a:tc>
              </a:tr>
              <a:tr h="370840">
                <a:tc>
                  <a:txBody>
                    <a:bodyPr/>
                    <a:lstStyle/>
                    <a:p>
                      <a:pPr algn="ctr"/>
                      <a:r>
                        <a:rPr lang="en-US" b="1" dirty="0" smtClean="0"/>
                        <a:t>RST</a:t>
                      </a:r>
                      <a:endParaRPr lang="en-US" b="1" dirty="0"/>
                    </a:p>
                  </a:txBody>
                  <a:tcPr/>
                </a:tc>
                <a:tc>
                  <a:txBody>
                    <a:bodyPr/>
                    <a:lstStyle/>
                    <a:p>
                      <a:pPr algn="ctr"/>
                      <a:r>
                        <a:rPr lang="en-US" b="1" dirty="0" smtClean="0"/>
                        <a:t>OP</a:t>
                      </a:r>
                      <a:r>
                        <a:rPr lang="en-US" b="1" baseline="-25000" dirty="0" smtClean="0"/>
                        <a:t>1</a:t>
                      </a:r>
                      <a:endParaRPr lang="en-US" b="1" baseline="-25000" dirty="0"/>
                    </a:p>
                  </a:txBody>
                  <a:tcPr/>
                </a:tc>
                <a:tc>
                  <a:txBody>
                    <a:bodyPr/>
                    <a:lstStyle/>
                    <a:p>
                      <a:pPr algn="ctr"/>
                      <a:r>
                        <a:rPr lang="en-US" b="1" dirty="0" smtClean="0"/>
                        <a:t>OP</a:t>
                      </a:r>
                      <a:r>
                        <a:rPr lang="en-US" b="1" baseline="-25000" dirty="0" smtClean="0"/>
                        <a:t>0</a:t>
                      </a:r>
                      <a:endParaRPr lang="en-US" b="1" baseline="-25000" dirty="0"/>
                    </a:p>
                  </a:txBody>
                  <a:tcPr/>
                </a:tc>
                <a:tc vMerge="1">
                  <a:txBody>
                    <a:bodyPr/>
                    <a:lstStyle/>
                    <a:p>
                      <a:endParaRPr lang="en-US" b="1" dirty="0"/>
                    </a:p>
                  </a:txBody>
                  <a:tcPr/>
                </a:tc>
              </a:tr>
              <a:tr h="370840">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a:t>
                      </a:r>
                      <a:r>
                        <a:rPr lang="en-US" b="1" dirty="0" smtClean="0">
                          <a:sym typeface="Wingdings" panose="05000000000000000000" pitchFamily="2" charset="2"/>
                        </a:rPr>
                        <a:t>Y</a:t>
                      </a:r>
                      <a:endParaRPr lang="en-US" dirty="0"/>
                    </a:p>
                  </a:txBody>
                  <a:tcPr anchor="ctr"/>
                </a:tc>
              </a:tr>
              <a:tr h="370840">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a:t>
                      </a:r>
                      <a:r>
                        <a:rPr lang="en-US" b="1" dirty="0" smtClean="0">
                          <a:sym typeface="Wingdings" panose="05000000000000000000" pitchFamily="2" charset="2"/>
                        </a:rPr>
                        <a:t>Y</a:t>
                      </a:r>
                      <a:r>
                        <a:rPr lang="en-US" b="0" baseline="0" dirty="0" smtClean="0">
                          <a:sym typeface="Wingdings" panose="05000000000000000000" pitchFamily="2" charset="2"/>
                        </a:rPr>
                        <a:t> x 2</a:t>
                      </a:r>
                      <a:endParaRPr lang="en-US" b="1" dirty="0"/>
                    </a:p>
                  </a:txBody>
                  <a:tcPr anchor="ctr"/>
                </a:tc>
              </a:tr>
              <a:tr h="370840">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0</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a:t>
                      </a:r>
                      <a:r>
                        <a:rPr lang="en-US" b="1" dirty="0" smtClean="0">
                          <a:sym typeface="Wingdings" panose="05000000000000000000" pitchFamily="2" charset="2"/>
                        </a:rPr>
                        <a:t>A</a:t>
                      </a:r>
                      <a:r>
                        <a:rPr lang="en-US" dirty="0" smtClean="0">
                          <a:sym typeface="Wingdings" panose="05000000000000000000" pitchFamily="2" charset="2"/>
                        </a:rPr>
                        <a:t> +</a:t>
                      </a:r>
                      <a:r>
                        <a:rPr lang="en-US" baseline="0" dirty="0" smtClean="0">
                          <a:sym typeface="Wingdings" panose="05000000000000000000" pitchFamily="2" charset="2"/>
                        </a:rPr>
                        <a:t> </a:t>
                      </a:r>
                      <a:r>
                        <a:rPr lang="en-US" b="1" baseline="0" dirty="0" smtClean="0">
                          <a:sym typeface="Wingdings" panose="05000000000000000000" pitchFamily="2" charset="2"/>
                        </a:rPr>
                        <a:t>B</a:t>
                      </a:r>
                      <a:endParaRPr lang="en-US" b="1" dirty="0"/>
                    </a:p>
                  </a:txBody>
                  <a:tcPr anchor="ctr"/>
                </a:tc>
              </a:tr>
              <a:tr h="370840">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a:t>
                      </a:r>
                      <a:r>
                        <a:rPr lang="en-US" b="1" dirty="0" smtClean="0">
                          <a:sym typeface="Wingdings" panose="05000000000000000000" pitchFamily="2" charset="2"/>
                        </a:rPr>
                        <a:t>A</a:t>
                      </a:r>
                      <a:r>
                        <a:rPr lang="en-US" dirty="0" smtClean="0">
                          <a:sym typeface="Wingdings" panose="05000000000000000000" pitchFamily="2" charset="2"/>
                        </a:rPr>
                        <a:t> –</a:t>
                      </a:r>
                      <a:r>
                        <a:rPr lang="en-US" baseline="0" dirty="0" smtClean="0">
                          <a:sym typeface="Wingdings" panose="05000000000000000000" pitchFamily="2" charset="2"/>
                        </a:rPr>
                        <a:t> </a:t>
                      </a:r>
                      <a:r>
                        <a:rPr lang="en-US" b="1" baseline="0" dirty="0" smtClean="0">
                          <a:sym typeface="Wingdings" panose="05000000000000000000" pitchFamily="2" charset="2"/>
                        </a:rPr>
                        <a:t>B</a:t>
                      </a:r>
                      <a:endParaRPr lang="en-US" b="1" dirty="0"/>
                    </a:p>
                  </a:txBody>
                  <a:tcPr anchor="ctr"/>
                </a:tc>
              </a:tr>
              <a:tr h="370840">
                <a:tc>
                  <a:txBody>
                    <a:bodyPr/>
                    <a:lstStyle/>
                    <a:p>
                      <a:pPr algn="ctr"/>
                      <a:r>
                        <a:rPr lang="en-US" dirty="0" smtClean="0"/>
                        <a:t>1</a:t>
                      </a:r>
                      <a:endParaRPr lang="en-US" dirty="0"/>
                    </a:p>
                  </a:txBody>
                  <a:tcPr anchor="ctr"/>
                </a:tc>
                <a:tc>
                  <a:txBody>
                    <a:bodyPr/>
                    <a:lstStyle/>
                    <a:p>
                      <a:pPr algn="ctr"/>
                      <a:r>
                        <a:rPr lang="en-US" dirty="0" smtClean="0"/>
                        <a:t>X</a:t>
                      </a:r>
                      <a:endParaRPr lang="en-US" dirty="0"/>
                    </a:p>
                  </a:txBody>
                  <a:tcPr anchor="ctr"/>
                </a:tc>
                <a:tc>
                  <a:txBody>
                    <a:bodyPr/>
                    <a:lstStyle/>
                    <a:p>
                      <a:pPr algn="ctr"/>
                      <a:r>
                        <a:rPr lang="en-US" dirty="0" smtClean="0"/>
                        <a:t>X</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0</a:t>
                      </a:r>
                      <a:endParaRPr lang="en-US" dirty="0"/>
                    </a:p>
                  </a:txBody>
                  <a:tcPr anchor="ctr"/>
                </a:tc>
              </a:tr>
            </a:tbl>
          </a:graphicData>
        </a:graphic>
      </p:graphicFrame>
      <p:grpSp>
        <p:nvGrpSpPr>
          <p:cNvPr id="21" name="Group 20"/>
          <p:cNvGrpSpPr/>
          <p:nvPr/>
        </p:nvGrpSpPr>
        <p:grpSpPr>
          <a:xfrm>
            <a:off x="470418" y="3500735"/>
            <a:ext cx="1891782" cy="1604665"/>
            <a:chOff x="470418" y="3500735"/>
            <a:chExt cx="1891782" cy="1604665"/>
          </a:xfrm>
        </p:grpSpPr>
        <p:sp>
          <p:nvSpPr>
            <p:cNvPr id="8" name="TextBox 7"/>
            <p:cNvSpPr txBox="1"/>
            <p:nvPr/>
          </p:nvSpPr>
          <p:spPr>
            <a:xfrm>
              <a:off x="470418" y="3500735"/>
              <a:ext cx="1756594" cy="461665"/>
            </a:xfrm>
            <a:prstGeom prst="rect">
              <a:avLst/>
            </a:prstGeom>
            <a:noFill/>
          </p:spPr>
          <p:txBody>
            <a:bodyPr wrap="square" rtlCol="0">
              <a:spAutoFit/>
            </a:bodyPr>
            <a:lstStyle/>
            <a:p>
              <a:pPr algn="ctr"/>
              <a:r>
                <a:rPr lang="en-US" sz="2400" dirty="0" err="1" smtClean="0">
                  <a:solidFill>
                    <a:srgbClr val="C00000"/>
                  </a:solidFill>
                  <a:latin typeface="+mn-lt"/>
                </a:rPr>
                <a:t>unencoded</a:t>
              </a:r>
              <a:endParaRPr lang="en-US" sz="2400" dirty="0">
                <a:solidFill>
                  <a:srgbClr val="C00000"/>
                </a:solidFill>
                <a:latin typeface="+mn-lt"/>
              </a:endParaRPr>
            </a:p>
          </p:txBody>
        </p:sp>
        <p:sp>
          <p:nvSpPr>
            <p:cNvPr id="11" name="Rounded Rectangle 10"/>
            <p:cNvSpPr/>
            <p:nvPr/>
          </p:nvSpPr>
          <p:spPr>
            <a:xfrm>
              <a:off x="609600" y="4572000"/>
              <a:ext cx="1752600" cy="5334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762000" y="3883967"/>
              <a:ext cx="76200" cy="688033"/>
            </a:xfrm>
            <a:prstGeom prst="straightConnector1">
              <a:avLst/>
            </a:prstGeom>
            <a:ln w="5715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3733800" y="3500735"/>
            <a:ext cx="1883230" cy="1499436"/>
            <a:chOff x="3733800" y="3500735"/>
            <a:chExt cx="1883230" cy="1499436"/>
          </a:xfrm>
        </p:grpSpPr>
        <p:sp>
          <p:nvSpPr>
            <p:cNvPr id="10" name="TextBox 9"/>
            <p:cNvSpPr txBox="1"/>
            <p:nvPr/>
          </p:nvSpPr>
          <p:spPr>
            <a:xfrm>
              <a:off x="3733800" y="3500735"/>
              <a:ext cx="1727398" cy="461665"/>
            </a:xfrm>
            <a:prstGeom prst="rect">
              <a:avLst/>
            </a:prstGeom>
            <a:noFill/>
          </p:spPr>
          <p:txBody>
            <a:bodyPr wrap="square" rtlCol="0">
              <a:spAutoFit/>
            </a:bodyPr>
            <a:lstStyle/>
            <a:p>
              <a:pPr algn="ctr"/>
              <a:r>
                <a:rPr lang="en-US" sz="2400" dirty="0" err="1" smtClean="0">
                  <a:solidFill>
                    <a:srgbClr val="C00000"/>
                  </a:solidFill>
                  <a:latin typeface="+mn-lt"/>
                </a:rPr>
                <a:t>unencoded</a:t>
              </a:r>
              <a:endParaRPr lang="en-US" sz="2400" dirty="0">
                <a:solidFill>
                  <a:srgbClr val="C00000"/>
                </a:solidFill>
                <a:latin typeface="+mn-lt"/>
              </a:endParaRPr>
            </a:p>
          </p:txBody>
        </p:sp>
        <p:cxnSp>
          <p:nvCxnSpPr>
            <p:cNvPr id="14" name="Straight Arrow Connector 13"/>
            <p:cNvCxnSpPr/>
            <p:nvPr/>
          </p:nvCxnSpPr>
          <p:spPr>
            <a:xfrm>
              <a:off x="4572000" y="3916824"/>
              <a:ext cx="544414" cy="548352"/>
            </a:xfrm>
            <a:prstGeom prst="straightConnector1">
              <a:avLst/>
            </a:prstGeom>
            <a:ln w="5715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5072744" y="4465176"/>
              <a:ext cx="544286" cy="534995"/>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5334000" y="3500735"/>
            <a:ext cx="1600200" cy="1499436"/>
            <a:chOff x="5334000" y="3500735"/>
            <a:chExt cx="1600200" cy="1499436"/>
          </a:xfrm>
        </p:grpSpPr>
        <p:sp>
          <p:nvSpPr>
            <p:cNvPr id="9" name="TextBox 8"/>
            <p:cNvSpPr txBox="1"/>
            <p:nvPr/>
          </p:nvSpPr>
          <p:spPr>
            <a:xfrm>
              <a:off x="5334000" y="3500735"/>
              <a:ext cx="1600200" cy="461665"/>
            </a:xfrm>
            <a:prstGeom prst="rect">
              <a:avLst/>
            </a:prstGeom>
            <a:noFill/>
          </p:spPr>
          <p:txBody>
            <a:bodyPr wrap="square" rtlCol="0">
              <a:spAutoFit/>
            </a:bodyPr>
            <a:lstStyle/>
            <a:p>
              <a:pPr algn="ctr"/>
              <a:r>
                <a:rPr lang="en-US" sz="2400" dirty="0" smtClean="0">
                  <a:solidFill>
                    <a:srgbClr val="C00000"/>
                  </a:solidFill>
                  <a:latin typeface="+mn-lt"/>
                </a:rPr>
                <a:t>encoded</a:t>
              </a:r>
              <a:endParaRPr lang="en-US" sz="2400" dirty="0">
                <a:solidFill>
                  <a:srgbClr val="C00000"/>
                </a:solidFill>
                <a:latin typeface="+mn-lt"/>
              </a:endParaRPr>
            </a:p>
          </p:txBody>
        </p:sp>
        <p:cxnSp>
          <p:nvCxnSpPr>
            <p:cNvPr id="17" name="Straight Arrow Connector 16"/>
            <p:cNvCxnSpPr/>
            <p:nvPr/>
          </p:nvCxnSpPr>
          <p:spPr>
            <a:xfrm>
              <a:off x="6341812" y="3883967"/>
              <a:ext cx="0" cy="557127"/>
            </a:xfrm>
            <a:prstGeom prst="straightConnector1">
              <a:avLst/>
            </a:prstGeom>
            <a:ln w="5715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5733142" y="4465176"/>
              <a:ext cx="1146629" cy="534995"/>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8" name="Object 17"/>
          <p:cNvGraphicFramePr>
            <a:graphicFrameLocks noChangeAspect="1"/>
          </p:cNvGraphicFramePr>
          <p:nvPr>
            <p:extLst>
              <p:ext uri="{D42A27DB-BD31-4B8C-83A1-F6EECF244321}">
                <p14:modId xmlns:p14="http://schemas.microsoft.com/office/powerpoint/2010/main" val="3790835274"/>
              </p:ext>
            </p:extLst>
          </p:nvPr>
        </p:nvGraphicFramePr>
        <p:xfrm>
          <a:off x="762000" y="2133600"/>
          <a:ext cx="3924300" cy="1882775"/>
        </p:xfrm>
        <a:graphic>
          <a:graphicData uri="http://schemas.openxmlformats.org/presentationml/2006/ole">
            <mc:AlternateContent xmlns:mc="http://schemas.openxmlformats.org/markup-compatibility/2006">
              <mc:Choice xmlns:v="urn:schemas-microsoft-com:vml" Requires="v">
                <p:oleObj spid="_x0000_s23771" name="Visio" r:id="rId8" imgW="3924128" imgH="1882046" progId="Visio.Drawing.15">
                  <p:embed/>
                </p:oleObj>
              </mc:Choice>
              <mc:Fallback>
                <p:oleObj name="Visio" r:id="rId8" imgW="3924128" imgH="1882046" progId="Visio.Drawing.15">
                  <p:embed/>
                  <p:pic>
                    <p:nvPicPr>
                      <p:cNvPr id="0" name=""/>
                      <p:cNvPicPr/>
                      <p:nvPr/>
                    </p:nvPicPr>
                    <p:blipFill>
                      <a:blip r:embed="rId9"/>
                      <a:stretch>
                        <a:fillRect/>
                      </a:stretch>
                    </p:blipFill>
                    <p:spPr>
                      <a:xfrm>
                        <a:off x="762000" y="2133600"/>
                        <a:ext cx="3924300" cy="1882775"/>
                      </a:xfrm>
                      <a:prstGeom prst="rect">
                        <a:avLst/>
                      </a:prstGeom>
                    </p:spPr>
                  </p:pic>
                </p:oleObj>
              </mc:Fallback>
            </mc:AlternateContent>
          </a:graphicData>
        </a:graphic>
      </p:graphicFrame>
    </p:spTree>
    <p:extLst>
      <p:ext uri="{BB962C8B-B14F-4D97-AF65-F5344CB8AC3E}">
        <p14:creationId xmlns:p14="http://schemas.microsoft.com/office/powerpoint/2010/main" val="143948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Register Design</a:t>
            </a:r>
          </a:p>
        </p:txBody>
      </p:sp>
      <p:sp>
        <p:nvSpPr>
          <p:cNvPr id="8195" name="Content Placeholder 2"/>
          <p:cNvSpPr>
            <a:spLocks noGrp="1"/>
          </p:cNvSpPr>
          <p:nvPr>
            <p:ph idx="1"/>
          </p:nvPr>
        </p:nvSpPr>
        <p:spPr/>
        <p:txBody>
          <a:bodyPr/>
          <a:lstStyle/>
          <a:p>
            <a:r>
              <a:rPr lang="en-US" dirty="0" smtClean="0"/>
              <a:t>To design a register, we need to know what capabilities it should have</a:t>
            </a:r>
          </a:p>
          <a:p>
            <a:pPr lvl="1"/>
            <a:r>
              <a:rPr lang="en-US" dirty="0" smtClean="0"/>
              <a:t>How big is it (how many bits)?</a:t>
            </a:r>
          </a:p>
          <a:p>
            <a:pPr lvl="1"/>
            <a:r>
              <a:rPr lang="en-US" dirty="0" smtClean="0"/>
              <a:t>What should it reset to (if anything)?</a:t>
            </a:r>
          </a:p>
          <a:p>
            <a:pPr lvl="1"/>
            <a:r>
              <a:rPr lang="en-US" dirty="0" smtClean="0"/>
              <a:t>What operations should it perform?</a:t>
            </a:r>
          </a:p>
          <a:p>
            <a:pPr lvl="1"/>
            <a:r>
              <a:rPr lang="en-US" dirty="0" smtClean="0"/>
              <a:t>What control inputs does it have, and how do these signals indicate the register operations?</a:t>
            </a:r>
          </a:p>
          <a:p>
            <a:pPr lvl="1"/>
            <a:r>
              <a:rPr lang="en-US" dirty="0" smtClean="0"/>
              <a:t>Does it need status outputs?</a:t>
            </a:r>
          </a:p>
          <a:p>
            <a:pPr lvl="1"/>
            <a:endParaRPr lang="en-US" dirty="0" smtClean="0"/>
          </a:p>
          <a:p>
            <a:r>
              <a:rPr lang="en-US" dirty="0" smtClean="0"/>
              <a:t>As with ALU design, the control inputs may be specified, or the designer may get to choose them in a way that simplifies the register design</a:t>
            </a:r>
          </a:p>
        </p:txBody>
      </p:sp>
    </p:spTree>
    <p:extLst>
      <p:ext uri="{BB962C8B-B14F-4D97-AF65-F5344CB8AC3E}">
        <p14:creationId xmlns:p14="http://schemas.microsoft.com/office/powerpoint/2010/main" val="176694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About Control Signals</a:t>
            </a:r>
            <a:endParaRPr lang="en-US" dirty="0"/>
          </a:p>
        </p:txBody>
      </p:sp>
      <p:sp>
        <p:nvSpPr>
          <p:cNvPr id="3" name="Content Placeholder 2"/>
          <p:cNvSpPr>
            <a:spLocks noGrp="1"/>
          </p:cNvSpPr>
          <p:nvPr>
            <p:ph idx="1"/>
          </p:nvPr>
        </p:nvSpPr>
        <p:spPr/>
        <p:txBody>
          <a:bodyPr/>
          <a:lstStyle/>
          <a:p>
            <a:r>
              <a:rPr lang="en-US" dirty="0" smtClean="0"/>
              <a:t>Remember that a register is a set of flip-flops, (possibly with some additional logic)</a:t>
            </a:r>
          </a:p>
          <a:p>
            <a:pPr lvl="1"/>
            <a:r>
              <a:rPr lang="en-US" dirty="0" smtClean="0"/>
              <a:t>The register updates on the active clock edge, based on the data and control inputs values it has </a:t>
            </a:r>
            <a:r>
              <a:rPr lang="en-US" b="1" u="sng" dirty="0" smtClean="0"/>
              <a:t>just before</a:t>
            </a:r>
            <a:r>
              <a:rPr lang="en-US" dirty="0" smtClean="0"/>
              <a:t> that clock edge</a:t>
            </a:r>
          </a:p>
          <a:p>
            <a:pPr lvl="4"/>
            <a:endParaRPr lang="en-US" dirty="0" smtClean="0"/>
          </a:p>
          <a:p>
            <a:r>
              <a:rPr lang="en-US" dirty="0" smtClean="0"/>
              <a:t>The control signals are generated by an FSM </a:t>
            </a:r>
            <a:r>
              <a:rPr lang="en-US" smtClean="0"/>
              <a:t>which uses </a:t>
            </a:r>
            <a:r>
              <a:rPr lang="en-US" dirty="0" smtClean="0"/>
              <a:t>the registers to perform some task</a:t>
            </a:r>
          </a:p>
          <a:p>
            <a:pPr lvl="1"/>
            <a:r>
              <a:rPr lang="en-US" dirty="0" smtClean="0"/>
              <a:t>Based on the current status of registers and other inputs, the FSM commands the registers to perform various operations</a:t>
            </a:r>
          </a:p>
          <a:p>
            <a:pPr lvl="1"/>
            <a:r>
              <a:rPr lang="en-US" dirty="0" smtClean="0"/>
              <a:t>The type of FSM output will determine how quickly it can react to the situation and command an operation</a:t>
            </a:r>
          </a:p>
        </p:txBody>
      </p:sp>
    </p:spTree>
    <p:extLst>
      <p:ext uri="{BB962C8B-B14F-4D97-AF65-F5344CB8AC3E}">
        <p14:creationId xmlns:p14="http://schemas.microsoft.com/office/powerpoint/2010/main" val="413969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Signal Timing</a:t>
            </a:r>
            <a:endParaRPr lang="en-US" dirty="0"/>
          </a:p>
        </p:txBody>
      </p:sp>
      <p:sp>
        <p:nvSpPr>
          <p:cNvPr id="3" name="Content Placeholder 2"/>
          <p:cNvSpPr>
            <a:spLocks noGrp="1"/>
          </p:cNvSpPr>
          <p:nvPr>
            <p:ph idx="1"/>
          </p:nvPr>
        </p:nvSpPr>
        <p:spPr/>
        <p:txBody>
          <a:bodyPr/>
          <a:lstStyle/>
          <a:p>
            <a:r>
              <a:rPr lang="en-US" dirty="0" smtClean="0"/>
              <a:t>A register stores the time when the “NOW” button is pressed</a:t>
            </a:r>
          </a:p>
        </p:txBody>
      </p:sp>
      <p:graphicFrame>
        <p:nvGraphicFramePr>
          <p:cNvPr id="4" name="Object 3"/>
          <p:cNvGraphicFramePr>
            <a:graphicFrameLocks noChangeAspect="1"/>
          </p:cNvGraphicFramePr>
          <p:nvPr>
            <p:extLst>
              <p:ext uri="{D42A27DB-BD31-4B8C-83A1-F6EECF244321}">
                <p14:modId xmlns:p14="http://schemas.microsoft.com/office/powerpoint/2010/main" val="1669072917"/>
              </p:ext>
            </p:extLst>
          </p:nvPr>
        </p:nvGraphicFramePr>
        <p:xfrm>
          <a:off x="1447800" y="1659417"/>
          <a:ext cx="6968706" cy="2819400"/>
        </p:xfrm>
        <a:graphic>
          <a:graphicData uri="http://schemas.openxmlformats.org/presentationml/2006/ole">
            <mc:AlternateContent xmlns:mc="http://schemas.openxmlformats.org/markup-compatibility/2006">
              <mc:Choice xmlns:v="urn:schemas-microsoft-com:vml" Requires="v">
                <p:oleObj spid="_x0000_s24661" name="Visio" r:id="rId5" imgW="4990875" imgH="2019417" progId="Visio.Drawing.15">
                  <p:embed/>
                </p:oleObj>
              </mc:Choice>
              <mc:Fallback>
                <p:oleObj name="Visio" r:id="rId5" imgW="4990875" imgH="2019417" progId="Visio.Drawing.15">
                  <p:embed/>
                  <p:pic>
                    <p:nvPicPr>
                      <p:cNvPr id="0" name=""/>
                      <p:cNvPicPr/>
                      <p:nvPr/>
                    </p:nvPicPr>
                    <p:blipFill>
                      <a:blip r:embed="rId6"/>
                      <a:stretch>
                        <a:fillRect/>
                      </a:stretch>
                    </p:blipFill>
                    <p:spPr>
                      <a:xfrm>
                        <a:off x="1447800" y="1659417"/>
                        <a:ext cx="6968706" cy="2819400"/>
                      </a:xfrm>
                      <a:prstGeom prst="rect">
                        <a:avLst/>
                      </a:prstGeom>
                    </p:spPr>
                  </p:pic>
                </p:oleObj>
              </mc:Fallback>
            </mc:AlternateContent>
          </a:graphicData>
        </a:graphic>
      </p:graphicFrame>
      <p:pic>
        <p:nvPicPr>
          <p:cNvPr id="5" name="Picture 4"/>
          <p:cNvPicPr>
            <a:picLocks noChangeAspect="1"/>
          </p:cNvPicPr>
          <p:nvPr/>
        </p:nvPicPr>
        <p:blipFill>
          <a:blip r:embed="rId7"/>
          <a:stretch>
            <a:fillRect/>
          </a:stretch>
        </p:blipFill>
        <p:spPr>
          <a:xfrm>
            <a:off x="1295400" y="4648200"/>
            <a:ext cx="6780968" cy="2010733"/>
          </a:xfrm>
          <a:prstGeom prst="rect">
            <a:avLst/>
          </a:prstGeom>
        </p:spPr>
      </p:pic>
      <p:sp>
        <p:nvSpPr>
          <p:cNvPr id="6" name="Rounded Rectangle 5"/>
          <p:cNvSpPr/>
          <p:nvPr/>
        </p:nvSpPr>
        <p:spPr>
          <a:xfrm>
            <a:off x="4038599" y="4717774"/>
            <a:ext cx="1329813" cy="1941158"/>
          </a:xfrm>
          <a:prstGeom prst="round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467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Signal Timing - Mealy</a:t>
            </a:r>
            <a:endParaRPr lang="en-US" dirty="0"/>
          </a:p>
        </p:txBody>
      </p:sp>
      <p:sp>
        <p:nvSpPr>
          <p:cNvPr id="3" name="Content Placeholder 2"/>
          <p:cNvSpPr>
            <a:spLocks noGrp="1"/>
          </p:cNvSpPr>
          <p:nvPr>
            <p:ph idx="1"/>
          </p:nvPr>
        </p:nvSpPr>
        <p:spPr/>
        <p:txBody>
          <a:bodyPr/>
          <a:lstStyle/>
          <a:p>
            <a:r>
              <a:rPr lang="en-US" dirty="0" smtClean="0"/>
              <a:t>Assume a Mealy edge detector</a:t>
            </a:r>
          </a:p>
        </p:txBody>
      </p:sp>
      <p:graphicFrame>
        <p:nvGraphicFramePr>
          <p:cNvPr id="4" name="Object 3"/>
          <p:cNvGraphicFramePr>
            <a:graphicFrameLocks noChangeAspect="1"/>
          </p:cNvGraphicFramePr>
          <p:nvPr>
            <p:extLst>
              <p:ext uri="{D42A27DB-BD31-4B8C-83A1-F6EECF244321}">
                <p14:modId xmlns:p14="http://schemas.microsoft.com/office/powerpoint/2010/main" val="4234295630"/>
              </p:ext>
            </p:extLst>
          </p:nvPr>
        </p:nvGraphicFramePr>
        <p:xfrm>
          <a:off x="3810000" y="1256411"/>
          <a:ext cx="5139906" cy="2079504"/>
        </p:xfrm>
        <a:graphic>
          <a:graphicData uri="http://schemas.openxmlformats.org/presentationml/2006/ole">
            <mc:AlternateContent xmlns:mc="http://schemas.openxmlformats.org/markup-compatibility/2006">
              <mc:Choice xmlns:v="urn:schemas-microsoft-com:vml" Requires="v">
                <p:oleObj spid="_x0000_s26667" name="Visio" r:id="rId5" imgW="4990875" imgH="2019417" progId="Visio.Drawing.15">
                  <p:embed/>
                </p:oleObj>
              </mc:Choice>
              <mc:Fallback>
                <p:oleObj name="Visio" r:id="rId5" imgW="4990875" imgH="2019417" progId="Visio.Drawing.15">
                  <p:embed/>
                  <p:pic>
                    <p:nvPicPr>
                      <p:cNvPr id="0" name=""/>
                      <p:cNvPicPr/>
                      <p:nvPr/>
                    </p:nvPicPr>
                    <p:blipFill>
                      <a:blip r:embed="rId6"/>
                      <a:stretch>
                        <a:fillRect/>
                      </a:stretch>
                    </p:blipFill>
                    <p:spPr>
                      <a:xfrm>
                        <a:off x="3810000" y="1256411"/>
                        <a:ext cx="5139906" cy="2079504"/>
                      </a:xfrm>
                      <a:prstGeom prst="rect">
                        <a:avLst/>
                      </a:prstGeom>
                    </p:spPr>
                  </p:pic>
                </p:oleObj>
              </mc:Fallback>
            </mc:AlternateContent>
          </a:graphicData>
        </a:graphic>
      </p:graphicFrame>
      <p:pic>
        <p:nvPicPr>
          <p:cNvPr id="5" name="Picture 4"/>
          <p:cNvPicPr>
            <a:picLocks/>
          </p:cNvPicPr>
          <p:nvPr/>
        </p:nvPicPr>
        <p:blipFill>
          <a:blip r:embed="rId7"/>
          <a:stretch>
            <a:fillRect/>
          </a:stretch>
        </p:blipFill>
        <p:spPr>
          <a:xfrm>
            <a:off x="1219201" y="3421442"/>
            <a:ext cx="6904575" cy="3337560"/>
          </a:xfrm>
          <a:prstGeom prst="rect">
            <a:avLst/>
          </a:prstGeom>
        </p:spPr>
      </p:pic>
      <p:sp>
        <p:nvSpPr>
          <p:cNvPr id="7" name="Rectangle 6"/>
          <p:cNvSpPr/>
          <p:nvPr/>
        </p:nvSpPr>
        <p:spPr>
          <a:xfrm>
            <a:off x="2743200" y="5486400"/>
            <a:ext cx="5486400" cy="12869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4572000" y="4800600"/>
            <a:ext cx="304800" cy="1295400"/>
          </a:xfrm>
          <a:prstGeom prst="round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5116606" y="3525526"/>
            <a:ext cx="304800" cy="3180074"/>
          </a:xfrm>
          <a:prstGeom prst="round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527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3"/>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3" grpId="1" animBg="1"/>
      <p:bldP spid="14" grpId="0" animBg="1"/>
      <p:bldP spid="14"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Signal Timing - Moore</a:t>
            </a:r>
            <a:endParaRPr lang="en-US" dirty="0"/>
          </a:p>
        </p:txBody>
      </p:sp>
      <p:sp>
        <p:nvSpPr>
          <p:cNvPr id="3" name="Content Placeholder 2"/>
          <p:cNvSpPr>
            <a:spLocks noGrp="1"/>
          </p:cNvSpPr>
          <p:nvPr>
            <p:ph idx="1"/>
          </p:nvPr>
        </p:nvSpPr>
        <p:spPr/>
        <p:txBody>
          <a:bodyPr/>
          <a:lstStyle/>
          <a:p>
            <a:r>
              <a:rPr lang="en-US" dirty="0"/>
              <a:t>Assume a </a:t>
            </a:r>
            <a:r>
              <a:rPr lang="en-US" dirty="0" smtClean="0"/>
              <a:t>Moore </a:t>
            </a:r>
            <a:r>
              <a:rPr lang="en-US" dirty="0"/>
              <a:t>edge detector</a:t>
            </a:r>
          </a:p>
        </p:txBody>
      </p:sp>
      <p:graphicFrame>
        <p:nvGraphicFramePr>
          <p:cNvPr id="7" name="Object 6"/>
          <p:cNvGraphicFramePr>
            <a:graphicFrameLocks noChangeAspect="1"/>
          </p:cNvGraphicFramePr>
          <p:nvPr>
            <p:extLst>
              <p:ext uri="{D42A27DB-BD31-4B8C-83A1-F6EECF244321}">
                <p14:modId xmlns:p14="http://schemas.microsoft.com/office/powerpoint/2010/main" val="3046890526"/>
              </p:ext>
            </p:extLst>
          </p:nvPr>
        </p:nvGraphicFramePr>
        <p:xfrm>
          <a:off x="3810000" y="1256411"/>
          <a:ext cx="5139906" cy="2079504"/>
        </p:xfrm>
        <a:graphic>
          <a:graphicData uri="http://schemas.openxmlformats.org/presentationml/2006/ole">
            <mc:AlternateContent xmlns:mc="http://schemas.openxmlformats.org/markup-compatibility/2006">
              <mc:Choice xmlns:v="urn:schemas-microsoft-com:vml" Requires="v">
                <p:oleObj spid="_x0000_s27691" name="Visio" r:id="rId5" imgW="4990875" imgH="2019417" progId="Visio.Drawing.15">
                  <p:embed/>
                </p:oleObj>
              </mc:Choice>
              <mc:Fallback>
                <p:oleObj name="Visio" r:id="rId5" imgW="4990875" imgH="2019417" progId="Visio.Drawing.15">
                  <p:embed/>
                  <p:pic>
                    <p:nvPicPr>
                      <p:cNvPr id="0" name=""/>
                      <p:cNvPicPr/>
                      <p:nvPr/>
                    </p:nvPicPr>
                    <p:blipFill>
                      <a:blip r:embed="rId6"/>
                      <a:stretch>
                        <a:fillRect/>
                      </a:stretch>
                    </p:blipFill>
                    <p:spPr>
                      <a:xfrm>
                        <a:off x="3810000" y="1256411"/>
                        <a:ext cx="5139906" cy="2079504"/>
                      </a:xfrm>
                      <a:prstGeom prst="rect">
                        <a:avLst/>
                      </a:prstGeom>
                    </p:spPr>
                  </p:pic>
                </p:oleObj>
              </mc:Fallback>
            </mc:AlternateContent>
          </a:graphicData>
        </a:graphic>
      </p:graphicFrame>
      <p:pic>
        <p:nvPicPr>
          <p:cNvPr id="8" name="Picture 7"/>
          <p:cNvPicPr>
            <a:picLocks noChangeAspect="1"/>
          </p:cNvPicPr>
          <p:nvPr/>
        </p:nvPicPr>
        <p:blipFill>
          <a:blip r:embed="rId7"/>
          <a:stretch>
            <a:fillRect/>
          </a:stretch>
        </p:blipFill>
        <p:spPr>
          <a:xfrm>
            <a:off x="1219200" y="3421442"/>
            <a:ext cx="6904575" cy="3337560"/>
          </a:xfrm>
          <a:prstGeom prst="rect">
            <a:avLst/>
          </a:prstGeom>
        </p:spPr>
      </p:pic>
      <p:sp>
        <p:nvSpPr>
          <p:cNvPr id="9" name="Rectangle 8"/>
          <p:cNvSpPr/>
          <p:nvPr/>
        </p:nvSpPr>
        <p:spPr>
          <a:xfrm>
            <a:off x="2743200" y="5486400"/>
            <a:ext cx="5486400" cy="12869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5116606" y="3525526"/>
            <a:ext cx="293594" cy="2570474"/>
          </a:xfrm>
          <a:prstGeom prst="round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6248400" y="3525526"/>
            <a:ext cx="304800" cy="3180074"/>
          </a:xfrm>
          <a:prstGeom prst="round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315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9"/>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9" grpId="0" animBg="1"/>
      <p:bldP spid="19" grpId="1" animBg="1"/>
      <p:bldP spid="20" grpId="0" animBg="1"/>
      <p:bldP spid="2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r>
              <a:rPr lang="en-GB" smtClean="0"/>
              <a:t>ECE 352</a:t>
            </a:r>
            <a:br>
              <a:rPr lang="en-GB" smtClean="0"/>
            </a:br>
            <a:r>
              <a:rPr lang="en-GB" smtClean="0"/>
              <a:t>Digital System Fundamentals</a:t>
            </a:r>
            <a:endParaRPr lang="en-GB" dirty="0" smtClean="0"/>
          </a:p>
        </p:txBody>
      </p:sp>
      <p:sp>
        <p:nvSpPr>
          <p:cNvPr id="4099" name="Rectangle 8"/>
          <p:cNvSpPr>
            <a:spLocks noGrp="1" noChangeArrowheads="1"/>
          </p:cNvSpPr>
          <p:nvPr>
            <p:ph type="subTitle" idx="1"/>
          </p:nvPr>
        </p:nvSpPr>
        <p:spPr/>
        <p:txBody>
          <a:bodyPr/>
          <a:lstStyle/>
          <a:p>
            <a:pPr eaLnBrk="1" hangingPunct="1">
              <a:spcBef>
                <a:spcPts val="600"/>
              </a:spcBef>
            </a:pPr>
            <a:r>
              <a:rPr lang="en-US" dirty="0"/>
              <a:t>Register Design</a:t>
            </a:r>
          </a:p>
        </p:txBody>
      </p:sp>
    </p:spTree>
    <p:extLst>
      <p:ext uri="{BB962C8B-B14F-4D97-AF65-F5344CB8AC3E}">
        <p14:creationId xmlns:p14="http://schemas.microsoft.com/office/powerpoint/2010/main" val="2830982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Specifying Register Capabilities</a:t>
            </a:r>
          </a:p>
        </p:txBody>
      </p:sp>
      <p:sp>
        <p:nvSpPr>
          <p:cNvPr id="10243" name="Content Placeholder 2"/>
          <p:cNvSpPr>
            <a:spLocks noGrp="1"/>
          </p:cNvSpPr>
          <p:nvPr>
            <p:ph idx="1"/>
          </p:nvPr>
        </p:nvSpPr>
        <p:spPr/>
        <p:txBody>
          <a:bodyPr/>
          <a:lstStyle/>
          <a:p>
            <a:r>
              <a:rPr lang="en-US" sz="2400" dirty="0" smtClean="0"/>
              <a:t>List the register operations it can perform</a:t>
            </a:r>
          </a:p>
          <a:p>
            <a:pPr lvl="1"/>
            <a:r>
              <a:rPr lang="en-US" sz="2000" dirty="0" smtClean="0"/>
              <a:t>Also called </a:t>
            </a:r>
            <a:r>
              <a:rPr lang="en-US" sz="2000" u="sng" dirty="0" err="1" smtClean="0"/>
              <a:t>microoperations</a:t>
            </a:r>
            <a:r>
              <a:rPr lang="en-US" sz="2000" dirty="0" smtClean="0"/>
              <a:t> or </a:t>
            </a:r>
            <a:r>
              <a:rPr lang="en-US" sz="2000" u="sng" dirty="0" smtClean="0"/>
              <a:t>register transfers</a:t>
            </a:r>
            <a:endParaRPr lang="en-US" sz="2000" dirty="0" smtClean="0"/>
          </a:p>
          <a:p>
            <a:pPr lvl="2"/>
            <a:endParaRPr lang="en-US" sz="1600" dirty="0" smtClean="0"/>
          </a:p>
          <a:p>
            <a:r>
              <a:rPr lang="en-US" sz="2400" dirty="0" smtClean="0"/>
              <a:t>We use a particular notation to describe operations on register values:</a:t>
            </a:r>
            <a:r>
              <a:rPr lang="en-US" sz="2400" dirty="0" smtClean="0">
                <a:solidFill>
                  <a:srgbClr val="0070C0"/>
                </a:solidFill>
              </a:rPr>
              <a:t>    </a:t>
            </a:r>
            <a:r>
              <a:rPr lang="en-US" sz="2400" b="1" dirty="0" smtClean="0">
                <a:solidFill>
                  <a:srgbClr val="0070C0"/>
                </a:solidFill>
              </a:rPr>
              <a:t>DESTREG</a:t>
            </a:r>
            <a:r>
              <a:rPr lang="en-US" sz="2400" i="1" dirty="0" smtClean="0">
                <a:solidFill>
                  <a:srgbClr val="0070C0"/>
                </a:solidFill>
              </a:rPr>
              <a:t> </a:t>
            </a:r>
            <a:r>
              <a:rPr lang="en-US" sz="2400" dirty="0" smtClean="0">
                <a:solidFill>
                  <a:srgbClr val="0070C0"/>
                </a:solidFill>
                <a:sym typeface="Wingdings" panose="05000000000000000000" pitchFamily="2" charset="2"/>
              </a:rPr>
              <a:t></a:t>
            </a:r>
            <a:r>
              <a:rPr lang="en-US" sz="2400" i="1" dirty="0" smtClean="0">
                <a:solidFill>
                  <a:srgbClr val="0070C0"/>
                </a:solidFill>
                <a:sym typeface="Wingdings" panose="05000000000000000000" pitchFamily="2" charset="2"/>
              </a:rPr>
              <a:t> </a:t>
            </a:r>
            <a:r>
              <a:rPr lang="en-US" sz="2400" b="1" dirty="0" smtClean="0">
                <a:solidFill>
                  <a:srgbClr val="0070C0"/>
                </a:solidFill>
                <a:sym typeface="Wingdings" panose="05000000000000000000" pitchFamily="2" charset="2"/>
              </a:rPr>
              <a:t>EXPRESSION</a:t>
            </a:r>
          </a:p>
          <a:p>
            <a:pPr lvl="1"/>
            <a:r>
              <a:rPr lang="en-US" sz="2000" b="1" dirty="0" smtClean="0">
                <a:solidFill>
                  <a:srgbClr val="0070C0"/>
                </a:solidFill>
                <a:sym typeface="Wingdings" panose="05000000000000000000" pitchFamily="2" charset="2"/>
              </a:rPr>
              <a:t>DESTREG</a:t>
            </a:r>
            <a:r>
              <a:rPr lang="en-US" sz="2000" dirty="0" smtClean="0">
                <a:solidFill>
                  <a:srgbClr val="0070C0"/>
                </a:solidFill>
                <a:sym typeface="Wingdings" panose="05000000000000000000" pitchFamily="2" charset="2"/>
              </a:rPr>
              <a:t> </a:t>
            </a:r>
            <a:r>
              <a:rPr lang="en-US" sz="2000" dirty="0" smtClean="0">
                <a:sym typeface="Wingdings" panose="05000000000000000000" pitchFamily="2" charset="2"/>
              </a:rPr>
              <a:t>is the name of the destination register</a:t>
            </a:r>
          </a:p>
          <a:p>
            <a:pPr lvl="1"/>
            <a:r>
              <a:rPr lang="en-US" sz="2000" b="1" dirty="0" smtClean="0">
                <a:solidFill>
                  <a:srgbClr val="0070C0"/>
                </a:solidFill>
                <a:sym typeface="Wingdings" panose="05000000000000000000" pitchFamily="2" charset="2"/>
              </a:rPr>
              <a:t>EXPRESSION </a:t>
            </a:r>
            <a:r>
              <a:rPr lang="en-US" sz="2000" dirty="0" smtClean="0">
                <a:sym typeface="Wingdings" panose="05000000000000000000" pitchFamily="2" charset="2"/>
              </a:rPr>
              <a:t>is what will be loaded into that register (e.g., a constant, the result of an operation, etc.)</a:t>
            </a:r>
          </a:p>
          <a:p>
            <a:pPr lvl="1"/>
            <a:r>
              <a:rPr lang="en-US" sz="2000" dirty="0" smtClean="0">
                <a:sym typeface="Wingdings" panose="05000000000000000000" pitchFamily="2" charset="2"/>
              </a:rPr>
              <a:t>An operation expressed in this notation is commonly referred to as a register transfer language (RTL) statement</a:t>
            </a:r>
          </a:p>
          <a:p>
            <a:pPr lvl="2"/>
            <a:endParaRPr lang="en-US" sz="1600" dirty="0" smtClean="0">
              <a:sym typeface="Wingdings" panose="05000000000000000000" pitchFamily="2" charset="2"/>
            </a:endParaRPr>
          </a:p>
          <a:p>
            <a:r>
              <a:rPr lang="en-US" sz="2400" dirty="0" smtClean="0">
                <a:sym typeface="Wingdings" panose="05000000000000000000" pitchFamily="2" charset="2"/>
              </a:rPr>
              <a:t>The expression may be a logic or arithmetic operation</a:t>
            </a:r>
          </a:p>
          <a:p>
            <a:pPr lvl="1"/>
            <a:r>
              <a:rPr lang="en-US" sz="2000" dirty="0" smtClean="0">
                <a:sym typeface="Wingdings" panose="05000000000000000000" pitchFamily="2" charset="2"/>
              </a:rPr>
              <a:t>Note: we rarely (if ever) design registers capable of generic division or multiplication, because this circuitry is very large (particularly for division unless it is by a power of two)</a:t>
            </a:r>
          </a:p>
        </p:txBody>
      </p:sp>
    </p:spTree>
    <p:extLst>
      <p:ext uri="{BB962C8B-B14F-4D97-AF65-F5344CB8AC3E}">
        <p14:creationId xmlns:p14="http://schemas.microsoft.com/office/powerpoint/2010/main" val="204177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p:txBody>
          <a:bodyPr/>
          <a:lstStyle/>
          <a:p>
            <a:r>
              <a:rPr lang="en-US" dirty="0" smtClean="0"/>
              <a:t>Example Register Operations</a:t>
            </a:r>
          </a:p>
        </p:txBody>
      </p:sp>
      <p:graphicFrame>
        <p:nvGraphicFramePr>
          <p:cNvPr id="2" name="Table 1"/>
          <p:cNvGraphicFramePr>
            <a:graphicFrameLocks noGrp="1"/>
          </p:cNvGraphicFramePr>
          <p:nvPr>
            <p:extLst>
              <p:ext uri="{D42A27DB-BD31-4B8C-83A1-F6EECF244321}">
                <p14:modId xmlns:p14="http://schemas.microsoft.com/office/powerpoint/2010/main" val="1785475833"/>
              </p:ext>
            </p:extLst>
          </p:nvPr>
        </p:nvGraphicFramePr>
        <p:xfrm>
          <a:off x="533400" y="1447800"/>
          <a:ext cx="8382000" cy="3749040"/>
        </p:xfrm>
        <a:graphic>
          <a:graphicData uri="http://schemas.openxmlformats.org/drawingml/2006/table">
            <a:tbl>
              <a:tblPr firstRow="1" bandRow="1">
                <a:tableStyleId>{5940675A-B579-460E-94D1-54222C63F5DA}</a:tableStyleId>
              </a:tblPr>
              <a:tblGrid>
                <a:gridCol w="2209800"/>
                <a:gridCol w="6172200"/>
              </a:tblGrid>
              <a:tr h="370840">
                <a:tc>
                  <a:txBody>
                    <a:bodyPr/>
                    <a:lstStyle/>
                    <a:p>
                      <a:r>
                        <a:rPr lang="en-US" sz="2400" b="1" dirty="0" smtClean="0"/>
                        <a:t>Operation</a:t>
                      </a:r>
                      <a:endParaRPr lang="en-US" sz="2400" b="1" dirty="0"/>
                    </a:p>
                  </a:txBody>
                  <a:tcPr/>
                </a:tc>
                <a:tc>
                  <a:txBody>
                    <a:bodyPr/>
                    <a:lstStyle/>
                    <a:p>
                      <a:r>
                        <a:rPr lang="en-US" sz="2400" b="1" dirty="0" smtClean="0"/>
                        <a:t>Description</a:t>
                      </a:r>
                      <a:endParaRPr lang="en-US" sz="2400" b="1" dirty="0"/>
                    </a:p>
                  </a:txBody>
                  <a:tcPr/>
                </a:tc>
              </a:tr>
              <a:tr h="370840">
                <a:tc>
                  <a:txBody>
                    <a:bodyPr/>
                    <a:lstStyle/>
                    <a:p>
                      <a:r>
                        <a:rPr lang="en-US" sz="2400" dirty="0" smtClean="0">
                          <a:solidFill>
                            <a:srgbClr val="0070C0"/>
                          </a:solidFill>
                        </a:rPr>
                        <a:t>R0</a:t>
                      </a:r>
                      <a:r>
                        <a:rPr lang="en-US" sz="2400" baseline="0" dirty="0" smtClean="0"/>
                        <a:t> </a:t>
                      </a:r>
                      <a:r>
                        <a:rPr lang="en-US" sz="2400" baseline="0" dirty="0" smtClean="0">
                          <a:sym typeface="Wingdings" panose="05000000000000000000" pitchFamily="2" charset="2"/>
                        </a:rPr>
                        <a:t> </a:t>
                      </a:r>
                      <a:r>
                        <a:rPr lang="en-US" sz="2400" baseline="0" dirty="0" smtClean="0">
                          <a:solidFill>
                            <a:srgbClr val="0070C0"/>
                          </a:solidFill>
                          <a:sym typeface="Wingdings" panose="05000000000000000000" pitchFamily="2" charset="2"/>
                        </a:rPr>
                        <a:t>R1</a:t>
                      </a:r>
                      <a:r>
                        <a:rPr lang="en-US" sz="2400" baseline="0" dirty="0" smtClean="0">
                          <a:sym typeface="Wingdings" panose="05000000000000000000" pitchFamily="2" charset="2"/>
                        </a:rPr>
                        <a:t> + </a:t>
                      </a:r>
                      <a:r>
                        <a:rPr lang="en-US" sz="2400" baseline="0" dirty="0" smtClean="0">
                          <a:solidFill>
                            <a:srgbClr val="0070C0"/>
                          </a:solidFill>
                          <a:sym typeface="Wingdings" panose="05000000000000000000" pitchFamily="2" charset="2"/>
                        </a:rPr>
                        <a:t>R2</a:t>
                      </a:r>
                      <a:endParaRPr lang="en-US" sz="2400" dirty="0">
                        <a:solidFill>
                          <a:srgbClr val="0070C0"/>
                        </a:solidFill>
                      </a:endParaRPr>
                    </a:p>
                  </a:txBody>
                  <a:tcPr/>
                </a:tc>
                <a:tc>
                  <a:txBody>
                    <a:bodyPr/>
                    <a:lstStyle/>
                    <a:p>
                      <a:r>
                        <a:rPr lang="en-US" sz="2400" dirty="0" smtClean="0"/>
                        <a:t>Write</a:t>
                      </a:r>
                      <a:r>
                        <a:rPr lang="en-US" sz="2400" baseline="0" dirty="0" smtClean="0"/>
                        <a:t> the sum of the contents of registers </a:t>
                      </a:r>
                      <a:r>
                        <a:rPr lang="en-US" sz="2400" baseline="0" dirty="0" smtClean="0">
                          <a:solidFill>
                            <a:srgbClr val="0070C0"/>
                          </a:solidFill>
                        </a:rPr>
                        <a:t>R1</a:t>
                      </a:r>
                      <a:r>
                        <a:rPr lang="en-US" sz="2400" baseline="0" dirty="0" smtClean="0"/>
                        <a:t> and </a:t>
                      </a:r>
                      <a:r>
                        <a:rPr lang="en-US" sz="2400" baseline="0" dirty="0" smtClean="0">
                          <a:solidFill>
                            <a:srgbClr val="0070C0"/>
                          </a:solidFill>
                        </a:rPr>
                        <a:t>R2</a:t>
                      </a:r>
                      <a:r>
                        <a:rPr lang="en-US" sz="2400" baseline="0" dirty="0" smtClean="0"/>
                        <a:t> into register </a:t>
                      </a:r>
                      <a:r>
                        <a:rPr lang="en-US" sz="2400" baseline="0" dirty="0" smtClean="0">
                          <a:solidFill>
                            <a:srgbClr val="0070C0"/>
                          </a:solidFill>
                        </a:rPr>
                        <a:t>R0</a:t>
                      </a:r>
                      <a:endParaRPr lang="en-US" sz="2400" dirty="0">
                        <a:solidFill>
                          <a:srgbClr val="0070C0"/>
                        </a:solidFill>
                      </a:endParaRPr>
                    </a:p>
                  </a:txBody>
                  <a:tcPr/>
                </a:tc>
              </a:tr>
              <a:tr h="370840">
                <a:tc>
                  <a:txBody>
                    <a:bodyPr/>
                    <a:lstStyle/>
                    <a:p>
                      <a:r>
                        <a:rPr lang="en-US" sz="2400" dirty="0" smtClean="0">
                          <a:solidFill>
                            <a:srgbClr val="0070C0"/>
                          </a:solidFill>
                        </a:rPr>
                        <a:t>A</a:t>
                      </a:r>
                      <a:r>
                        <a:rPr lang="en-US" sz="2400" baseline="0" dirty="0" smtClean="0"/>
                        <a:t> </a:t>
                      </a:r>
                      <a:r>
                        <a:rPr lang="en-US" sz="2400" baseline="0" dirty="0" smtClean="0">
                          <a:sym typeface="Wingdings" panose="05000000000000000000" pitchFamily="2" charset="2"/>
                        </a:rPr>
                        <a:t> </a:t>
                      </a:r>
                      <a:r>
                        <a:rPr lang="en-US" sz="2400" baseline="0" dirty="0" smtClean="0">
                          <a:solidFill>
                            <a:srgbClr val="0070C0"/>
                          </a:solidFill>
                          <a:sym typeface="Wingdings" panose="05000000000000000000" pitchFamily="2" charset="2"/>
                        </a:rPr>
                        <a:t>A</a:t>
                      </a:r>
                      <a:r>
                        <a:rPr lang="en-US" sz="2400" baseline="0" dirty="0" smtClean="0">
                          <a:sym typeface="Wingdings" panose="05000000000000000000" pitchFamily="2" charset="2"/>
                        </a:rPr>
                        <a:t> + 1</a:t>
                      </a:r>
                      <a:endParaRPr lang="en-US" sz="2400" dirty="0"/>
                    </a:p>
                  </a:txBody>
                  <a:tcPr/>
                </a:tc>
                <a:tc>
                  <a:txBody>
                    <a:bodyPr/>
                    <a:lstStyle/>
                    <a:p>
                      <a:r>
                        <a:rPr lang="en-US" sz="2400" dirty="0" smtClean="0"/>
                        <a:t>Increment</a:t>
                      </a:r>
                      <a:r>
                        <a:rPr lang="en-US" sz="2400" baseline="0" dirty="0" smtClean="0"/>
                        <a:t> the contents of register A</a:t>
                      </a:r>
                      <a:endParaRPr lang="en-US" sz="2400" dirty="0"/>
                    </a:p>
                  </a:txBody>
                  <a:tcPr/>
                </a:tc>
              </a:tr>
              <a:tr h="370840">
                <a:tc>
                  <a:txBody>
                    <a:bodyPr/>
                    <a:lstStyle/>
                    <a:p>
                      <a:r>
                        <a:rPr lang="en-US" sz="2400" dirty="0" smtClean="0">
                          <a:solidFill>
                            <a:srgbClr val="0070C0"/>
                          </a:solidFill>
                        </a:rPr>
                        <a:t>R3</a:t>
                      </a:r>
                      <a:r>
                        <a:rPr lang="en-US" sz="2400" baseline="0" dirty="0" smtClean="0"/>
                        <a:t> </a:t>
                      </a:r>
                      <a:r>
                        <a:rPr lang="en-US" sz="2400" baseline="0" dirty="0" smtClean="0">
                          <a:sym typeface="Wingdings" panose="05000000000000000000" pitchFamily="2" charset="2"/>
                        </a:rPr>
                        <a:t> ASR </a:t>
                      </a:r>
                      <a:r>
                        <a:rPr lang="en-US" sz="2400" baseline="0" dirty="0" smtClean="0">
                          <a:solidFill>
                            <a:srgbClr val="0070C0"/>
                          </a:solidFill>
                          <a:sym typeface="Wingdings" panose="05000000000000000000" pitchFamily="2" charset="2"/>
                        </a:rPr>
                        <a:t>R4</a:t>
                      </a:r>
                      <a:endParaRPr lang="en-US" sz="2400" dirty="0">
                        <a:solidFill>
                          <a:srgbClr val="0070C0"/>
                        </a:solidFill>
                      </a:endParaRPr>
                    </a:p>
                  </a:txBody>
                  <a:tcPr/>
                </a:tc>
                <a:tc>
                  <a:txBody>
                    <a:bodyPr/>
                    <a:lstStyle/>
                    <a:p>
                      <a:r>
                        <a:rPr lang="en-US" sz="2400" dirty="0" smtClean="0"/>
                        <a:t>Overwrite</a:t>
                      </a:r>
                      <a:r>
                        <a:rPr lang="en-US" sz="2400" baseline="0" dirty="0" smtClean="0"/>
                        <a:t> the contents of register </a:t>
                      </a:r>
                      <a:r>
                        <a:rPr lang="en-US" sz="2400" baseline="0" dirty="0" smtClean="0">
                          <a:solidFill>
                            <a:srgbClr val="0070C0"/>
                          </a:solidFill>
                        </a:rPr>
                        <a:t>R3</a:t>
                      </a:r>
                      <a:r>
                        <a:rPr lang="en-US" sz="2400" baseline="0" dirty="0" smtClean="0"/>
                        <a:t> with the value in register </a:t>
                      </a:r>
                      <a:r>
                        <a:rPr lang="en-US" sz="2400" baseline="0" dirty="0" smtClean="0">
                          <a:solidFill>
                            <a:srgbClr val="0070C0"/>
                          </a:solidFill>
                        </a:rPr>
                        <a:t>R4</a:t>
                      </a:r>
                      <a:r>
                        <a:rPr lang="en-US" sz="2400" baseline="0" dirty="0" smtClean="0"/>
                        <a:t> arithmetically shifted right by one bit</a:t>
                      </a:r>
                      <a:r>
                        <a:rPr lang="en-US" sz="2400" dirty="0" smtClean="0"/>
                        <a:t> (sign-extended)</a:t>
                      </a:r>
                      <a:endParaRPr lang="en-US" sz="2400" dirty="0"/>
                    </a:p>
                  </a:txBody>
                  <a:tcPr/>
                </a:tc>
              </a:tr>
              <a:tr h="370840">
                <a:tc>
                  <a:txBody>
                    <a:bodyPr/>
                    <a:lstStyle/>
                    <a:p>
                      <a:r>
                        <a:rPr lang="en-US" sz="2400" dirty="0" smtClean="0">
                          <a:solidFill>
                            <a:srgbClr val="0070C0"/>
                          </a:solidFill>
                        </a:rPr>
                        <a:t>Y</a:t>
                      </a:r>
                      <a:r>
                        <a:rPr lang="en-US" sz="2400" baseline="0" dirty="0" smtClean="0"/>
                        <a:t> </a:t>
                      </a:r>
                      <a:r>
                        <a:rPr lang="en-US" sz="2400" baseline="0" dirty="0" smtClean="0">
                          <a:sym typeface="Wingdings" panose="05000000000000000000" pitchFamily="2" charset="2"/>
                        </a:rPr>
                        <a:t> </a:t>
                      </a:r>
                      <a:r>
                        <a:rPr lang="en-US" sz="2400" baseline="0" dirty="0" smtClean="0">
                          <a:solidFill>
                            <a:srgbClr val="0070C0"/>
                          </a:solidFill>
                          <a:sym typeface="Wingdings" panose="05000000000000000000" pitchFamily="2" charset="2"/>
                        </a:rPr>
                        <a:t>A</a:t>
                      </a:r>
                      <a:r>
                        <a:rPr lang="en-US" sz="2400" baseline="0" dirty="0" smtClean="0">
                          <a:sym typeface="Wingdings" panose="05000000000000000000" pitchFamily="2" charset="2"/>
                        </a:rPr>
                        <a:t> + </a:t>
                      </a:r>
                      <a:r>
                        <a:rPr lang="en-US" sz="2400" baseline="0" dirty="0" smtClean="0">
                          <a:solidFill>
                            <a:srgbClr val="0070C0"/>
                          </a:solidFill>
                          <a:sym typeface="Wingdings" panose="05000000000000000000" pitchFamily="2" charset="2"/>
                        </a:rPr>
                        <a:t>B</a:t>
                      </a:r>
                      <a:endParaRPr lang="en-US" sz="2400" dirty="0">
                        <a:solidFill>
                          <a:srgbClr val="0070C0"/>
                        </a:solidFill>
                      </a:endParaRPr>
                    </a:p>
                  </a:txBody>
                  <a:tcPr/>
                </a:tc>
                <a:tc>
                  <a:txBody>
                    <a:bodyPr/>
                    <a:lstStyle/>
                    <a:p>
                      <a:r>
                        <a:rPr lang="en-US" sz="2400" dirty="0" smtClean="0"/>
                        <a:t>Write</a:t>
                      </a:r>
                      <a:r>
                        <a:rPr lang="en-US" sz="2400" baseline="0" dirty="0" smtClean="0"/>
                        <a:t> the bitwise OR of values </a:t>
                      </a:r>
                      <a:r>
                        <a:rPr lang="en-US" sz="2400" baseline="0" dirty="0" smtClean="0">
                          <a:solidFill>
                            <a:srgbClr val="0070C0"/>
                          </a:solidFill>
                        </a:rPr>
                        <a:t>A</a:t>
                      </a:r>
                      <a:r>
                        <a:rPr lang="en-US" sz="2400" baseline="0" dirty="0" smtClean="0"/>
                        <a:t> and </a:t>
                      </a:r>
                      <a:r>
                        <a:rPr lang="en-US" sz="2400" baseline="0" dirty="0" smtClean="0">
                          <a:solidFill>
                            <a:srgbClr val="0070C0"/>
                          </a:solidFill>
                        </a:rPr>
                        <a:t>B</a:t>
                      </a:r>
                      <a:r>
                        <a:rPr lang="en-US" sz="2400" baseline="0" dirty="0" smtClean="0"/>
                        <a:t> into register </a:t>
                      </a:r>
                      <a:r>
                        <a:rPr lang="en-US" sz="2400" baseline="0" dirty="0" smtClean="0">
                          <a:solidFill>
                            <a:srgbClr val="0070C0"/>
                          </a:solidFill>
                        </a:rPr>
                        <a:t>Y</a:t>
                      </a:r>
                      <a:endParaRPr lang="en-US" sz="2400" dirty="0">
                        <a:solidFill>
                          <a:srgbClr val="0070C0"/>
                        </a:solidFill>
                      </a:endParaRPr>
                    </a:p>
                  </a:txBody>
                  <a:tcPr/>
                </a:tc>
              </a:tr>
            </a:tbl>
          </a:graphicData>
        </a:graphic>
      </p:graphicFrame>
      <p:sp>
        <p:nvSpPr>
          <p:cNvPr id="3" name="TextBox 2"/>
          <p:cNvSpPr txBox="1"/>
          <p:nvPr/>
        </p:nvSpPr>
        <p:spPr>
          <a:xfrm>
            <a:off x="2438400" y="5638800"/>
            <a:ext cx="4800600" cy="830997"/>
          </a:xfrm>
          <a:prstGeom prst="rect">
            <a:avLst/>
          </a:prstGeom>
          <a:noFill/>
        </p:spPr>
        <p:txBody>
          <a:bodyPr wrap="square" rtlCol="0">
            <a:spAutoFit/>
          </a:bodyPr>
          <a:lstStyle/>
          <a:p>
            <a:pPr algn="ctr"/>
            <a:r>
              <a:rPr lang="en-US" sz="2400" dirty="0" smtClean="0">
                <a:solidFill>
                  <a:srgbClr val="C00000"/>
                </a:solidFill>
                <a:latin typeface="+mn-lt"/>
              </a:rPr>
              <a:t>These are just a few examples; there are many other possibilities!</a:t>
            </a:r>
            <a:endParaRPr lang="en-US" sz="2400" dirty="0">
              <a:solidFill>
                <a:srgbClr val="C00000"/>
              </a:solidFill>
              <a:latin typeface="+mn-lt"/>
            </a:endParaRPr>
          </a:p>
        </p:txBody>
      </p:sp>
      <p:sp>
        <p:nvSpPr>
          <p:cNvPr id="4" name="Rounded Rectangle 3"/>
          <p:cNvSpPr/>
          <p:nvPr/>
        </p:nvSpPr>
        <p:spPr>
          <a:xfrm>
            <a:off x="533400" y="1905000"/>
            <a:ext cx="4267200" cy="4572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33400" y="4343400"/>
            <a:ext cx="5181600" cy="4572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33400" y="2743200"/>
            <a:ext cx="3810000" cy="457200"/>
          </a:xfrm>
          <a:prstGeom prst="round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047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4" grpId="1" animBg="1"/>
      <p:bldP spid="6" grpId="0" animBg="1"/>
      <p:bldP spid="6" grpId="1" animBg="1"/>
      <p:bldP spid="7" grpId="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Register Specification 1</a:t>
            </a:r>
            <a:endParaRPr lang="en-US" dirty="0"/>
          </a:p>
        </p:txBody>
      </p:sp>
      <p:sp>
        <p:nvSpPr>
          <p:cNvPr id="24" name="Content Placeholder 23"/>
          <p:cNvSpPr>
            <a:spLocks noGrp="1"/>
          </p:cNvSpPr>
          <p:nvPr>
            <p:ph idx="1"/>
          </p:nvPr>
        </p:nvSpPr>
        <p:spPr/>
        <p:txBody>
          <a:bodyPr/>
          <a:lstStyle/>
          <a:p>
            <a:r>
              <a:rPr lang="en-US" sz="2800" dirty="0" smtClean="0"/>
              <a:t>64-bit register </a:t>
            </a:r>
            <a:r>
              <a:rPr lang="en-US" sz="2800" b="1" dirty="0" smtClean="0"/>
              <a:t>R</a:t>
            </a:r>
            <a:r>
              <a:rPr lang="en-US" sz="2800" dirty="0" smtClean="0"/>
              <a:t> with an asynchronous active-low clear input </a:t>
            </a:r>
            <a:r>
              <a:rPr lang="en-US" sz="2800" b="1" dirty="0" smtClean="0"/>
              <a:t>CLRN</a:t>
            </a:r>
          </a:p>
          <a:p>
            <a:endParaRPr lang="en-US" sz="2800" dirty="0" smtClean="0"/>
          </a:p>
          <a:p>
            <a:endParaRPr lang="en-US" sz="2800" dirty="0"/>
          </a:p>
          <a:p>
            <a:endParaRPr lang="en-US" sz="2800" dirty="0" smtClean="0"/>
          </a:p>
          <a:p>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2955923021"/>
              </p:ext>
            </p:extLst>
          </p:nvPr>
        </p:nvGraphicFramePr>
        <p:xfrm>
          <a:off x="609600" y="4191000"/>
          <a:ext cx="4572000" cy="2514600"/>
        </p:xfrm>
        <a:graphic>
          <a:graphicData uri="http://schemas.openxmlformats.org/drawingml/2006/table">
            <a:tbl>
              <a:tblPr firstRow="1" bandRow="1">
                <a:tableStyleId>{5940675A-B579-460E-94D1-54222C63F5DA}</a:tableStyleId>
              </a:tblPr>
              <a:tblGrid>
                <a:gridCol w="997528"/>
                <a:gridCol w="910151"/>
                <a:gridCol w="2664321"/>
              </a:tblGrid>
              <a:tr h="370840">
                <a:tc gridSpan="2">
                  <a:txBody>
                    <a:bodyPr/>
                    <a:lstStyle/>
                    <a:p>
                      <a:pPr algn="ctr"/>
                      <a:r>
                        <a:rPr lang="en-US" b="1" dirty="0" smtClean="0"/>
                        <a:t>Control Inputs</a:t>
                      </a:r>
                      <a:endParaRPr lang="en-US" b="1" dirty="0"/>
                    </a:p>
                  </a:txBody>
                  <a:tcPr/>
                </a:tc>
                <a:tc hMerge="1">
                  <a:txBody>
                    <a:bodyPr/>
                    <a:lstStyle/>
                    <a:p>
                      <a:pPr algn="ctr"/>
                      <a:endParaRPr lang="en-US" b="1" dirty="0"/>
                    </a:p>
                  </a:txBody>
                  <a:tcPr/>
                </a:tc>
                <a:tc rowSpan="2">
                  <a:txBody>
                    <a:bodyPr/>
                    <a:lstStyle/>
                    <a:p>
                      <a:pPr algn="ctr"/>
                      <a:r>
                        <a:rPr lang="en-US" b="1" dirty="0" smtClean="0"/>
                        <a:t>Operation</a:t>
                      </a:r>
                      <a:endParaRPr lang="en-US" b="1" dirty="0"/>
                    </a:p>
                  </a:txBody>
                  <a:tcPr anchor="ctr"/>
                </a:tc>
              </a:tr>
              <a:tr h="370840">
                <a:tc>
                  <a:txBody>
                    <a:bodyPr/>
                    <a:lstStyle/>
                    <a:p>
                      <a:pPr algn="ctr"/>
                      <a:r>
                        <a:rPr lang="en-US" b="1" dirty="0" smtClean="0"/>
                        <a:t>SHIFT</a:t>
                      </a:r>
                      <a:endParaRPr lang="en-US" b="1" dirty="0"/>
                    </a:p>
                  </a:txBody>
                  <a:tcPr/>
                </a:tc>
                <a:tc>
                  <a:txBody>
                    <a:bodyPr/>
                    <a:lstStyle/>
                    <a:p>
                      <a:pPr algn="ctr"/>
                      <a:r>
                        <a:rPr lang="en-US" b="1" dirty="0" smtClean="0"/>
                        <a:t>LOAD</a:t>
                      </a:r>
                      <a:endParaRPr lang="en-US" b="1" dirty="0"/>
                    </a:p>
                  </a:txBody>
                  <a:tcPr/>
                </a:tc>
                <a:tc vMerge="1">
                  <a:txBody>
                    <a:bodyPr/>
                    <a:lstStyle/>
                    <a:p>
                      <a:endParaRPr lang="en-US" b="1" dirty="0"/>
                    </a:p>
                  </a:txBody>
                  <a:tcPr/>
                </a:tc>
              </a:tr>
              <a:tr h="370840">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r>
                        <a:rPr lang="en-US" dirty="0" smtClean="0"/>
                        <a:t>Hold</a:t>
                      </a:r>
                      <a:endParaRPr lang="en-US" dirty="0"/>
                    </a:p>
                  </a:txBody>
                  <a:tcPr anchor="ctr"/>
                </a:tc>
              </a:tr>
              <a:tr h="370840">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r>
                        <a:rPr lang="en-US" dirty="0" smtClean="0"/>
                        <a:t>Store</a:t>
                      </a:r>
                      <a:r>
                        <a:rPr lang="en-US" baseline="0" dirty="0" smtClean="0"/>
                        <a:t> </a:t>
                      </a:r>
                      <a:r>
                        <a:rPr lang="en-US" b="1" baseline="0" dirty="0" smtClean="0"/>
                        <a:t>IN</a:t>
                      </a:r>
                      <a:r>
                        <a:rPr lang="en-US" baseline="0" dirty="0" smtClean="0"/>
                        <a:t> into </a:t>
                      </a:r>
                      <a:r>
                        <a:rPr lang="en-US" b="1" baseline="0" dirty="0" smtClean="0"/>
                        <a:t>R</a:t>
                      </a:r>
                      <a:endParaRPr lang="en-US" b="1" dirty="0"/>
                    </a:p>
                  </a:txBody>
                  <a:tcPr anchor="ctr"/>
                </a:tc>
              </a:tr>
              <a:tr h="370840">
                <a:tc>
                  <a:txBody>
                    <a:bodyPr/>
                    <a:lstStyle/>
                    <a:p>
                      <a:pPr algn="ctr"/>
                      <a:r>
                        <a:rPr lang="en-US" dirty="0" smtClean="0"/>
                        <a:t>1</a:t>
                      </a:r>
                      <a:endParaRPr lang="en-US" dirty="0"/>
                    </a:p>
                  </a:txBody>
                  <a:tcPr anchor="ctr"/>
                </a:tc>
                <a:tc>
                  <a:txBody>
                    <a:bodyPr/>
                    <a:lstStyle/>
                    <a:p>
                      <a:pPr algn="ctr"/>
                      <a:r>
                        <a:rPr lang="en-US" dirty="0" smtClean="0"/>
                        <a:t>0</a:t>
                      </a:r>
                      <a:endParaRPr lang="en-US" dirty="0"/>
                    </a:p>
                  </a:txBody>
                  <a:tcPr anchor="ctr"/>
                </a:tc>
                <a:tc>
                  <a:txBody>
                    <a:bodyPr/>
                    <a:lstStyle/>
                    <a:p>
                      <a:r>
                        <a:rPr lang="en-US" dirty="0" smtClean="0"/>
                        <a:t>Shift</a:t>
                      </a:r>
                      <a:r>
                        <a:rPr lang="en-US" baseline="0" dirty="0" smtClean="0"/>
                        <a:t> </a:t>
                      </a:r>
                      <a:r>
                        <a:rPr lang="en-US" b="1" baseline="0" dirty="0" smtClean="0"/>
                        <a:t>R</a:t>
                      </a:r>
                      <a:r>
                        <a:rPr lang="en-US" baseline="0" dirty="0" smtClean="0"/>
                        <a:t>’s contents one position to the left</a:t>
                      </a:r>
                      <a:endParaRPr lang="en-US" dirty="0"/>
                    </a:p>
                  </a:txBody>
                  <a:tcPr anchor="ctr"/>
                </a:tc>
              </a:tr>
              <a:tr h="391160">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r>
                        <a:rPr lang="en-US" dirty="0" smtClean="0"/>
                        <a:t>Undefined</a:t>
                      </a:r>
                      <a:endParaRPr lang="en-US" dirty="0"/>
                    </a:p>
                  </a:txBody>
                  <a:tcPr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19306666"/>
              </p:ext>
            </p:extLst>
          </p:nvPr>
        </p:nvGraphicFramePr>
        <p:xfrm>
          <a:off x="5334000" y="4704080"/>
          <a:ext cx="3657600" cy="2001520"/>
        </p:xfrm>
        <a:graphic>
          <a:graphicData uri="http://schemas.openxmlformats.org/drawingml/2006/table">
            <a:tbl>
              <a:tblPr firstRow="1" bandRow="1">
                <a:tableStyleId>{5940675A-B579-460E-94D1-54222C63F5DA}</a:tableStyleId>
              </a:tblPr>
              <a:tblGrid>
                <a:gridCol w="914400"/>
                <a:gridCol w="2743200"/>
              </a:tblGrid>
              <a:tr h="381242">
                <a:tc gridSpan="2">
                  <a:txBody>
                    <a:bodyPr/>
                    <a:lstStyle/>
                    <a:p>
                      <a:pPr algn="ctr"/>
                      <a:r>
                        <a:rPr lang="en-US" b="1" dirty="0" smtClean="0"/>
                        <a:t>Status</a:t>
                      </a:r>
                      <a:r>
                        <a:rPr lang="en-US" b="1" baseline="0" dirty="0" smtClean="0"/>
                        <a:t> Outputs</a:t>
                      </a:r>
                      <a:endParaRPr lang="en-US" b="1" dirty="0"/>
                    </a:p>
                  </a:txBody>
                  <a:tcPr anchor="ctr"/>
                </a:tc>
                <a:tc hMerge="1">
                  <a:txBody>
                    <a:bodyPr/>
                    <a:lstStyle/>
                    <a:p>
                      <a:pPr algn="ctr"/>
                      <a:endParaRPr lang="en-US" b="1" dirty="0"/>
                    </a:p>
                  </a:txBody>
                  <a:tcPr anchor="ctr"/>
                </a:tc>
              </a:tr>
              <a:tr h="953105">
                <a:tc>
                  <a:txBody>
                    <a:bodyPr/>
                    <a:lstStyle/>
                    <a:p>
                      <a:pPr algn="ctr"/>
                      <a:r>
                        <a:rPr lang="en-US" b="1" dirty="0" smtClean="0"/>
                        <a:t>ODD</a:t>
                      </a:r>
                      <a:endParaRPr lang="en-US" b="1" dirty="0"/>
                    </a:p>
                  </a:txBody>
                  <a:tcPr anchor="ctr"/>
                </a:tc>
                <a:tc>
                  <a:txBody>
                    <a:bodyPr/>
                    <a:lstStyle/>
                    <a:p>
                      <a:r>
                        <a:rPr lang="en-US" dirty="0" smtClean="0"/>
                        <a:t>1 if </a:t>
                      </a:r>
                      <a:r>
                        <a:rPr lang="en-US" b="1" dirty="0" smtClean="0"/>
                        <a:t>R</a:t>
                      </a:r>
                      <a:r>
                        <a:rPr lang="en-US" b="0" dirty="0" smtClean="0"/>
                        <a:t> currently</a:t>
                      </a:r>
                      <a:r>
                        <a:rPr lang="en-US" b="1" dirty="0" smtClean="0"/>
                        <a:t> </a:t>
                      </a:r>
                      <a:r>
                        <a:rPr lang="en-US" baseline="0" dirty="0" smtClean="0"/>
                        <a:t>has odd parity (odd number of 1s), 0 otherwise</a:t>
                      </a:r>
                      <a:endParaRPr lang="en-US" dirty="0"/>
                    </a:p>
                  </a:txBody>
                  <a:tcPr anchor="ctr"/>
                </a:tc>
              </a:tr>
              <a:tr h="667173">
                <a:tc>
                  <a:txBody>
                    <a:bodyPr/>
                    <a:lstStyle/>
                    <a:p>
                      <a:pPr algn="ctr"/>
                      <a:r>
                        <a:rPr lang="en-US" b="1" dirty="0" smtClean="0"/>
                        <a:t>ZERO</a:t>
                      </a:r>
                      <a:endParaRPr lang="en-US" b="1" dirty="0"/>
                    </a:p>
                  </a:txBody>
                  <a:tcPr anchor="ctr"/>
                </a:tc>
                <a:tc>
                  <a:txBody>
                    <a:bodyPr/>
                    <a:lstStyle/>
                    <a:p>
                      <a:r>
                        <a:rPr lang="en-US" dirty="0" smtClean="0"/>
                        <a:t>1 if </a:t>
                      </a:r>
                      <a:r>
                        <a:rPr lang="en-US" b="1" dirty="0" smtClean="0"/>
                        <a:t>R </a:t>
                      </a:r>
                      <a:r>
                        <a:rPr lang="en-US" dirty="0" smtClean="0"/>
                        <a:t>contains all 0s, 0 otherwise</a:t>
                      </a:r>
                      <a:endParaRPr lang="en-US" b="1" dirty="0"/>
                    </a:p>
                  </a:txBody>
                  <a:tcPr anchor="ctr"/>
                </a:tc>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3879668"/>
              </p:ext>
            </p:extLst>
          </p:nvPr>
        </p:nvGraphicFramePr>
        <p:xfrm>
          <a:off x="2840037" y="2050732"/>
          <a:ext cx="3924300" cy="1882775"/>
        </p:xfrm>
        <a:graphic>
          <a:graphicData uri="http://schemas.openxmlformats.org/presentationml/2006/ole">
            <mc:AlternateContent xmlns:mc="http://schemas.openxmlformats.org/markup-compatibility/2006">
              <mc:Choice xmlns:v="urn:schemas-microsoft-com:vml" Requires="v">
                <p:oleObj spid="_x0000_s14471" name="Visio" r:id="rId5" imgW="3924128" imgH="1882046" progId="Visio.Drawing.15">
                  <p:embed/>
                </p:oleObj>
              </mc:Choice>
              <mc:Fallback>
                <p:oleObj name="Visio" r:id="rId5" imgW="3924128" imgH="1882046" progId="Visio.Drawing.15">
                  <p:embed/>
                  <p:pic>
                    <p:nvPicPr>
                      <p:cNvPr id="0" name=""/>
                      <p:cNvPicPr/>
                      <p:nvPr/>
                    </p:nvPicPr>
                    <p:blipFill>
                      <a:blip r:embed="rId6"/>
                      <a:stretch>
                        <a:fillRect/>
                      </a:stretch>
                    </p:blipFill>
                    <p:spPr>
                      <a:xfrm>
                        <a:off x="2840037" y="2050732"/>
                        <a:ext cx="3924300" cy="1882775"/>
                      </a:xfrm>
                      <a:prstGeom prst="rect">
                        <a:avLst/>
                      </a:prstGeom>
                    </p:spPr>
                  </p:pic>
                </p:oleObj>
              </mc:Fallback>
            </mc:AlternateContent>
          </a:graphicData>
        </a:graphic>
      </p:graphicFrame>
      <p:sp>
        <p:nvSpPr>
          <p:cNvPr id="9" name="Rounded Rectangle 8"/>
          <p:cNvSpPr/>
          <p:nvPr/>
        </p:nvSpPr>
        <p:spPr>
          <a:xfrm>
            <a:off x="537029" y="4114799"/>
            <a:ext cx="4696565" cy="2653049"/>
          </a:xfrm>
          <a:prstGeom prst="round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5282005" y="4630057"/>
            <a:ext cx="3789423" cy="2137791"/>
          </a:xfrm>
          <a:prstGeom prst="round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697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Register Specification 2</a:t>
            </a:r>
            <a:endParaRPr lang="en-US" dirty="0"/>
          </a:p>
        </p:txBody>
      </p:sp>
      <p:sp>
        <p:nvSpPr>
          <p:cNvPr id="24" name="Content Placeholder 23"/>
          <p:cNvSpPr>
            <a:spLocks noGrp="1"/>
          </p:cNvSpPr>
          <p:nvPr>
            <p:ph idx="1"/>
          </p:nvPr>
        </p:nvSpPr>
        <p:spPr/>
        <p:txBody>
          <a:bodyPr/>
          <a:lstStyle/>
          <a:p>
            <a:r>
              <a:rPr lang="en-US" sz="2800" dirty="0" smtClean="0"/>
              <a:t>8-bit register </a:t>
            </a:r>
            <a:r>
              <a:rPr lang="en-US" sz="2800" b="1" dirty="0" smtClean="0"/>
              <a:t>Y</a:t>
            </a:r>
            <a:r>
              <a:rPr lang="en-US" sz="2800" dirty="0" smtClean="0"/>
              <a:t> with data inputs </a:t>
            </a:r>
            <a:r>
              <a:rPr lang="en-US" sz="2800" b="1" dirty="0" smtClean="0"/>
              <a:t>A</a:t>
            </a:r>
            <a:r>
              <a:rPr lang="en-US" sz="2800" dirty="0" smtClean="0"/>
              <a:t> and </a:t>
            </a:r>
            <a:r>
              <a:rPr lang="en-US" sz="2800" b="1" dirty="0" smtClean="0"/>
              <a:t>B</a:t>
            </a:r>
          </a:p>
          <a:p>
            <a:endParaRPr lang="en-US" sz="2800" dirty="0" smtClean="0"/>
          </a:p>
          <a:p>
            <a:endParaRPr lang="en-US" sz="2800" dirty="0"/>
          </a:p>
          <a:p>
            <a:endParaRPr lang="en-US" sz="2800" dirty="0" smtClean="0"/>
          </a:p>
          <a:p>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3997657474"/>
              </p:ext>
            </p:extLst>
          </p:nvPr>
        </p:nvGraphicFramePr>
        <p:xfrm>
          <a:off x="609601" y="4109720"/>
          <a:ext cx="3962399" cy="2595880"/>
        </p:xfrm>
        <a:graphic>
          <a:graphicData uri="http://schemas.openxmlformats.org/drawingml/2006/table">
            <a:tbl>
              <a:tblPr firstRow="1" bandRow="1">
                <a:tableStyleId>{5940675A-B579-460E-94D1-54222C63F5DA}</a:tableStyleId>
              </a:tblPr>
              <a:tblGrid>
                <a:gridCol w="685425"/>
                <a:gridCol w="685425"/>
                <a:gridCol w="681901"/>
                <a:gridCol w="1909648"/>
              </a:tblGrid>
              <a:tr h="370840">
                <a:tc gridSpan="3">
                  <a:txBody>
                    <a:bodyPr/>
                    <a:lstStyle/>
                    <a:p>
                      <a:pPr algn="ctr"/>
                      <a:r>
                        <a:rPr lang="en-US" b="1" dirty="0" smtClean="0"/>
                        <a:t>Control Inputs</a:t>
                      </a:r>
                      <a:endParaRPr lang="en-US" b="1" dirty="0"/>
                    </a:p>
                  </a:txBody>
                  <a:tcPr/>
                </a:tc>
                <a:tc hMerge="1">
                  <a:txBody>
                    <a:bodyPr/>
                    <a:lstStyle/>
                    <a:p>
                      <a:pPr algn="ctr"/>
                      <a:endParaRPr lang="en-US" b="1" dirty="0"/>
                    </a:p>
                  </a:txBody>
                  <a:tcPr/>
                </a:tc>
                <a:tc hMerge="1">
                  <a:txBody>
                    <a:bodyPr/>
                    <a:lstStyle/>
                    <a:p>
                      <a:pPr algn="ctr"/>
                      <a:endParaRPr lang="en-US" b="1" dirty="0"/>
                    </a:p>
                  </a:txBody>
                  <a:tcPr/>
                </a:tc>
                <a:tc rowSpan="2">
                  <a:txBody>
                    <a:bodyPr/>
                    <a:lstStyle/>
                    <a:p>
                      <a:pPr algn="ctr"/>
                      <a:r>
                        <a:rPr lang="en-US" b="1" dirty="0" smtClean="0"/>
                        <a:t>Operation</a:t>
                      </a:r>
                      <a:endParaRPr lang="en-US" b="1" dirty="0"/>
                    </a:p>
                  </a:txBody>
                  <a:tcPr anchor="ctr"/>
                </a:tc>
              </a:tr>
              <a:tr h="370840">
                <a:tc>
                  <a:txBody>
                    <a:bodyPr/>
                    <a:lstStyle/>
                    <a:p>
                      <a:pPr algn="ctr"/>
                      <a:r>
                        <a:rPr lang="en-US" b="1" dirty="0" smtClean="0"/>
                        <a:t>RST</a:t>
                      </a:r>
                      <a:endParaRPr lang="en-US" b="1" dirty="0"/>
                    </a:p>
                  </a:txBody>
                  <a:tcPr/>
                </a:tc>
                <a:tc>
                  <a:txBody>
                    <a:bodyPr/>
                    <a:lstStyle/>
                    <a:p>
                      <a:pPr algn="ctr"/>
                      <a:r>
                        <a:rPr lang="en-US" b="1" dirty="0" smtClean="0"/>
                        <a:t>OP</a:t>
                      </a:r>
                      <a:r>
                        <a:rPr lang="en-US" b="1" baseline="-25000" dirty="0" smtClean="0"/>
                        <a:t>1</a:t>
                      </a:r>
                      <a:endParaRPr lang="en-US" b="1" baseline="-25000" dirty="0"/>
                    </a:p>
                  </a:txBody>
                  <a:tcPr/>
                </a:tc>
                <a:tc>
                  <a:txBody>
                    <a:bodyPr/>
                    <a:lstStyle/>
                    <a:p>
                      <a:pPr algn="ctr"/>
                      <a:r>
                        <a:rPr lang="en-US" b="1" dirty="0" smtClean="0"/>
                        <a:t>OP</a:t>
                      </a:r>
                      <a:r>
                        <a:rPr lang="en-US" b="1" baseline="-25000" dirty="0" smtClean="0"/>
                        <a:t>0</a:t>
                      </a:r>
                      <a:endParaRPr lang="en-US" b="1" baseline="-25000" dirty="0"/>
                    </a:p>
                  </a:txBody>
                  <a:tcPr/>
                </a:tc>
                <a:tc vMerge="1">
                  <a:txBody>
                    <a:bodyPr/>
                    <a:lstStyle/>
                    <a:p>
                      <a:endParaRPr lang="en-US" b="1" dirty="0"/>
                    </a:p>
                  </a:txBody>
                  <a:tcPr/>
                </a:tc>
              </a:tr>
              <a:tr h="370840">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a:t>
                      </a:r>
                      <a:r>
                        <a:rPr lang="en-US" b="1" dirty="0" smtClean="0">
                          <a:sym typeface="Wingdings" panose="05000000000000000000" pitchFamily="2" charset="2"/>
                        </a:rPr>
                        <a:t>Y</a:t>
                      </a:r>
                      <a:endParaRPr lang="en-US" dirty="0"/>
                    </a:p>
                  </a:txBody>
                  <a:tcPr anchor="ctr"/>
                </a:tc>
              </a:tr>
              <a:tr h="370840">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a:t>
                      </a:r>
                      <a:r>
                        <a:rPr lang="en-US" b="1" dirty="0" smtClean="0">
                          <a:sym typeface="Wingdings" panose="05000000000000000000" pitchFamily="2" charset="2"/>
                        </a:rPr>
                        <a:t>Y</a:t>
                      </a:r>
                      <a:r>
                        <a:rPr lang="en-US" b="0" baseline="0" dirty="0" smtClean="0">
                          <a:sym typeface="Wingdings" panose="05000000000000000000" pitchFamily="2" charset="2"/>
                        </a:rPr>
                        <a:t> x 2</a:t>
                      </a:r>
                      <a:endParaRPr lang="en-US" b="1" dirty="0"/>
                    </a:p>
                  </a:txBody>
                  <a:tcPr anchor="ctr"/>
                </a:tc>
              </a:tr>
              <a:tr h="370840">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0</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a:t>
                      </a:r>
                      <a:r>
                        <a:rPr lang="en-US" b="1" dirty="0" smtClean="0">
                          <a:sym typeface="Wingdings" panose="05000000000000000000" pitchFamily="2" charset="2"/>
                        </a:rPr>
                        <a:t>A</a:t>
                      </a:r>
                      <a:r>
                        <a:rPr lang="en-US" dirty="0" smtClean="0">
                          <a:sym typeface="Wingdings" panose="05000000000000000000" pitchFamily="2" charset="2"/>
                        </a:rPr>
                        <a:t> +</a:t>
                      </a:r>
                      <a:r>
                        <a:rPr lang="en-US" baseline="0" dirty="0" smtClean="0">
                          <a:sym typeface="Wingdings" panose="05000000000000000000" pitchFamily="2" charset="2"/>
                        </a:rPr>
                        <a:t> </a:t>
                      </a:r>
                      <a:r>
                        <a:rPr lang="en-US" b="1" baseline="0" dirty="0" smtClean="0">
                          <a:sym typeface="Wingdings" panose="05000000000000000000" pitchFamily="2" charset="2"/>
                        </a:rPr>
                        <a:t>B</a:t>
                      </a:r>
                      <a:endParaRPr lang="en-US" b="1" dirty="0"/>
                    </a:p>
                  </a:txBody>
                  <a:tcPr anchor="ctr"/>
                </a:tc>
              </a:tr>
              <a:tr h="370840">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a:t>
                      </a:r>
                      <a:r>
                        <a:rPr lang="en-US" b="1" dirty="0" smtClean="0">
                          <a:sym typeface="Wingdings" panose="05000000000000000000" pitchFamily="2" charset="2"/>
                        </a:rPr>
                        <a:t>A</a:t>
                      </a:r>
                      <a:r>
                        <a:rPr lang="en-US" dirty="0" smtClean="0">
                          <a:sym typeface="Wingdings" panose="05000000000000000000" pitchFamily="2" charset="2"/>
                        </a:rPr>
                        <a:t> –</a:t>
                      </a:r>
                      <a:r>
                        <a:rPr lang="en-US" baseline="0" dirty="0" smtClean="0">
                          <a:sym typeface="Wingdings" panose="05000000000000000000" pitchFamily="2" charset="2"/>
                        </a:rPr>
                        <a:t> </a:t>
                      </a:r>
                      <a:r>
                        <a:rPr lang="en-US" b="1" baseline="0" dirty="0" smtClean="0">
                          <a:sym typeface="Wingdings" panose="05000000000000000000" pitchFamily="2" charset="2"/>
                        </a:rPr>
                        <a:t>B</a:t>
                      </a:r>
                      <a:endParaRPr lang="en-US" b="1" dirty="0"/>
                    </a:p>
                  </a:txBody>
                  <a:tcPr anchor="ctr"/>
                </a:tc>
              </a:tr>
              <a:tr h="370840">
                <a:tc>
                  <a:txBody>
                    <a:bodyPr/>
                    <a:lstStyle/>
                    <a:p>
                      <a:pPr algn="ctr"/>
                      <a:r>
                        <a:rPr lang="en-US" dirty="0" smtClean="0"/>
                        <a:t>1</a:t>
                      </a:r>
                      <a:endParaRPr lang="en-US" dirty="0"/>
                    </a:p>
                  </a:txBody>
                  <a:tcPr anchor="ctr"/>
                </a:tc>
                <a:tc>
                  <a:txBody>
                    <a:bodyPr/>
                    <a:lstStyle/>
                    <a:p>
                      <a:pPr algn="ctr"/>
                      <a:r>
                        <a:rPr lang="en-US" dirty="0" smtClean="0"/>
                        <a:t>X</a:t>
                      </a:r>
                      <a:endParaRPr lang="en-US" dirty="0"/>
                    </a:p>
                  </a:txBody>
                  <a:tcPr anchor="ctr"/>
                </a:tc>
                <a:tc>
                  <a:txBody>
                    <a:bodyPr/>
                    <a:lstStyle/>
                    <a:p>
                      <a:pPr algn="ctr"/>
                      <a:r>
                        <a:rPr lang="en-US" dirty="0" smtClean="0"/>
                        <a:t>X</a:t>
                      </a:r>
                      <a:endParaRPr lang="en-US" dirty="0"/>
                    </a:p>
                  </a:txBody>
                  <a:tcPr anchor="ctr"/>
                </a:tc>
                <a:tc>
                  <a:txBody>
                    <a:bodyPr/>
                    <a:lstStyle/>
                    <a:p>
                      <a:r>
                        <a:rPr lang="en-US" b="1" dirty="0" smtClean="0"/>
                        <a:t>Y</a:t>
                      </a:r>
                      <a:r>
                        <a:rPr lang="en-US" dirty="0" smtClean="0"/>
                        <a:t> </a:t>
                      </a:r>
                      <a:r>
                        <a:rPr lang="en-US" dirty="0" smtClean="0">
                          <a:sym typeface="Wingdings" panose="05000000000000000000" pitchFamily="2" charset="2"/>
                        </a:rPr>
                        <a:t> 0</a:t>
                      </a:r>
                      <a:endParaRPr lang="en-US" dirty="0"/>
                    </a:p>
                  </a:txBody>
                  <a:tcPr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40045540"/>
              </p:ext>
            </p:extLst>
          </p:nvPr>
        </p:nvGraphicFramePr>
        <p:xfrm>
          <a:off x="4724400" y="4683760"/>
          <a:ext cx="4267200" cy="2021840"/>
        </p:xfrm>
        <a:graphic>
          <a:graphicData uri="http://schemas.openxmlformats.org/drawingml/2006/table">
            <a:tbl>
              <a:tblPr firstRow="1" bandRow="1">
                <a:tableStyleId>{5940675A-B579-460E-94D1-54222C63F5DA}</a:tableStyleId>
              </a:tblPr>
              <a:tblGrid>
                <a:gridCol w="931025"/>
                <a:gridCol w="3336175"/>
              </a:tblGrid>
              <a:tr h="370840">
                <a:tc gridSpan="2">
                  <a:txBody>
                    <a:bodyPr/>
                    <a:lstStyle/>
                    <a:p>
                      <a:pPr algn="ctr"/>
                      <a:r>
                        <a:rPr lang="en-US" b="1" dirty="0" smtClean="0"/>
                        <a:t>Status</a:t>
                      </a:r>
                      <a:r>
                        <a:rPr lang="en-US" b="1" baseline="0" dirty="0" smtClean="0"/>
                        <a:t> Outputs</a:t>
                      </a:r>
                      <a:endParaRPr lang="en-US" b="1" dirty="0"/>
                    </a:p>
                  </a:txBody>
                  <a:tcPr anchor="ctr"/>
                </a:tc>
                <a:tc hMerge="1">
                  <a:txBody>
                    <a:bodyPr/>
                    <a:lstStyle/>
                    <a:p>
                      <a:pPr algn="ctr"/>
                      <a:endParaRPr lang="en-US" b="1" dirty="0"/>
                    </a:p>
                  </a:txBody>
                  <a:tcPr anchor="ctr"/>
                </a:tc>
              </a:tr>
              <a:tr h="370840">
                <a:tc>
                  <a:txBody>
                    <a:bodyPr/>
                    <a:lstStyle/>
                    <a:p>
                      <a:pPr algn="ctr"/>
                      <a:r>
                        <a:rPr lang="en-US" b="1" dirty="0" smtClean="0"/>
                        <a:t>VALID</a:t>
                      </a:r>
                      <a:endParaRPr lang="en-US" b="1" dirty="0"/>
                    </a:p>
                  </a:txBody>
                  <a:tcPr anchor="ctr"/>
                </a:tc>
                <a:tc>
                  <a:txBody>
                    <a:bodyPr/>
                    <a:lstStyle/>
                    <a:p>
                      <a:r>
                        <a:rPr lang="en-US" dirty="0" smtClean="0"/>
                        <a:t>0 if previous operation resulted</a:t>
                      </a:r>
                      <a:r>
                        <a:rPr lang="en-US" baseline="0" dirty="0" smtClean="0"/>
                        <a:t> in overflow, 1 otherwise</a:t>
                      </a:r>
                      <a:endParaRPr lang="en-US" dirty="0"/>
                    </a:p>
                  </a:txBody>
                  <a:tcPr anchor="ctr"/>
                </a:tc>
              </a:tr>
              <a:tr h="370840">
                <a:tc>
                  <a:txBody>
                    <a:bodyPr/>
                    <a:lstStyle/>
                    <a:p>
                      <a:pPr algn="ctr"/>
                      <a:r>
                        <a:rPr lang="en-US" b="1" dirty="0" smtClean="0"/>
                        <a:t>ZERO</a:t>
                      </a:r>
                      <a:endParaRPr lang="en-US" b="1" dirty="0"/>
                    </a:p>
                  </a:txBody>
                  <a:tcPr anchor="ctr"/>
                </a:tc>
                <a:tc>
                  <a:txBody>
                    <a:bodyPr/>
                    <a:lstStyle/>
                    <a:p>
                      <a:r>
                        <a:rPr lang="en-US" b="0" dirty="0" smtClean="0"/>
                        <a:t>1 if </a:t>
                      </a:r>
                      <a:r>
                        <a:rPr lang="en-US" b="1" dirty="0" smtClean="0"/>
                        <a:t>Y</a:t>
                      </a:r>
                      <a:r>
                        <a:rPr lang="en-US" dirty="0" smtClean="0"/>
                        <a:t> contains all 0s, 0 otherwise</a:t>
                      </a:r>
                      <a:endParaRPr lang="en-US" b="0" dirty="0"/>
                    </a:p>
                  </a:txBody>
                  <a:tcPr anchor="ctr"/>
                </a:tc>
              </a:tr>
              <a:tr h="370840">
                <a:tc>
                  <a:txBody>
                    <a:bodyPr/>
                    <a:lstStyle/>
                    <a:p>
                      <a:pPr algn="ctr"/>
                      <a:r>
                        <a:rPr lang="en-US" b="1" dirty="0" smtClean="0"/>
                        <a:t>NEG</a:t>
                      </a:r>
                      <a:endParaRPr lang="en-US" b="1" dirty="0"/>
                    </a:p>
                  </a:txBody>
                  <a:tcPr anchor="ctr"/>
                </a:tc>
                <a:tc>
                  <a:txBody>
                    <a:bodyPr/>
                    <a:lstStyle/>
                    <a:p>
                      <a:r>
                        <a:rPr lang="en-US" b="0" dirty="0" smtClean="0"/>
                        <a:t>1 if </a:t>
                      </a:r>
                      <a:r>
                        <a:rPr lang="en-US" b="1" dirty="0" smtClean="0"/>
                        <a:t>Y</a:t>
                      </a:r>
                      <a:r>
                        <a:rPr lang="en-US" b="0" baseline="0" dirty="0" smtClean="0"/>
                        <a:t> is negative, 0 otherwise</a:t>
                      </a:r>
                      <a:endParaRPr lang="en-US" b="0" dirty="0"/>
                    </a:p>
                  </a:txBody>
                  <a:tcPr anchor="ctr"/>
                </a:tc>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91890738"/>
              </p:ext>
            </p:extLst>
          </p:nvPr>
        </p:nvGraphicFramePr>
        <p:xfrm>
          <a:off x="2840037" y="2052320"/>
          <a:ext cx="3922713" cy="1881187"/>
        </p:xfrm>
        <a:graphic>
          <a:graphicData uri="http://schemas.openxmlformats.org/presentationml/2006/ole">
            <mc:AlternateContent xmlns:mc="http://schemas.openxmlformats.org/markup-compatibility/2006">
              <mc:Choice xmlns:v="urn:schemas-microsoft-com:vml" Requires="v">
                <p:oleObj spid="_x0000_s15490" name="Visio" r:id="rId5" imgW="3922903" imgH="1880452" progId="Visio.Drawing.15">
                  <p:embed/>
                </p:oleObj>
              </mc:Choice>
              <mc:Fallback>
                <p:oleObj name="Visio" r:id="rId5" imgW="3922903" imgH="1880452" progId="Visio.Drawing.15">
                  <p:embed/>
                  <p:pic>
                    <p:nvPicPr>
                      <p:cNvPr id="0" name=""/>
                      <p:cNvPicPr/>
                      <p:nvPr/>
                    </p:nvPicPr>
                    <p:blipFill>
                      <a:blip r:embed="rId6"/>
                      <a:stretch>
                        <a:fillRect/>
                      </a:stretch>
                    </p:blipFill>
                    <p:spPr>
                      <a:xfrm>
                        <a:off x="2840037" y="2052320"/>
                        <a:ext cx="3922713" cy="1881187"/>
                      </a:xfrm>
                      <a:prstGeom prst="rect">
                        <a:avLst/>
                      </a:prstGeom>
                    </p:spPr>
                  </p:pic>
                </p:oleObj>
              </mc:Fallback>
            </mc:AlternateContent>
          </a:graphicData>
        </a:graphic>
      </p:graphicFrame>
      <p:sp>
        <p:nvSpPr>
          <p:cNvPr id="9" name="Rounded Rectangle 8"/>
          <p:cNvSpPr/>
          <p:nvPr/>
        </p:nvSpPr>
        <p:spPr>
          <a:xfrm>
            <a:off x="533400" y="4033157"/>
            <a:ext cx="4087586" cy="2726872"/>
          </a:xfrm>
          <a:prstGeom prst="round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4675031" y="4617077"/>
            <a:ext cx="4385256" cy="2142952"/>
          </a:xfrm>
          <a:prstGeom prst="round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02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Register Design</a:t>
            </a:r>
          </a:p>
        </p:txBody>
      </p:sp>
      <p:sp>
        <p:nvSpPr>
          <p:cNvPr id="12291" name="Content Placeholder 2"/>
          <p:cNvSpPr>
            <a:spLocks noGrp="1"/>
          </p:cNvSpPr>
          <p:nvPr>
            <p:ph idx="1"/>
          </p:nvPr>
        </p:nvSpPr>
        <p:spPr/>
        <p:txBody>
          <a:bodyPr/>
          <a:lstStyle/>
          <a:p>
            <a:r>
              <a:rPr lang="en-US" sz="2800" dirty="0" smtClean="0"/>
              <a:t>Like an ALU, a register often requires similar functionality for some/all of its bits</a:t>
            </a:r>
            <a:endParaRPr lang="en-US" sz="2800" dirty="0"/>
          </a:p>
          <a:p>
            <a:pPr lvl="1"/>
            <a:r>
              <a:rPr lang="en-US" sz="2400" dirty="0" smtClean="0"/>
              <a:t>We can design a register cell (one bit of the register) and replicate it to form the register</a:t>
            </a:r>
          </a:p>
          <a:p>
            <a:pPr lvl="2"/>
            <a:r>
              <a:rPr lang="en-US" sz="2000" dirty="0" smtClean="0"/>
              <a:t>Saves time and effort!</a:t>
            </a:r>
          </a:p>
          <a:p>
            <a:pPr lvl="1"/>
            <a:r>
              <a:rPr lang="en-US" sz="2400" dirty="0" smtClean="0"/>
              <a:t>Some bits of the register may require slightly different designs (such as the </a:t>
            </a:r>
            <a:r>
              <a:rPr lang="en-US" sz="2400" dirty="0" err="1" smtClean="0"/>
              <a:t>LSb</a:t>
            </a:r>
            <a:r>
              <a:rPr lang="en-US" sz="2400" dirty="0" smtClean="0"/>
              <a:t> and </a:t>
            </a:r>
            <a:r>
              <a:rPr lang="en-US" sz="2400" dirty="0" err="1" smtClean="0"/>
              <a:t>MSb</a:t>
            </a:r>
            <a:r>
              <a:rPr lang="en-US" sz="2400" dirty="0" smtClean="0"/>
              <a:t>), or the edge cells may have different connections</a:t>
            </a:r>
          </a:p>
          <a:p>
            <a:pPr lvl="4"/>
            <a:endParaRPr lang="en-US" dirty="0" smtClean="0"/>
          </a:p>
          <a:p>
            <a:r>
              <a:rPr lang="en-US" sz="2800" dirty="0" smtClean="0"/>
              <a:t>Also saves debug and verification effort</a:t>
            </a:r>
          </a:p>
          <a:p>
            <a:pPr lvl="1"/>
            <a:r>
              <a:rPr lang="en-US" sz="2400" dirty="0" smtClean="0"/>
              <a:t>Test and debug the register cell (a small design)</a:t>
            </a:r>
          </a:p>
          <a:p>
            <a:pPr lvl="1"/>
            <a:r>
              <a:rPr lang="en-US" dirty="0" smtClean="0"/>
              <a:t>Test the connections between register cells (a limited part of a large design)</a:t>
            </a:r>
            <a:endParaRPr lang="en-US" sz="2400" dirty="0" smtClean="0"/>
          </a:p>
        </p:txBody>
      </p:sp>
    </p:spTree>
    <p:extLst>
      <p:ext uri="{BB962C8B-B14F-4D97-AF65-F5344CB8AC3E}">
        <p14:creationId xmlns:p14="http://schemas.microsoft.com/office/powerpoint/2010/main" val="344503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Design Procedure</a:t>
            </a:r>
          </a:p>
        </p:txBody>
      </p:sp>
      <p:sp>
        <p:nvSpPr>
          <p:cNvPr id="15363" name="Content Placeholder 2"/>
          <p:cNvSpPr>
            <a:spLocks noGrp="1"/>
          </p:cNvSpPr>
          <p:nvPr>
            <p:ph idx="1"/>
          </p:nvPr>
        </p:nvSpPr>
        <p:spPr/>
        <p:txBody>
          <a:bodyPr/>
          <a:lstStyle/>
          <a:p>
            <a:pPr>
              <a:lnSpc>
                <a:spcPct val="90000"/>
              </a:lnSpc>
            </a:pPr>
            <a:r>
              <a:rPr lang="en-US" dirty="0" smtClean="0"/>
              <a:t>Determine required data inputs</a:t>
            </a:r>
          </a:p>
          <a:p>
            <a:pPr>
              <a:lnSpc>
                <a:spcPct val="90000"/>
              </a:lnSpc>
            </a:pPr>
            <a:r>
              <a:rPr lang="en-US" dirty="0" smtClean="0"/>
              <a:t>Determine required control signals</a:t>
            </a:r>
          </a:p>
          <a:p>
            <a:pPr lvl="1">
              <a:lnSpc>
                <a:spcPct val="90000"/>
              </a:lnSpc>
            </a:pPr>
            <a:r>
              <a:rPr lang="en-US" dirty="0" smtClean="0"/>
              <a:t>If control signals not predetermined, you get to choose which values cause which operations!</a:t>
            </a:r>
          </a:p>
          <a:p>
            <a:pPr lvl="1">
              <a:lnSpc>
                <a:spcPct val="90000"/>
              </a:lnSpc>
            </a:pPr>
            <a:r>
              <a:rPr lang="en-US" dirty="0" smtClean="0"/>
              <a:t>If possible, choose these to simplify the design</a:t>
            </a:r>
          </a:p>
          <a:p>
            <a:pPr>
              <a:lnSpc>
                <a:spcPct val="90000"/>
              </a:lnSpc>
            </a:pPr>
            <a:r>
              <a:rPr lang="en-US" dirty="0" smtClean="0"/>
              <a:t>Determine internal structure based on needed operations and control signals</a:t>
            </a:r>
          </a:p>
          <a:p>
            <a:pPr lvl="1">
              <a:lnSpc>
                <a:spcPct val="90000"/>
              </a:lnSpc>
            </a:pPr>
            <a:r>
              <a:rPr lang="en-US" dirty="0" smtClean="0"/>
              <a:t>Determine if register cells will share a common design or if different design(s) are needed at different bit positions</a:t>
            </a:r>
          </a:p>
          <a:p>
            <a:pPr lvl="1"/>
            <a:r>
              <a:rPr lang="en-US" dirty="0" smtClean="0"/>
              <a:t>Create each required unique cell design</a:t>
            </a:r>
          </a:p>
          <a:p>
            <a:r>
              <a:rPr lang="en-US" dirty="0" smtClean="0"/>
              <a:t>Place instances of cell, and interconnect as required to complete the register implementation</a:t>
            </a:r>
          </a:p>
        </p:txBody>
      </p:sp>
    </p:spTree>
    <p:extLst>
      <p:ext uri="{BB962C8B-B14F-4D97-AF65-F5344CB8AC3E}">
        <p14:creationId xmlns:p14="http://schemas.microsoft.com/office/powerpoint/2010/main" val="158097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Register Design Example</a:t>
            </a:r>
            <a:endParaRPr lang="en-US" dirty="0"/>
          </a:p>
        </p:txBody>
      </p:sp>
      <p:sp>
        <p:nvSpPr>
          <p:cNvPr id="3" name="Content Placeholder 2"/>
          <p:cNvSpPr>
            <a:spLocks noGrp="1"/>
          </p:cNvSpPr>
          <p:nvPr>
            <p:ph idx="1"/>
          </p:nvPr>
        </p:nvSpPr>
        <p:spPr/>
        <p:txBody>
          <a:bodyPr/>
          <a:lstStyle/>
          <a:p>
            <a:r>
              <a:rPr lang="en-US" dirty="0" smtClean="0"/>
              <a:t>3-bit version of register </a:t>
            </a:r>
            <a:r>
              <a:rPr lang="en-US" b="1" dirty="0" smtClean="0"/>
              <a:t>Y</a:t>
            </a:r>
            <a:r>
              <a:rPr lang="en-US" dirty="0" smtClean="0"/>
              <a:t/>
            </a:r>
            <a:br>
              <a:rPr lang="en-US" dirty="0" smtClean="0"/>
            </a:br>
            <a:r>
              <a:rPr lang="en-US" dirty="0" smtClean="0"/>
              <a:t>from previous example</a:t>
            </a:r>
          </a:p>
          <a:p>
            <a:pPr lvl="1"/>
            <a:r>
              <a:rPr lang="en-US" dirty="0" smtClean="0"/>
              <a:t>Without the status outputs…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11451259"/>
              </p:ext>
            </p:extLst>
          </p:nvPr>
        </p:nvGraphicFramePr>
        <p:xfrm>
          <a:off x="5562601" y="1219199"/>
          <a:ext cx="3479800" cy="1772067"/>
        </p:xfrm>
        <a:graphic>
          <a:graphicData uri="http://schemas.openxmlformats.org/presentationml/2006/ole">
            <mc:AlternateContent xmlns:mc="http://schemas.openxmlformats.org/markup-compatibility/2006">
              <mc:Choice xmlns:v="urn:schemas-microsoft-com:vml" Requires="v">
                <p:oleObj spid="_x0000_s16562" name="Visio" r:id="rId5" imgW="3695766" imgH="1882046" progId="Visio.Drawing.15">
                  <p:embed/>
                </p:oleObj>
              </mc:Choice>
              <mc:Fallback>
                <p:oleObj name="Visio" r:id="rId5" imgW="3695766" imgH="1882046" progId="Visio.Drawing.15">
                  <p:embed/>
                  <p:pic>
                    <p:nvPicPr>
                      <p:cNvPr id="0" name=""/>
                      <p:cNvPicPr/>
                      <p:nvPr/>
                    </p:nvPicPr>
                    <p:blipFill>
                      <a:blip r:embed="rId6"/>
                      <a:stretch>
                        <a:fillRect/>
                      </a:stretch>
                    </p:blipFill>
                    <p:spPr>
                      <a:xfrm>
                        <a:off x="5562601" y="1219199"/>
                        <a:ext cx="3479800" cy="1772067"/>
                      </a:xfrm>
                      <a:prstGeom prst="rect">
                        <a:avLst/>
                      </a:prstGeom>
                    </p:spPr>
                  </p:pic>
                </p:oleObj>
              </mc:Fallback>
            </mc:AlternateContent>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62441720"/>
              </p:ext>
            </p:extLst>
          </p:nvPr>
        </p:nvGraphicFramePr>
        <p:xfrm>
          <a:off x="2209800" y="3276600"/>
          <a:ext cx="5105399" cy="3347295"/>
        </p:xfrm>
        <a:graphic>
          <a:graphicData uri="http://schemas.openxmlformats.org/drawingml/2006/table">
            <a:tbl>
              <a:tblPr firstRow="1" bandRow="1">
                <a:tableStyleId>{5940675A-B579-460E-94D1-54222C63F5DA}</a:tableStyleId>
              </a:tblPr>
              <a:tblGrid>
                <a:gridCol w="1126152"/>
                <a:gridCol w="1055175"/>
                <a:gridCol w="1055175"/>
                <a:gridCol w="1868897"/>
              </a:tblGrid>
              <a:tr h="478185">
                <a:tc gridSpan="3">
                  <a:txBody>
                    <a:bodyPr/>
                    <a:lstStyle/>
                    <a:p>
                      <a:pPr algn="ctr"/>
                      <a:r>
                        <a:rPr lang="en-US" sz="2400" b="1" dirty="0" smtClean="0"/>
                        <a:t>Control Inputs</a:t>
                      </a:r>
                      <a:endParaRPr lang="en-US" sz="2400" b="1" dirty="0"/>
                    </a:p>
                  </a:txBody>
                  <a:tcPr>
                    <a:solidFill>
                      <a:schemeClr val="accent5">
                        <a:lumMod val="90000"/>
                        <a:alpha val="37000"/>
                      </a:schemeClr>
                    </a:solidFill>
                  </a:tcPr>
                </a:tc>
                <a:tc hMerge="1">
                  <a:txBody>
                    <a:bodyPr/>
                    <a:lstStyle/>
                    <a:p>
                      <a:pPr algn="ctr"/>
                      <a:endParaRPr lang="en-US" b="1" dirty="0"/>
                    </a:p>
                  </a:txBody>
                  <a:tcPr/>
                </a:tc>
                <a:tc hMerge="1">
                  <a:txBody>
                    <a:bodyPr/>
                    <a:lstStyle/>
                    <a:p>
                      <a:pPr algn="ctr"/>
                      <a:endParaRPr lang="en-US" b="1" dirty="0"/>
                    </a:p>
                  </a:txBody>
                  <a:tcPr/>
                </a:tc>
                <a:tc rowSpan="2">
                  <a:txBody>
                    <a:bodyPr/>
                    <a:lstStyle/>
                    <a:p>
                      <a:pPr algn="ctr"/>
                      <a:r>
                        <a:rPr lang="en-US" sz="2400" b="1" dirty="0" smtClean="0"/>
                        <a:t>Operation</a:t>
                      </a:r>
                      <a:endParaRPr lang="en-US" sz="2400" b="1" dirty="0"/>
                    </a:p>
                  </a:txBody>
                  <a:tcPr anchor="ctr">
                    <a:solidFill>
                      <a:schemeClr val="accent5">
                        <a:lumMod val="90000"/>
                        <a:alpha val="37000"/>
                      </a:schemeClr>
                    </a:solidFill>
                  </a:tcPr>
                </a:tc>
              </a:tr>
              <a:tr h="478185">
                <a:tc>
                  <a:txBody>
                    <a:bodyPr/>
                    <a:lstStyle/>
                    <a:p>
                      <a:pPr algn="ctr"/>
                      <a:r>
                        <a:rPr lang="en-US" sz="2400" b="1" dirty="0" smtClean="0"/>
                        <a:t>RST</a:t>
                      </a:r>
                      <a:endParaRPr lang="en-US" sz="2400" b="1" dirty="0"/>
                    </a:p>
                  </a:txBody>
                  <a:tcPr>
                    <a:solidFill>
                      <a:schemeClr val="accent5">
                        <a:lumMod val="90000"/>
                        <a:alpha val="37000"/>
                      </a:schemeClr>
                    </a:solidFill>
                  </a:tcPr>
                </a:tc>
                <a:tc>
                  <a:txBody>
                    <a:bodyPr/>
                    <a:lstStyle/>
                    <a:p>
                      <a:pPr algn="ctr"/>
                      <a:r>
                        <a:rPr lang="en-US" sz="2400" b="1" dirty="0" smtClean="0"/>
                        <a:t>OP</a:t>
                      </a:r>
                      <a:r>
                        <a:rPr lang="en-US" sz="2400" b="1" baseline="-25000" dirty="0" smtClean="0"/>
                        <a:t>1</a:t>
                      </a:r>
                      <a:endParaRPr lang="en-US" sz="2400" b="1" baseline="-25000" dirty="0"/>
                    </a:p>
                  </a:txBody>
                  <a:tcPr>
                    <a:solidFill>
                      <a:schemeClr val="accent5">
                        <a:lumMod val="90000"/>
                        <a:alpha val="37000"/>
                      </a:schemeClr>
                    </a:solidFill>
                  </a:tcPr>
                </a:tc>
                <a:tc>
                  <a:txBody>
                    <a:bodyPr/>
                    <a:lstStyle/>
                    <a:p>
                      <a:pPr algn="ctr"/>
                      <a:r>
                        <a:rPr lang="en-US" sz="2400" b="1" dirty="0" smtClean="0"/>
                        <a:t>OP</a:t>
                      </a:r>
                      <a:r>
                        <a:rPr lang="en-US" sz="2400" b="1" baseline="-25000" dirty="0" smtClean="0"/>
                        <a:t>0</a:t>
                      </a:r>
                      <a:endParaRPr lang="en-US" sz="2400" b="1" baseline="-25000" dirty="0"/>
                    </a:p>
                  </a:txBody>
                  <a:tcPr>
                    <a:solidFill>
                      <a:schemeClr val="accent5">
                        <a:lumMod val="90000"/>
                        <a:alpha val="37000"/>
                      </a:schemeClr>
                    </a:solidFill>
                  </a:tcPr>
                </a:tc>
                <a:tc vMerge="1">
                  <a:txBody>
                    <a:bodyPr/>
                    <a:lstStyle/>
                    <a:p>
                      <a:endParaRPr lang="en-US" b="1" dirty="0"/>
                    </a:p>
                  </a:txBody>
                  <a:tcPr/>
                </a:tc>
              </a:tr>
              <a:tr h="478185">
                <a:tc>
                  <a:txBody>
                    <a:bodyPr/>
                    <a:lstStyle/>
                    <a:p>
                      <a:pPr algn="ctr"/>
                      <a:r>
                        <a:rPr lang="en-US" sz="2400" dirty="0" smtClean="0"/>
                        <a:t>0</a:t>
                      </a:r>
                      <a:endParaRPr lang="en-US" sz="2400" dirty="0"/>
                    </a:p>
                  </a:txBody>
                  <a:tcPr anchor="ctr">
                    <a:solidFill>
                      <a:schemeClr val="accent5">
                        <a:lumMod val="90000"/>
                        <a:alpha val="37000"/>
                      </a:schemeClr>
                    </a:solidFill>
                  </a:tcPr>
                </a:tc>
                <a:tc>
                  <a:txBody>
                    <a:bodyPr/>
                    <a:lstStyle/>
                    <a:p>
                      <a:pPr algn="ctr"/>
                      <a:r>
                        <a:rPr lang="en-US" sz="2400" dirty="0" smtClean="0"/>
                        <a:t>0</a:t>
                      </a:r>
                      <a:endParaRPr lang="en-US" sz="2400" dirty="0"/>
                    </a:p>
                  </a:txBody>
                  <a:tcPr anchor="ctr">
                    <a:solidFill>
                      <a:schemeClr val="accent5">
                        <a:lumMod val="90000"/>
                        <a:alpha val="37000"/>
                      </a:schemeClr>
                    </a:solidFill>
                  </a:tcPr>
                </a:tc>
                <a:tc>
                  <a:txBody>
                    <a:bodyPr/>
                    <a:lstStyle/>
                    <a:p>
                      <a:pPr algn="ctr"/>
                      <a:r>
                        <a:rPr lang="en-US" sz="2400" dirty="0" smtClean="0"/>
                        <a:t>0</a:t>
                      </a:r>
                      <a:endParaRPr lang="en-US" sz="2400" dirty="0"/>
                    </a:p>
                  </a:txBody>
                  <a:tcPr anchor="ctr">
                    <a:solidFill>
                      <a:schemeClr val="accent5">
                        <a:lumMod val="90000"/>
                        <a:alpha val="37000"/>
                      </a:schemeClr>
                    </a:solidFill>
                  </a:tcPr>
                </a:tc>
                <a:tc>
                  <a:txBody>
                    <a:bodyPr/>
                    <a:lstStyle/>
                    <a:p>
                      <a:r>
                        <a:rPr lang="en-US" sz="2400" b="1" dirty="0" smtClean="0"/>
                        <a:t>Y</a:t>
                      </a:r>
                      <a:r>
                        <a:rPr lang="en-US" sz="2400" dirty="0" smtClean="0"/>
                        <a:t> </a:t>
                      </a:r>
                      <a:r>
                        <a:rPr lang="en-US" sz="2400" dirty="0" smtClean="0">
                          <a:sym typeface="Wingdings" panose="05000000000000000000" pitchFamily="2" charset="2"/>
                        </a:rPr>
                        <a:t> </a:t>
                      </a:r>
                      <a:r>
                        <a:rPr lang="en-US" sz="2400" b="1" dirty="0" smtClean="0">
                          <a:sym typeface="Wingdings" panose="05000000000000000000" pitchFamily="2" charset="2"/>
                        </a:rPr>
                        <a:t>Y</a:t>
                      </a:r>
                      <a:endParaRPr lang="en-US" sz="2400" dirty="0"/>
                    </a:p>
                  </a:txBody>
                  <a:tcPr anchor="ctr">
                    <a:solidFill>
                      <a:schemeClr val="accent5">
                        <a:lumMod val="90000"/>
                        <a:alpha val="37000"/>
                      </a:schemeClr>
                    </a:solidFill>
                  </a:tcPr>
                </a:tc>
              </a:tr>
              <a:tr h="478185">
                <a:tc>
                  <a:txBody>
                    <a:bodyPr/>
                    <a:lstStyle/>
                    <a:p>
                      <a:pPr algn="ctr"/>
                      <a:r>
                        <a:rPr lang="en-US" sz="2400" dirty="0" smtClean="0"/>
                        <a:t>0</a:t>
                      </a:r>
                      <a:endParaRPr lang="en-US" sz="2400" dirty="0"/>
                    </a:p>
                  </a:txBody>
                  <a:tcPr anchor="ctr">
                    <a:solidFill>
                      <a:schemeClr val="accent5">
                        <a:lumMod val="90000"/>
                        <a:alpha val="37000"/>
                      </a:schemeClr>
                    </a:solidFill>
                  </a:tcPr>
                </a:tc>
                <a:tc>
                  <a:txBody>
                    <a:bodyPr/>
                    <a:lstStyle/>
                    <a:p>
                      <a:pPr algn="ctr"/>
                      <a:r>
                        <a:rPr lang="en-US" sz="2400" dirty="0" smtClean="0"/>
                        <a:t>0</a:t>
                      </a:r>
                      <a:endParaRPr lang="en-US" sz="2400" dirty="0"/>
                    </a:p>
                  </a:txBody>
                  <a:tcPr anchor="ctr">
                    <a:solidFill>
                      <a:schemeClr val="accent5">
                        <a:lumMod val="90000"/>
                        <a:alpha val="37000"/>
                      </a:schemeClr>
                    </a:solidFill>
                  </a:tcPr>
                </a:tc>
                <a:tc>
                  <a:txBody>
                    <a:bodyPr/>
                    <a:lstStyle/>
                    <a:p>
                      <a:pPr algn="ctr"/>
                      <a:r>
                        <a:rPr lang="en-US" sz="2400" dirty="0" smtClean="0"/>
                        <a:t>1</a:t>
                      </a:r>
                      <a:endParaRPr lang="en-US" sz="2400" dirty="0"/>
                    </a:p>
                  </a:txBody>
                  <a:tcPr anchor="ctr">
                    <a:solidFill>
                      <a:schemeClr val="accent5">
                        <a:lumMod val="90000"/>
                        <a:alpha val="37000"/>
                      </a:schemeClr>
                    </a:solidFill>
                  </a:tcPr>
                </a:tc>
                <a:tc>
                  <a:txBody>
                    <a:bodyPr/>
                    <a:lstStyle/>
                    <a:p>
                      <a:r>
                        <a:rPr lang="en-US" sz="2400" b="1" dirty="0" smtClean="0"/>
                        <a:t>Y</a:t>
                      </a:r>
                      <a:r>
                        <a:rPr lang="en-US" sz="2400" dirty="0" smtClean="0"/>
                        <a:t> </a:t>
                      </a:r>
                      <a:r>
                        <a:rPr lang="en-US" sz="2400" dirty="0" smtClean="0">
                          <a:sym typeface="Wingdings" panose="05000000000000000000" pitchFamily="2" charset="2"/>
                        </a:rPr>
                        <a:t> </a:t>
                      </a:r>
                      <a:r>
                        <a:rPr lang="en-US" sz="2400" b="1" dirty="0" smtClean="0">
                          <a:sym typeface="Wingdings" panose="05000000000000000000" pitchFamily="2" charset="2"/>
                        </a:rPr>
                        <a:t>Y</a:t>
                      </a:r>
                      <a:r>
                        <a:rPr lang="en-US" sz="2400" b="0" baseline="0" dirty="0" smtClean="0">
                          <a:sym typeface="Wingdings" panose="05000000000000000000" pitchFamily="2" charset="2"/>
                        </a:rPr>
                        <a:t> x 2</a:t>
                      </a:r>
                      <a:endParaRPr lang="en-US" sz="2400" b="1" dirty="0"/>
                    </a:p>
                  </a:txBody>
                  <a:tcPr anchor="ctr">
                    <a:solidFill>
                      <a:schemeClr val="accent5">
                        <a:lumMod val="90000"/>
                        <a:alpha val="37000"/>
                      </a:schemeClr>
                    </a:solidFill>
                  </a:tcPr>
                </a:tc>
              </a:tr>
              <a:tr h="478185">
                <a:tc>
                  <a:txBody>
                    <a:bodyPr/>
                    <a:lstStyle/>
                    <a:p>
                      <a:pPr algn="ctr"/>
                      <a:r>
                        <a:rPr lang="en-US" sz="2400" dirty="0" smtClean="0"/>
                        <a:t>0</a:t>
                      </a:r>
                      <a:endParaRPr lang="en-US" sz="2400" dirty="0"/>
                    </a:p>
                  </a:txBody>
                  <a:tcPr anchor="ctr">
                    <a:solidFill>
                      <a:schemeClr val="accent5">
                        <a:lumMod val="90000"/>
                        <a:alpha val="37000"/>
                      </a:schemeClr>
                    </a:solidFill>
                  </a:tcPr>
                </a:tc>
                <a:tc>
                  <a:txBody>
                    <a:bodyPr/>
                    <a:lstStyle/>
                    <a:p>
                      <a:pPr algn="ctr"/>
                      <a:r>
                        <a:rPr lang="en-US" sz="2400" dirty="0" smtClean="0"/>
                        <a:t>1</a:t>
                      </a:r>
                      <a:endParaRPr lang="en-US" sz="2400" dirty="0"/>
                    </a:p>
                  </a:txBody>
                  <a:tcPr anchor="ctr">
                    <a:solidFill>
                      <a:schemeClr val="accent5">
                        <a:lumMod val="90000"/>
                        <a:alpha val="37000"/>
                      </a:schemeClr>
                    </a:solidFill>
                  </a:tcPr>
                </a:tc>
                <a:tc>
                  <a:txBody>
                    <a:bodyPr/>
                    <a:lstStyle/>
                    <a:p>
                      <a:pPr algn="ctr"/>
                      <a:r>
                        <a:rPr lang="en-US" sz="2400" dirty="0" smtClean="0"/>
                        <a:t>0</a:t>
                      </a:r>
                      <a:endParaRPr lang="en-US" sz="2400" dirty="0"/>
                    </a:p>
                  </a:txBody>
                  <a:tcPr anchor="ctr">
                    <a:solidFill>
                      <a:schemeClr val="accent5">
                        <a:lumMod val="90000"/>
                        <a:alpha val="37000"/>
                      </a:schemeClr>
                    </a:solidFill>
                  </a:tcPr>
                </a:tc>
                <a:tc>
                  <a:txBody>
                    <a:bodyPr/>
                    <a:lstStyle/>
                    <a:p>
                      <a:r>
                        <a:rPr lang="en-US" sz="2400" b="1" dirty="0" smtClean="0"/>
                        <a:t>Y</a:t>
                      </a:r>
                      <a:r>
                        <a:rPr lang="en-US" sz="2400" dirty="0" smtClean="0"/>
                        <a:t> </a:t>
                      </a:r>
                      <a:r>
                        <a:rPr lang="en-US" sz="2400" dirty="0" smtClean="0">
                          <a:sym typeface="Wingdings" panose="05000000000000000000" pitchFamily="2" charset="2"/>
                        </a:rPr>
                        <a:t> </a:t>
                      </a:r>
                      <a:r>
                        <a:rPr lang="en-US" sz="2400" b="1" dirty="0" smtClean="0">
                          <a:sym typeface="Wingdings" panose="05000000000000000000" pitchFamily="2" charset="2"/>
                        </a:rPr>
                        <a:t>A</a:t>
                      </a:r>
                      <a:r>
                        <a:rPr lang="en-US" sz="2400" dirty="0" smtClean="0">
                          <a:sym typeface="Wingdings" panose="05000000000000000000" pitchFamily="2" charset="2"/>
                        </a:rPr>
                        <a:t> +</a:t>
                      </a:r>
                      <a:r>
                        <a:rPr lang="en-US" sz="2400" baseline="0" dirty="0" smtClean="0">
                          <a:sym typeface="Wingdings" panose="05000000000000000000" pitchFamily="2" charset="2"/>
                        </a:rPr>
                        <a:t> </a:t>
                      </a:r>
                      <a:r>
                        <a:rPr lang="en-US" sz="2400" b="1" baseline="0" dirty="0" smtClean="0">
                          <a:sym typeface="Wingdings" panose="05000000000000000000" pitchFamily="2" charset="2"/>
                        </a:rPr>
                        <a:t>B</a:t>
                      </a:r>
                      <a:endParaRPr lang="en-US" sz="2400" b="1" dirty="0"/>
                    </a:p>
                  </a:txBody>
                  <a:tcPr anchor="ctr">
                    <a:solidFill>
                      <a:schemeClr val="accent5">
                        <a:lumMod val="90000"/>
                        <a:alpha val="37000"/>
                      </a:schemeClr>
                    </a:solidFill>
                  </a:tcPr>
                </a:tc>
              </a:tr>
              <a:tr h="478185">
                <a:tc>
                  <a:txBody>
                    <a:bodyPr/>
                    <a:lstStyle/>
                    <a:p>
                      <a:pPr algn="ctr"/>
                      <a:r>
                        <a:rPr lang="en-US" sz="2400" dirty="0" smtClean="0"/>
                        <a:t>0</a:t>
                      </a:r>
                      <a:endParaRPr lang="en-US" sz="2400" dirty="0"/>
                    </a:p>
                  </a:txBody>
                  <a:tcPr anchor="ctr">
                    <a:solidFill>
                      <a:schemeClr val="accent5">
                        <a:lumMod val="90000"/>
                        <a:alpha val="37000"/>
                      </a:schemeClr>
                    </a:solidFill>
                  </a:tcPr>
                </a:tc>
                <a:tc>
                  <a:txBody>
                    <a:bodyPr/>
                    <a:lstStyle/>
                    <a:p>
                      <a:pPr algn="ctr"/>
                      <a:r>
                        <a:rPr lang="en-US" sz="2400" dirty="0" smtClean="0"/>
                        <a:t>1</a:t>
                      </a:r>
                      <a:endParaRPr lang="en-US" sz="2400" dirty="0"/>
                    </a:p>
                  </a:txBody>
                  <a:tcPr anchor="ctr">
                    <a:solidFill>
                      <a:schemeClr val="accent5">
                        <a:lumMod val="90000"/>
                        <a:alpha val="37000"/>
                      </a:schemeClr>
                    </a:solidFill>
                  </a:tcPr>
                </a:tc>
                <a:tc>
                  <a:txBody>
                    <a:bodyPr/>
                    <a:lstStyle/>
                    <a:p>
                      <a:pPr algn="ctr"/>
                      <a:r>
                        <a:rPr lang="en-US" sz="2400" dirty="0" smtClean="0"/>
                        <a:t>1</a:t>
                      </a:r>
                      <a:endParaRPr lang="en-US" sz="2400" dirty="0"/>
                    </a:p>
                  </a:txBody>
                  <a:tcPr anchor="ctr">
                    <a:solidFill>
                      <a:schemeClr val="accent5">
                        <a:lumMod val="90000"/>
                        <a:alpha val="37000"/>
                      </a:schemeClr>
                    </a:solidFill>
                  </a:tcPr>
                </a:tc>
                <a:tc>
                  <a:txBody>
                    <a:bodyPr/>
                    <a:lstStyle/>
                    <a:p>
                      <a:r>
                        <a:rPr lang="en-US" sz="2400" b="1" dirty="0" smtClean="0"/>
                        <a:t>Y</a:t>
                      </a:r>
                      <a:r>
                        <a:rPr lang="en-US" sz="2400" dirty="0" smtClean="0"/>
                        <a:t> </a:t>
                      </a:r>
                      <a:r>
                        <a:rPr lang="en-US" sz="2400" dirty="0" smtClean="0">
                          <a:sym typeface="Wingdings" panose="05000000000000000000" pitchFamily="2" charset="2"/>
                        </a:rPr>
                        <a:t> </a:t>
                      </a:r>
                      <a:r>
                        <a:rPr lang="en-US" sz="2400" b="1" dirty="0" smtClean="0">
                          <a:sym typeface="Wingdings" panose="05000000000000000000" pitchFamily="2" charset="2"/>
                        </a:rPr>
                        <a:t>A</a:t>
                      </a:r>
                      <a:r>
                        <a:rPr lang="en-US" sz="2400" dirty="0" smtClean="0">
                          <a:sym typeface="Wingdings" panose="05000000000000000000" pitchFamily="2" charset="2"/>
                        </a:rPr>
                        <a:t> –</a:t>
                      </a:r>
                      <a:r>
                        <a:rPr lang="en-US" sz="2400" baseline="0" dirty="0" smtClean="0">
                          <a:sym typeface="Wingdings" panose="05000000000000000000" pitchFamily="2" charset="2"/>
                        </a:rPr>
                        <a:t> </a:t>
                      </a:r>
                      <a:r>
                        <a:rPr lang="en-US" sz="2400" b="1" baseline="0" dirty="0" smtClean="0">
                          <a:sym typeface="Wingdings" panose="05000000000000000000" pitchFamily="2" charset="2"/>
                        </a:rPr>
                        <a:t>B</a:t>
                      </a:r>
                      <a:endParaRPr lang="en-US" sz="2400" b="1" dirty="0"/>
                    </a:p>
                  </a:txBody>
                  <a:tcPr anchor="ctr">
                    <a:solidFill>
                      <a:schemeClr val="accent5">
                        <a:lumMod val="90000"/>
                        <a:alpha val="37000"/>
                      </a:schemeClr>
                    </a:solidFill>
                  </a:tcPr>
                </a:tc>
              </a:tr>
              <a:tr h="478185">
                <a:tc>
                  <a:txBody>
                    <a:bodyPr/>
                    <a:lstStyle/>
                    <a:p>
                      <a:pPr algn="ctr"/>
                      <a:r>
                        <a:rPr lang="en-US" sz="2400" dirty="0" smtClean="0"/>
                        <a:t>1</a:t>
                      </a:r>
                      <a:endParaRPr lang="en-US" sz="2400" dirty="0"/>
                    </a:p>
                  </a:txBody>
                  <a:tcPr anchor="ctr">
                    <a:solidFill>
                      <a:schemeClr val="accent5">
                        <a:lumMod val="90000"/>
                        <a:alpha val="37000"/>
                      </a:schemeClr>
                    </a:solidFill>
                  </a:tcPr>
                </a:tc>
                <a:tc>
                  <a:txBody>
                    <a:bodyPr/>
                    <a:lstStyle/>
                    <a:p>
                      <a:pPr algn="ctr"/>
                      <a:r>
                        <a:rPr lang="en-US" sz="2400" dirty="0" smtClean="0"/>
                        <a:t>X</a:t>
                      </a:r>
                      <a:endParaRPr lang="en-US" sz="2400" dirty="0"/>
                    </a:p>
                  </a:txBody>
                  <a:tcPr anchor="ctr">
                    <a:solidFill>
                      <a:schemeClr val="accent5">
                        <a:lumMod val="90000"/>
                        <a:alpha val="37000"/>
                      </a:schemeClr>
                    </a:solidFill>
                  </a:tcPr>
                </a:tc>
                <a:tc>
                  <a:txBody>
                    <a:bodyPr/>
                    <a:lstStyle/>
                    <a:p>
                      <a:pPr algn="ctr"/>
                      <a:r>
                        <a:rPr lang="en-US" sz="2400" dirty="0" smtClean="0"/>
                        <a:t>X</a:t>
                      </a:r>
                      <a:endParaRPr lang="en-US" sz="2400" dirty="0"/>
                    </a:p>
                  </a:txBody>
                  <a:tcPr anchor="ctr">
                    <a:solidFill>
                      <a:schemeClr val="accent5">
                        <a:lumMod val="90000"/>
                        <a:alpha val="37000"/>
                      </a:schemeClr>
                    </a:solidFill>
                  </a:tcPr>
                </a:tc>
                <a:tc>
                  <a:txBody>
                    <a:bodyPr/>
                    <a:lstStyle/>
                    <a:p>
                      <a:r>
                        <a:rPr lang="en-US" sz="2400" b="1" dirty="0" smtClean="0"/>
                        <a:t>Y</a:t>
                      </a:r>
                      <a:r>
                        <a:rPr lang="en-US" sz="2400" dirty="0" smtClean="0"/>
                        <a:t> </a:t>
                      </a:r>
                      <a:r>
                        <a:rPr lang="en-US" sz="2400" dirty="0" smtClean="0">
                          <a:sym typeface="Wingdings" panose="05000000000000000000" pitchFamily="2" charset="2"/>
                        </a:rPr>
                        <a:t> 0</a:t>
                      </a:r>
                      <a:endParaRPr lang="en-US" sz="2400" dirty="0"/>
                    </a:p>
                  </a:txBody>
                  <a:tcPr anchor="ctr">
                    <a:solidFill>
                      <a:schemeClr val="accent5">
                        <a:lumMod val="90000"/>
                        <a:alpha val="37000"/>
                      </a:schemeClr>
                    </a:solidFill>
                  </a:tcPr>
                </a:tc>
              </a:tr>
            </a:tbl>
          </a:graphicData>
        </a:graphic>
      </p:graphicFrame>
    </p:spTree>
    <p:extLst>
      <p:ext uri="{BB962C8B-B14F-4D97-AF65-F5344CB8AC3E}">
        <p14:creationId xmlns:p14="http://schemas.microsoft.com/office/powerpoint/2010/main" val="1088347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352">
  <a:themeElements>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352">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35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35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35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35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35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35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35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35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35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35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35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ECE352_Template.potx" id="{8B0B5A63-C5B4-4523-94F7-8E4E41BFC9B5}" vid="{28BE7650-A3D8-4BD7-878E-073ECBB25C1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ECE352_Template</Template>
  <TotalTime>0</TotalTime>
  <Words>1923</Words>
  <Application>Microsoft Office PowerPoint</Application>
  <PresentationFormat>On-screen Show (4:3)</PresentationFormat>
  <Paragraphs>323</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1_352</vt:lpstr>
      <vt:lpstr>Visio</vt:lpstr>
      <vt:lpstr>ECE 352 Digital System Fundamentals</vt:lpstr>
      <vt:lpstr>Register Design</vt:lpstr>
      <vt:lpstr>Specifying Register Capabilities</vt:lpstr>
      <vt:lpstr>Example Register Operations</vt:lpstr>
      <vt:lpstr>Example Register Specification 1</vt:lpstr>
      <vt:lpstr>Example Register Specification 2</vt:lpstr>
      <vt:lpstr>Register Design</vt:lpstr>
      <vt:lpstr>Design Procedure</vt:lpstr>
      <vt:lpstr>Register Design Example</vt:lpstr>
      <vt:lpstr>Register Design Example</vt:lpstr>
      <vt:lpstr>Register Design Example</vt:lpstr>
      <vt:lpstr>Register Design Example</vt:lpstr>
      <vt:lpstr>Register Design Example</vt:lpstr>
      <vt:lpstr>Register Design Example</vt:lpstr>
      <vt:lpstr>Register Design Example</vt:lpstr>
      <vt:lpstr>Register Design Example</vt:lpstr>
      <vt:lpstr>Which Design Is Correct?</vt:lpstr>
      <vt:lpstr>Adding Status Outputs</vt:lpstr>
      <vt:lpstr>Notes About Control Signals</vt:lpstr>
      <vt:lpstr>Notes About Control Signals</vt:lpstr>
      <vt:lpstr>Control Signal Timing</vt:lpstr>
      <vt:lpstr>Control Signal Timing - Mealy</vt:lpstr>
      <vt:lpstr>Control Signal Timing - Moore</vt:lpstr>
      <vt:lpstr>ECE 352 Digital System Fundamentals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2014-10-28T13:23:53Z</dcterms:modified>
</cp:coreProperties>
</file>