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993" r:id="rId1"/>
  </p:sldMasterIdLst>
  <p:notesMasterIdLst>
    <p:notesMasterId r:id="rId15"/>
  </p:notesMasterIdLst>
  <p:handoutMasterIdLst>
    <p:handoutMasterId r:id="rId16"/>
  </p:handoutMasterIdLst>
  <p:sldIdLst>
    <p:sldId id="256" r:id="rId2"/>
    <p:sldId id="474" r:id="rId3"/>
    <p:sldId id="479" r:id="rId4"/>
    <p:sldId id="480" r:id="rId5"/>
    <p:sldId id="483" r:id="rId6"/>
    <p:sldId id="481" r:id="rId7"/>
    <p:sldId id="482" r:id="rId8"/>
    <p:sldId id="484" r:id="rId9"/>
    <p:sldId id="485" r:id="rId10"/>
    <p:sldId id="475" r:id="rId11"/>
    <p:sldId id="477" r:id="rId12"/>
    <p:sldId id="488" r:id="rId13"/>
    <p:sldId id="487" r:id="rId14"/>
  </p:sldIdLst>
  <p:sldSz cx="9144000" cy="6858000" type="screen4x3"/>
  <p:notesSz cx="6985000" cy="9283700"/>
  <p:defaultTextStyle>
    <a:defPPr>
      <a:defRPr lang="en-GB"/>
    </a:defPPr>
    <a:lvl1pPr algn="l" defTabSz="457200" rtl="0" fontAlgn="base">
      <a:spcBef>
        <a:spcPct val="0"/>
      </a:spcBef>
      <a:spcAft>
        <a:spcPct val="0"/>
      </a:spcAft>
      <a:defRPr kern="1200">
        <a:solidFill>
          <a:schemeClr val="tx1"/>
        </a:solidFill>
        <a:latin typeface="Arial" charset="0"/>
        <a:ea typeface="Arial Unicode MS" pitchFamily="34" charset="-128"/>
        <a:cs typeface="Arial Unicode MS" pitchFamily="34" charset="-128"/>
      </a:defRPr>
    </a:lvl1pPr>
    <a:lvl2pPr marL="457200" algn="l" defTabSz="457200" rtl="0" fontAlgn="base">
      <a:spcBef>
        <a:spcPct val="0"/>
      </a:spcBef>
      <a:spcAft>
        <a:spcPct val="0"/>
      </a:spcAft>
      <a:defRPr kern="1200">
        <a:solidFill>
          <a:schemeClr val="tx1"/>
        </a:solidFill>
        <a:latin typeface="Arial" charset="0"/>
        <a:ea typeface="Arial Unicode MS" pitchFamily="34" charset="-128"/>
        <a:cs typeface="Arial Unicode MS" pitchFamily="34" charset="-128"/>
      </a:defRPr>
    </a:lvl2pPr>
    <a:lvl3pPr marL="914400" algn="l" defTabSz="457200" rtl="0" fontAlgn="base">
      <a:spcBef>
        <a:spcPct val="0"/>
      </a:spcBef>
      <a:spcAft>
        <a:spcPct val="0"/>
      </a:spcAft>
      <a:defRPr kern="1200">
        <a:solidFill>
          <a:schemeClr val="tx1"/>
        </a:solidFill>
        <a:latin typeface="Arial" charset="0"/>
        <a:ea typeface="Arial Unicode MS" pitchFamily="34" charset="-128"/>
        <a:cs typeface="Arial Unicode MS" pitchFamily="34" charset="-128"/>
      </a:defRPr>
    </a:lvl3pPr>
    <a:lvl4pPr marL="1371600" algn="l" defTabSz="457200" rtl="0" fontAlgn="base">
      <a:spcBef>
        <a:spcPct val="0"/>
      </a:spcBef>
      <a:spcAft>
        <a:spcPct val="0"/>
      </a:spcAft>
      <a:defRPr kern="1200">
        <a:solidFill>
          <a:schemeClr val="tx1"/>
        </a:solidFill>
        <a:latin typeface="Arial" charset="0"/>
        <a:ea typeface="Arial Unicode MS" pitchFamily="34" charset="-128"/>
        <a:cs typeface="Arial Unicode MS" pitchFamily="34" charset="-128"/>
      </a:defRPr>
    </a:lvl4pPr>
    <a:lvl5pPr marL="1828800" algn="l" defTabSz="457200" rtl="0" fontAlgn="base">
      <a:spcBef>
        <a:spcPct val="0"/>
      </a:spcBef>
      <a:spcAft>
        <a:spcPct val="0"/>
      </a:spcAft>
      <a:defRPr kern="1200">
        <a:solidFill>
          <a:schemeClr val="tx1"/>
        </a:solidFill>
        <a:latin typeface="Arial" charset="0"/>
        <a:ea typeface="Arial Unicode MS" pitchFamily="34" charset="-128"/>
        <a:cs typeface="Arial Unicode MS" pitchFamily="34" charset="-128"/>
      </a:defRPr>
    </a:lvl5pPr>
    <a:lvl6pPr marL="2286000" algn="l" defTabSz="914400" rtl="0" eaLnBrk="1" latinLnBrk="0" hangingPunct="1">
      <a:defRPr kern="1200">
        <a:solidFill>
          <a:schemeClr val="tx1"/>
        </a:solidFill>
        <a:latin typeface="Arial" charset="0"/>
        <a:ea typeface="Arial Unicode MS" pitchFamily="34" charset="-128"/>
        <a:cs typeface="Arial Unicode MS" pitchFamily="34" charset="-128"/>
      </a:defRPr>
    </a:lvl6pPr>
    <a:lvl7pPr marL="2743200" algn="l" defTabSz="914400" rtl="0" eaLnBrk="1" latinLnBrk="0" hangingPunct="1">
      <a:defRPr kern="1200">
        <a:solidFill>
          <a:schemeClr val="tx1"/>
        </a:solidFill>
        <a:latin typeface="Arial" charset="0"/>
        <a:ea typeface="Arial Unicode MS" pitchFamily="34" charset="-128"/>
        <a:cs typeface="Arial Unicode MS" pitchFamily="34" charset="-128"/>
      </a:defRPr>
    </a:lvl7pPr>
    <a:lvl8pPr marL="3200400" algn="l" defTabSz="914400" rtl="0" eaLnBrk="1" latinLnBrk="0" hangingPunct="1">
      <a:defRPr kern="1200">
        <a:solidFill>
          <a:schemeClr val="tx1"/>
        </a:solidFill>
        <a:latin typeface="Arial" charset="0"/>
        <a:ea typeface="Arial Unicode MS" pitchFamily="34" charset="-128"/>
        <a:cs typeface="Arial Unicode MS" pitchFamily="34" charset="-128"/>
      </a:defRPr>
    </a:lvl8pPr>
    <a:lvl9pPr marL="3657600" algn="l" defTabSz="914400" rtl="0" eaLnBrk="1" latinLnBrk="0" hangingPunct="1">
      <a:defRPr kern="1200">
        <a:solidFill>
          <a:schemeClr val="tx1"/>
        </a:solidFill>
        <a:latin typeface="Arial" charset="0"/>
        <a:ea typeface="Arial Unicode MS" pitchFamily="34" charset="-128"/>
        <a:cs typeface="Arial Unicode MS" pitchFamily="34"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785">
          <p15:clr>
            <a:srgbClr val="A4A3A4"/>
          </p15:clr>
        </p15:guide>
        <p15:guide id="2" pos="206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6600CC"/>
    <a:srgbClr val="FF9900"/>
    <a:srgbClr val="0099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65" autoAdjust="0"/>
    <p:restoredTop sz="71075" autoAdjust="0"/>
  </p:normalViewPr>
  <p:slideViewPr>
    <p:cSldViewPr>
      <p:cViewPr varScale="1">
        <p:scale>
          <a:sx n="145" d="100"/>
          <a:sy n="145" d="100"/>
        </p:scale>
        <p:origin x="1704"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4" d="100"/>
          <a:sy n="84" d="100"/>
        </p:scale>
        <p:origin x="-3768" y="-90"/>
      </p:cViewPr>
      <p:guideLst>
        <p:guide orient="horz" pos="2785"/>
        <p:guide pos="206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137" cy="463571"/>
          </a:xfrm>
          <a:prstGeom prst="rect">
            <a:avLst/>
          </a:prstGeom>
        </p:spPr>
        <p:txBody>
          <a:bodyPr vert="horz" lIns="87938" tIns="43969" rIns="87938" bIns="43969" rtlCol="0"/>
          <a:lstStyle>
            <a:lvl1pPr algn="l">
              <a:defRPr sz="1200"/>
            </a:lvl1pPr>
          </a:lstStyle>
          <a:p>
            <a:pPr>
              <a:defRPr/>
            </a:pPr>
            <a:endParaRPr lang="en-US"/>
          </a:p>
        </p:txBody>
      </p:sp>
      <p:sp>
        <p:nvSpPr>
          <p:cNvPr id="3" name="Date Placeholder 2"/>
          <p:cNvSpPr>
            <a:spLocks noGrp="1"/>
          </p:cNvSpPr>
          <p:nvPr>
            <p:ph type="dt" sz="quarter" idx="1"/>
          </p:nvPr>
        </p:nvSpPr>
        <p:spPr>
          <a:xfrm>
            <a:off x="3956348" y="0"/>
            <a:ext cx="3027137" cy="463571"/>
          </a:xfrm>
          <a:prstGeom prst="rect">
            <a:avLst/>
          </a:prstGeom>
        </p:spPr>
        <p:txBody>
          <a:bodyPr vert="horz" lIns="87938" tIns="43969" rIns="87938" bIns="43969" rtlCol="0"/>
          <a:lstStyle>
            <a:lvl1pPr algn="r">
              <a:defRPr sz="1200"/>
            </a:lvl1pPr>
          </a:lstStyle>
          <a:p>
            <a:pPr>
              <a:defRPr/>
            </a:pPr>
            <a:fld id="{56ECB5D0-CC98-48F4-A221-DF26D9B6A36D}" type="datetimeFigureOut">
              <a:rPr lang="en-US"/>
              <a:pPr>
                <a:defRPr/>
              </a:pPr>
              <a:t>6/5/2017</a:t>
            </a:fld>
            <a:endParaRPr lang="en-US"/>
          </a:p>
        </p:txBody>
      </p:sp>
      <p:sp>
        <p:nvSpPr>
          <p:cNvPr id="4" name="Footer Placeholder 3"/>
          <p:cNvSpPr>
            <a:spLocks noGrp="1"/>
          </p:cNvSpPr>
          <p:nvPr>
            <p:ph type="ftr" sz="quarter" idx="2"/>
          </p:nvPr>
        </p:nvSpPr>
        <p:spPr>
          <a:xfrm>
            <a:off x="0" y="8818595"/>
            <a:ext cx="3027137" cy="463571"/>
          </a:xfrm>
          <a:prstGeom prst="rect">
            <a:avLst/>
          </a:prstGeom>
        </p:spPr>
        <p:txBody>
          <a:bodyPr vert="horz" lIns="87938" tIns="43969" rIns="87938" bIns="43969"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56348" y="8818595"/>
            <a:ext cx="3027137" cy="463571"/>
          </a:xfrm>
          <a:prstGeom prst="rect">
            <a:avLst/>
          </a:prstGeom>
        </p:spPr>
        <p:txBody>
          <a:bodyPr vert="horz" lIns="87938" tIns="43969" rIns="87938" bIns="43969" rtlCol="0" anchor="b"/>
          <a:lstStyle>
            <a:lvl1pPr algn="r">
              <a:defRPr sz="1200"/>
            </a:lvl1pPr>
          </a:lstStyle>
          <a:p>
            <a:pPr>
              <a:defRPr/>
            </a:pPr>
            <a:fld id="{DB8477CA-AD7F-4EB9-8ECD-7DB883BA04DD}" type="slidenum">
              <a:rPr lang="en-US"/>
              <a:pPr>
                <a:defRPr/>
              </a:pPr>
              <a:t>‹#›</a:t>
            </a:fld>
            <a:endParaRPr lang="en-US"/>
          </a:p>
        </p:txBody>
      </p:sp>
    </p:spTree>
    <p:extLst>
      <p:ext uri="{BB962C8B-B14F-4D97-AF65-F5344CB8AC3E}">
        <p14:creationId xmlns:p14="http://schemas.microsoft.com/office/powerpoint/2010/main" val="17673900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AutoShape 1"/>
          <p:cNvSpPr>
            <a:spLocks noChangeArrowheads="1"/>
          </p:cNvSpPr>
          <p:nvPr/>
        </p:nvSpPr>
        <p:spPr bwMode="auto">
          <a:xfrm>
            <a:off x="0" y="0"/>
            <a:ext cx="6985000" cy="9283700"/>
          </a:xfrm>
          <a:prstGeom prst="roundRect">
            <a:avLst>
              <a:gd name="adj" fmla="val 19"/>
            </a:avLst>
          </a:prstGeom>
          <a:solidFill>
            <a:srgbClr val="FFFFFF"/>
          </a:solidFill>
          <a:ln>
            <a:noFill/>
          </a:ln>
          <a:extLst>
            <a:ext uri="{91240B29-F687-4F45-9708-019B960494DF}">
              <a14:hiddenLine xmlns:a14="http://schemas.microsoft.com/office/drawing/2010/main" w="9360">
                <a:solidFill>
                  <a:srgbClr val="000000"/>
                </a:solidFill>
                <a:miter lim="800000"/>
                <a:headEnd/>
                <a:tailEnd/>
              </a14:hiddenLine>
            </a:ext>
          </a:extLst>
        </p:spPr>
        <p:txBody>
          <a:bodyPr wrap="none" lIns="87938" tIns="43969" rIns="87938" bIns="43969" anchor="ctr"/>
          <a:lstStyle/>
          <a:p>
            <a:endParaRPr lang="en-US">
              <a:cs typeface="Arial" charset="0"/>
            </a:endParaRPr>
          </a:p>
        </p:txBody>
      </p:sp>
      <p:sp>
        <p:nvSpPr>
          <p:cNvPr id="23555" name="AutoShape 2"/>
          <p:cNvSpPr>
            <a:spLocks noChangeArrowheads="1"/>
          </p:cNvSpPr>
          <p:nvPr/>
        </p:nvSpPr>
        <p:spPr bwMode="auto">
          <a:xfrm>
            <a:off x="0" y="0"/>
            <a:ext cx="6985000" cy="9283700"/>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938" tIns="43969" rIns="87938" bIns="43969" anchor="ctr"/>
          <a:lstStyle/>
          <a:p>
            <a:endParaRPr lang="en-US">
              <a:cs typeface="Arial" charset="0"/>
            </a:endParaRPr>
          </a:p>
        </p:txBody>
      </p:sp>
      <p:sp>
        <p:nvSpPr>
          <p:cNvPr id="23556" name="AutoShape 3"/>
          <p:cNvSpPr>
            <a:spLocks noChangeArrowheads="1"/>
          </p:cNvSpPr>
          <p:nvPr/>
        </p:nvSpPr>
        <p:spPr bwMode="auto">
          <a:xfrm>
            <a:off x="0" y="0"/>
            <a:ext cx="6985000" cy="9283700"/>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938" tIns="43969" rIns="87938" bIns="43969" anchor="ctr"/>
          <a:lstStyle/>
          <a:p>
            <a:endParaRPr lang="en-US">
              <a:cs typeface="Arial" charset="0"/>
            </a:endParaRPr>
          </a:p>
        </p:txBody>
      </p:sp>
      <p:sp>
        <p:nvSpPr>
          <p:cNvPr id="23557" name="AutoShape 4"/>
          <p:cNvSpPr>
            <a:spLocks noChangeArrowheads="1"/>
          </p:cNvSpPr>
          <p:nvPr/>
        </p:nvSpPr>
        <p:spPr bwMode="auto">
          <a:xfrm>
            <a:off x="0" y="0"/>
            <a:ext cx="6985000" cy="9283700"/>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87938" tIns="43969" rIns="87938" bIns="43969" anchor="ctr"/>
          <a:lstStyle/>
          <a:p>
            <a:endParaRPr lang="en-US">
              <a:cs typeface="Arial" charset="0"/>
            </a:endParaRPr>
          </a:p>
        </p:txBody>
      </p:sp>
      <p:sp>
        <p:nvSpPr>
          <p:cNvPr id="3077" name="Rectangle 5"/>
          <p:cNvSpPr>
            <a:spLocks noGrp="1" noChangeArrowheads="1"/>
          </p:cNvSpPr>
          <p:nvPr>
            <p:ph type="hdr"/>
          </p:nvPr>
        </p:nvSpPr>
        <p:spPr bwMode="auto">
          <a:xfrm>
            <a:off x="0" y="0"/>
            <a:ext cx="3030169" cy="455896"/>
          </a:xfrm>
          <a:prstGeom prst="rect">
            <a:avLst/>
          </a:prstGeom>
          <a:noFill/>
          <a:ln w="9525">
            <a:noFill/>
            <a:round/>
            <a:headEnd/>
            <a:tailEnd/>
          </a:ln>
          <a:effectLst/>
        </p:spPr>
        <p:txBody>
          <a:bodyPr vert="horz" wrap="square" lIns="91054" tIns="45700" rIns="91054" bIns="45700" numCol="1" anchor="t" anchorCtr="0" compatLnSpc="1">
            <a:prstTxWarp prst="textNoShape">
              <a:avLst/>
            </a:prstTxWarp>
          </a:bodyPr>
          <a:lstStyle>
            <a:lvl1pPr>
              <a:buClr>
                <a:srgbClr val="000000"/>
              </a:buClr>
              <a:buSzPct val="100000"/>
              <a:buFont typeface="Tahoma" pitchFamily="34" charset="0"/>
              <a:buNone/>
              <a:tabLst>
                <a:tab pos="696175" algn="l"/>
                <a:tab pos="1392349" algn="l"/>
                <a:tab pos="2088524" algn="l"/>
                <a:tab pos="2784699" algn="l"/>
              </a:tabLst>
              <a:defRPr sz="1200">
                <a:solidFill>
                  <a:srgbClr val="000000"/>
                </a:solidFill>
                <a:latin typeface="Tahoma" pitchFamily="34" charset="0"/>
                <a:cs typeface="Arial Unicode MS" pitchFamily="34" charset="-128"/>
              </a:defRPr>
            </a:lvl1pPr>
          </a:lstStyle>
          <a:p>
            <a:pPr>
              <a:defRPr/>
            </a:pPr>
            <a:endParaRPr lang="en-GB"/>
          </a:p>
        </p:txBody>
      </p:sp>
      <p:sp>
        <p:nvSpPr>
          <p:cNvPr id="3078" name="Rectangle 6"/>
          <p:cNvSpPr>
            <a:spLocks noGrp="1" noChangeArrowheads="1"/>
          </p:cNvSpPr>
          <p:nvPr>
            <p:ph type="dt"/>
          </p:nvPr>
        </p:nvSpPr>
        <p:spPr bwMode="auto">
          <a:xfrm>
            <a:off x="3948769" y="0"/>
            <a:ext cx="3030168" cy="455896"/>
          </a:xfrm>
          <a:prstGeom prst="rect">
            <a:avLst/>
          </a:prstGeom>
          <a:noFill/>
          <a:ln w="9525">
            <a:noFill/>
            <a:round/>
            <a:headEnd/>
            <a:tailEnd/>
          </a:ln>
          <a:effectLst/>
        </p:spPr>
        <p:txBody>
          <a:bodyPr vert="horz" wrap="square" lIns="91054" tIns="45700" rIns="91054" bIns="45700" numCol="1" anchor="t" anchorCtr="0" compatLnSpc="1">
            <a:prstTxWarp prst="textNoShape">
              <a:avLst/>
            </a:prstTxWarp>
          </a:bodyPr>
          <a:lstStyle>
            <a:lvl1pPr algn="r">
              <a:buClr>
                <a:srgbClr val="000000"/>
              </a:buClr>
              <a:buSzPct val="100000"/>
              <a:buFont typeface="Tahoma" pitchFamily="34" charset="0"/>
              <a:buNone/>
              <a:tabLst>
                <a:tab pos="696175" algn="l"/>
                <a:tab pos="1392349" algn="l"/>
                <a:tab pos="2088524" algn="l"/>
                <a:tab pos="2784699" algn="l"/>
              </a:tabLst>
              <a:defRPr sz="1200">
                <a:solidFill>
                  <a:srgbClr val="000000"/>
                </a:solidFill>
                <a:latin typeface="Tahoma" pitchFamily="34" charset="0"/>
                <a:cs typeface="Arial Unicode MS" pitchFamily="34" charset="-128"/>
              </a:defRPr>
            </a:lvl1pPr>
          </a:lstStyle>
          <a:p>
            <a:pPr>
              <a:defRPr/>
            </a:pPr>
            <a:endParaRPr lang="en-GB"/>
          </a:p>
        </p:txBody>
      </p:sp>
      <p:sp>
        <p:nvSpPr>
          <p:cNvPr id="23560" name="Rectangle 7"/>
          <p:cNvSpPr>
            <a:spLocks noGrp="1" noRot="1" noChangeAspect="1" noChangeArrowheads="1"/>
          </p:cNvSpPr>
          <p:nvPr>
            <p:ph type="sldImg"/>
          </p:nvPr>
        </p:nvSpPr>
        <p:spPr bwMode="auto">
          <a:xfrm>
            <a:off x="1160463" y="684213"/>
            <a:ext cx="4660900" cy="3495675"/>
          </a:xfrm>
          <a:prstGeom prst="rect">
            <a:avLst/>
          </a:prstGeom>
          <a:solidFill>
            <a:srgbClr val="FFFFFF"/>
          </a:solidFill>
          <a:ln w="9360">
            <a:solidFill>
              <a:srgbClr val="000000"/>
            </a:solidFill>
            <a:miter lim="800000"/>
            <a:headEnd/>
            <a:tailEnd/>
          </a:ln>
        </p:spPr>
      </p:sp>
      <p:sp>
        <p:nvSpPr>
          <p:cNvPr id="3080" name="Rectangle 8"/>
          <p:cNvSpPr>
            <a:spLocks noGrp="1" noChangeArrowheads="1"/>
          </p:cNvSpPr>
          <p:nvPr>
            <p:ph type="body"/>
          </p:nvPr>
        </p:nvSpPr>
        <p:spPr bwMode="auto">
          <a:xfrm>
            <a:off x="911022" y="4413135"/>
            <a:ext cx="5156895" cy="4179814"/>
          </a:xfrm>
          <a:prstGeom prst="rect">
            <a:avLst/>
          </a:prstGeom>
          <a:noFill/>
          <a:ln w="9525">
            <a:noFill/>
            <a:round/>
            <a:headEnd/>
            <a:tailEnd/>
          </a:ln>
          <a:effectLst/>
        </p:spPr>
        <p:txBody>
          <a:bodyPr vert="horz" wrap="square" lIns="91054" tIns="45700" rIns="91054" bIns="45700" numCol="1" anchor="t" anchorCtr="0" compatLnSpc="1">
            <a:prstTxWarp prst="textNoShape">
              <a:avLst/>
            </a:prstTxWarp>
          </a:bodyPr>
          <a:lstStyle/>
          <a:p>
            <a:pPr lvl="0"/>
            <a:endParaRPr lang="en-US" noProof="0" smtClean="0"/>
          </a:p>
        </p:txBody>
      </p:sp>
      <p:sp>
        <p:nvSpPr>
          <p:cNvPr id="3081" name="Rectangle 9"/>
          <p:cNvSpPr>
            <a:spLocks noGrp="1" noChangeArrowheads="1"/>
          </p:cNvSpPr>
          <p:nvPr>
            <p:ph type="ftr"/>
          </p:nvPr>
        </p:nvSpPr>
        <p:spPr bwMode="auto">
          <a:xfrm>
            <a:off x="0" y="8827805"/>
            <a:ext cx="3030169" cy="455895"/>
          </a:xfrm>
          <a:prstGeom prst="rect">
            <a:avLst/>
          </a:prstGeom>
          <a:noFill/>
          <a:ln w="9525">
            <a:noFill/>
            <a:round/>
            <a:headEnd/>
            <a:tailEnd/>
          </a:ln>
          <a:effectLst/>
        </p:spPr>
        <p:txBody>
          <a:bodyPr vert="horz" wrap="square" lIns="91054" tIns="45700" rIns="91054" bIns="45700" numCol="1" anchor="b" anchorCtr="0" compatLnSpc="1">
            <a:prstTxWarp prst="textNoShape">
              <a:avLst/>
            </a:prstTxWarp>
          </a:bodyPr>
          <a:lstStyle>
            <a:lvl1pPr>
              <a:buClr>
                <a:srgbClr val="000000"/>
              </a:buClr>
              <a:buSzPct val="100000"/>
              <a:buFont typeface="Tahoma" pitchFamily="34" charset="0"/>
              <a:buNone/>
              <a:tabLst>
                <a:tab pos="696175" algn="l"/>
                <a:tab pos="1392349" algn="l"/>
                <a:tab pos="2088524" algn="l"/>
                <a:tab pos="2784699" algn="l"/>
              </a:tabLst>
              <a:defRPr sz="1200">
                <a:solidFill>
                  <a:srgbClr val="000000"/>
                </a:solidFill>
                <a:latin typeface="Tahoma" pitchFamily="34" charset="0"/>
                <a:cs typeface="Arial Unicode MS" pitchFamily="34" charset="-128"/>
              </a:defRPr>
            </a:lvl1pPr>
          </a:lstStyle>
          <a:p>
            <a:pPr>
              <a:defRPr/>
            </a:pPr>
            <a:endParaRPr lang="en-GB"/>
          </a:p>
        </p:txBody>
      </p:sp>
      <p:sp>
        <p:nvSpPr>
          <p:cNvPr id="3082" name="Rectangle 10"/>
          <p:cNvSpPr>
            <a:spLocks noGrp="1" noChangeArrowheads="1"/>
          </p:cNvSpPr>
          <p:nvPr>
            <p:ph type="sldNum"/>
          </p:nvPr>
        </p:nvSpPr>
        <p:spPr bwMode="auto">
          <a:xfrm>
            <a:off x="3948769" y="8827805"/>
            <a:ext cx="3030168" cy="455895"/>
          </a:xfrm>
          <a:prstGeom prst="rect">
            <a:avLst/>
          </a:prstGeom>
          <a:noFill/>
          <a:ln w="9525">
            <a:noFill/>
            <a:round/>
            <a:headEnd/>
            <a:tailEnd/>
          </a:ln>
          <a:effectLst/>
        </p:spPr>
        <p:txBody>
          <a:bodyPr vert="horz" wrap="square" lIns="91054" tIns="45700" rIns="91054" bIns="45700" numCol="1" anchor="b" anchorCtr="0" compatLnSpc="1">
            <a:prstTxWarp prst="textNoShape">
              <a:avLst/>
            </a:prstTxWarp>
          </a:bodyPr>
          <a:lstStyle>
            <a:lvl1pPr algn="r">
              <a:buClr>
                <a:srgbClr val="000000"/>
              </a:buClr>
              <a:buSzPct val="100000"/>
              <a:buFont typeface="Tahoma" pitchFamily="34" charset="0"/>
              <a:buNone/>
              <a:tabLst>
                <a:tab pos="696175" algn="l"/>
                <a:tab pos="1392349" algn="l"/>
                <a:tab pos="2088524" algn="l"/>
                <a:tab pos="2784699" algn="l"/>
              </a:tabLst>
              <a:defRPr sz="1200">
                <a:solidFill>
                  <a:srgbClr val="000000"/>
                </a:solidFill>
                <a:latin typeface="Tahoma" pitchFamily="34" charset="0"/>
                <a:cs typeface="Arial Unicode MS" pitchFamily="34" charset="-128"/>
              </a:defRPr>
            </a:lvl1pPr>
          </a:lstStyle>
          <a:p>
            <a:pPr>
              <a:defRPr/>
            </a:pPr>
            <a:fld id="{DB063583-0B77-4DBD-B8FC-D123094E6F68}" type="slidenum">
              <a:rPr lang="en-GB"/>
              <a:pPr>
                <a:defRPr/>
              </a:pPr>
              <a:t>‹#›</a:t>
            </a:fld>
            <a:endParaRPr lang="en-GB"/>
          </a:p>
        </p:txBody>
      </p:sp>
    </p:spTree>
    <p:extLst>
      <p:ext uri="{BB962C8B-B14F-4D97-AF65-F5344CB8AC3E}">
        <p14:creationId xmlns:p14="http://schemas.microsoft.com/office/powerpoint/2010/main" val="3761278967"/>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1pPr>
            <a:lvl2pPr marL="714495" indent="-274806"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2pPr>
            <a:lvl3pPr marL="1099223" indent="-219845"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3pPr>
            <a:lvl4pPr marL="1538912" indent="-219845"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4pPr>
            <a:lvl5pPr marL="1978602" indent="-219845"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5pPr>
            <a:lvl6pPr marL="2418291" indent="-219845" defTabSz="439689" eaLnBrk="0" fontAlgn="base" hangingPunct="0">
              <a:spcBef>
                <a:spcPct val="0"/>
              </a:spcBef>
              <a:spcAft>
                <a:spcPct val="0"/>
              </a:spcAft>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6pPr>
            <a:lvl7pPr marL="2857980" indent="-219845" defTabSz="439689" eaLnBrk="0" fontAlgn="base" hangingPunct="0">
              <a:spcBef>
                <a:spcPct val="0"/>
              </a:spcBef>
              <a:spcAft>
                <a:spcPct val="0"/>
              </a:spcAft>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7pPr>
            <a:lvl8pPr marL="3297669" indent="-219845" defTabSz="439689" eaLnBrk="0" fontAlgn="base" hangingPunct="0">
              <a:spcBef>
                <a:spcPct val="0"/>
              </a:spcBef>
              <a:spcAft>
                <a:spcPct val="0"/>
              </a:spcAft>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8pPr>
            <a:lvl9pPr marL="3737359" indent="-219845" defTabSz="439689" eaLnBrk="0" fontAlgn="base" hangingPunct="0">
              <a:spcBef>
                <a:spcPct val="0"/>
              </a:spcBef>
              <a:spcAft>
                <a:spcPct val="0"/>
              </a:spcAft>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9pPr>
          </a:lstStyle>
          <a:p>
            <a:pPr eaLnBrk="1" hangingPunct="1"/>
            <a:fld id="{FE813898-9DD4-4FF9-87A5-4ADFD7A868C7}" type="slidenum">
              <a:rPr lang="en-GB" smtClean="0">
                <a:solidFill>
                  <a:srgbClr val="000000"/>
                </a:solidFill>
                <a:latin typeface="Tahoma" pitchFamily="34" charset="0"/>
              </a:rPr>
              <a:pPr eaLnBrk="1" hangingPunct="1"/>
              <a:t>1</a:t>
            </a:fld>
            <a:endParaRPr lang="en-GB" smtClean="0">
              <a:solidFill>
                <a:srgbClr val="000000"/>
              </a:solidFill>
              <a:latin typeface="Tahoma" pitchFamily="34" charset="0"/>
            </a:endParaRPr>
          </a:p>
        </p:txBody>
      </p:sp>
      <p:sp>
        <p:nvSpPr>
          <p:cNvPr id="24579" name="Text Box 1"/>
          <p:cNvSpPr txBox="1">
            <a:spLocks noChangeArrowheads="1"/>
          </p:cNvSpPr>
          <p:nvPr/>
        </p:nvSpPr>
        <p:spPr bwMode="auto">
          <a:xfrm>
            <a:off x="1188420" y="684611"/>
            <a:ext cx="4609676" cy="3501343"/>
          </a:xfrm>
          <a:prstGeom prst="rect">
            <a:avLst/>
          </a:prstGeom>
          <a:solidFill>
            <a:srgbClr val="FFFFFF"/>
          </a:solidFill>
          <a:ln w="9360">
            <a:solidFill>
              <a:srgbClr val="000000"/>
            </a:solidFill>
            <a:miter lim="800000"/>
            <a:headEnd/>
            <a:tailEnd/>
          </a:ln>
        </p:spPr>
        <p:txBody>
          <a:bodyPr wrap="none" lIns="87938" tIns="43969" rIns="87938" bIns="43969" anchor="ctr"/>
          <a:lstStyle>
            <a:lvl1pPr eaLnBrk="0" hangingPunct="0">
              <a:defRPr>
                <a:solidFill>
                  <a:schemeClr val="tx1"/>
                </a:solidFill>
                <a:latin typeface="Arial" charset="0"/>
                <a:ea typeface="Arial Unicode MS" pitchFamily="34" charset="-128"/>
                <a:cs typeface="Arial Unicode MS" pitchFamily="34" charset="-128"/>
              </a:defRPr>
            </a:lvl1pPr>
            <a:lvl2pPr marL="742950" indent="-285750" eaLnBrk="0" hangingPunct="0">
              <a:defRPr>
                <a:solidFill>
                  <a:schemeClr val="tx1"/>
                </a:solidFill>
                <a:latin typeface="Arial" charset="0"/>
                <a:ea typeface="Arial Unicode MS" pitchFamily="34" charset="-128"/>
                <a:cs typeface="Arial Unicode MS" pitchFamily="34" charset="-128"/>
              </a:defRPr>
            </a:lvl2pPr>
            <a:lvl3pPr marL="1143000" indent="-228600" eaLnBrk="0" hangingPunct="0">
              <a:defRPr>
                <a:solidFill>
                  <a:schemeClr val="tx1"/>
                </a:solidFill>
                <a:latin typeface="Arial" charset="0"/>
                <a:ea typeface="Arial Unicode MS" pitchFamily="34" charset="-128"/>
                <a:cs typeface="Arial Unicode MS" pitchFamily="34" charset="-128"/>
              </a:defRPr>
            </a:lvl3pPr>
            <a:lvl4pPr marL="1600200" indent="-228600" eaLnBrk="0" hangingPunct="0">
              <a:defRPr>
                <a:solidFill>
                  <a:schemeClr val="tx1"/>
                </a:solidFill>
                <a:latin typeface="Arial" charset="0"/>
                <a:ea typeface="Arial Unicode MS" pitchFamily="34" charset="-128"/>
                <a:cs typeface="Arial Unicode MS" pitchFamily="34" charset="-128"/>
              </a:defRPr>
            </a:lvl4pPr>
            <a:lvl5pPr marL="2057400" indent="-228600" eaLnBrk="0" hangingPunct="0">
              <a:defRPr>
                <a:solidFill>
                  <a:schemeClr val="tx1"/>
                </a:solidFill>
                <a:latin typeface="Arial" charset="0"/>
                <a:ea typeface="Arial Unicode MS" pitchFamily="34" charset="-128"/>
                <a:cs typeface="Arial Unicode MS" pitchFamily="34" charset="-128"/>
              </a:defRPr>
            </a:lvl5pPr>
            <a:lvl6pPr marL="25146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6pPr>
            <a:lvl7pPr marL="29718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7pPr>
            <a:lvl8pPr marL="34290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8pPr>
            <a:lvl9pPr marL="38862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9pPr>
          </a:lstStyle>
          <a:p>
            <a:pPr eaLnBrk="1" hangingPunct="1"/>
            <a:endParaRPr lang="en-US"/>
          </a:p>
        </p:txBody>
      </p:sp>
      <p:sp>
        <p:nvSpPr>
          <p:cNvPr id="24580" name="Rectangle 2"/>
          <p:cNvSpPr>
            <a:spLocks noGrp="1" noChangeArrowheads="1"/>
          </p:cNvSpPr>
          <p:nvPr>
            <p:ph type="body"/>
          </p:nvPr>
        </p:nvSpPr>
        <p:spPr>
          <a:xfrm>
            <a:off x="911021" y="4413135"/>
            <a:ext cx="5158410" cy="418288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r>
              <a:rPr lang="en-US" sz="1200" kern="1200" dirty="0" smtClean="0">
                <a:solidFill>
                  <a:srgbClr val="000000"/>
                </a:solidFill>
                <a:effectLst/>
                <a:latin typeface="Times New Roman" pitchFamily="18" charset="0"/>
                <a:ea typeface="+mn-ea"/>
                <a:cs typeface="+mn-cs"/>
              </a:rPr>
              <a:t>In this video, we’ll be looking at the design of synchronous sequential circuits.</a:t>
            </a:r>
            <a:endParaRPr lang="en-US" dirty="0" smtClean="0"/>
          </a:p>
        </p:txBody>
      </p:sp>
    </p:spTree>
    <p:extLst>
      <p:ext uri="{BB962C8B-B14F-4D97-AF65-F5344CB8AC3E}">
        <p14:creationId xmlns:p14="http://schemas.microsoft.com/office/powerpoint/2010/main" val="20684325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9"/>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1pPr>
            <a:lvl2pPr marL="714495" indent="-274806"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2pPr>
            <a:lvl3pPr marL="1099223" indent="-219845"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3pPr>
            <a:lvl4pPr marL="1538912" indent="-219845"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4pPr>
            <a:lvl5pPr marL="1978602" indent="-219845"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5pPr>
            <a:lvl6pPr marL="2418291" indent="-219845" defTabSz="439689" eaLnBrk="0" fontAlgn="base" hangingPunct="0">
              <a:spcBef>
                <a:spcPct val="0"/>
              </a:spcBef>
              <a:spcAft>
                <a:spcPct val="0"/>
              </a:spcAft>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6pPr>
            <a:lvl7pPr marL="2857980" indent="-219845" defTabSz="439689" eaLnBrk="0" fontAlgn="base" hangingPunct="0">
              <a:spcBef>
                <a:spcPct val="0"/>
              </a:spcBef>
              <a:spcAft>
                <a:spcPct val="0"/>
              </a:spcAft>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7pPr>
            <a:lvl8pPr marL="3297669" indent="-219845" defTabSz="439689" eaLnBrk="0" fontAlgn="base" hangingPunct="0">
              <a:spcBef>
                <a:spcPct val="0"/>
              </a:spcBef>
              <a:spcAft>
                <a:spcPct val="0"/>
              </a:spcAft>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8pPr>
            <a:lvl9pPr marL="3737359" indent="-219845" defTabSz="439689" eaLnBrk="0" fontAlgn="base" hangingPunct="0">
              <a:spcBef>
                <a:spcPct val="0"/>
              </a:spcBef>
              <a:spcAft>
                <a:spcPct val="0"/>
              </a:spcAft>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9pPr>
          </a:lstStyle>
          <a:p>
            <a:pPr eaLnBrk="1" hangingPunct="1"/>
            <a:fld id="{0A946CA7-6E28-4C46-B29E-FD14228356EE}" type="slidenum">
              <a:rPr lang="en-GB" smtClean="0">
                <a:solidFill>
                  <a:srgbClr val="000000"/>
                </a:solidFill>
                <a:latin typeface="Tahoma" pitchFamily="34" charset="0"/>
              </a:rPr>
              <a:pPr eaLnBrk="1" hangingPunct="1"/>
              <a:t>10</a:t>
            </a:fld>
            <a:endParaRPr lang="en-GB" smtClean="0">
              <a:solidFill>
                <a:srgbClr val="000000"/>
              </a:solidFill>
              <a:latin typeface="Tahoma" pitchFamily="34" charset="0"/>
            </a:endParaRPr>
          </a:p>
        </p:txBody>
      </p:sp>
      <p:sp>
        <p:nvSpPr>
          <p:cNvPr id="28675" name="Rectangle 2"/>
          <p:cNvSpPr>
            <a:spLocks noGrp="1" noRot="1" noChangeAspect="1" noChangeArrowheads="1" noTextEdit="1"/>
          </p:cNvSpPr>
          <p:nvPr>
            <p:ph type="sldImg"/>
          </p:nvPr>
        </p:nvSpPr>
        <p:spPr>
          <a:xfrm>
            <a:off x="1158875" y="684213"/>
            <a:ext cx="4668838" cy="3502025"/>
          </a:xfrm>
          <a:ln/>
        </p:spPr>
      </p:sp>
      <p:sp>
        <p:nvSpPr>
          <p:cNvPr id="28676" name="Rectangle 3"/>
          <p:cNvSpPr>
            <a:spLocks noGrp="1" noChangeArrowheads="1"/>
          </p:cNvSpPr>
          <p:nvPr>
            <p:ph type="body" idx="1"/>
          </p:nvPr>
        </p:nvSpPr>
        <p:spPr>
          <a:xfrm>
            <a:off x="911022" y="4413135"/>
            <a:ext cx="5162958" cy="418595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r>
              <a:rPr lang="en-US" sz="1200" kern="1200" dirty="0" smtClean="0">
                <a:solidFill>
                  <a:srgbClr val="000000"/>
                </a:solidFill>
                <a:effectLst/>
                <a:latin typeface="Times New Roman" pitchFamily="18" charset="0"/>
                <a:ea typeface="+mn-ea"/>
                <a:cs typeface="+mn-cs"/>
              </a:rPr>
              <a:t>Creating the state diagram is often an iterative process. </a:t>
            </a:r>
          </a:p>
          <a:p>
            <a:r>
              <a:rPr lang="en-US" sz="1200" kern="1200" dirty="0" smtClean="0">
                <a:solidFill>
                  <a:srgbClr val="000000"/>
                </a:solidFill>
                <a:effectLst/>
                <a:latin typeface="Times New Roman" pitchFamily="18" charset="0"/>
                <a:ea typeface="+mn-ea"/>
                <a:cs typeface="+mn-cs"/>
              </a:rPr>
              <a:t>We may find it useful to view the circuit’s behavior at a higher level, and then translate that initial design into a more detailed set of states and transitions. </a:t>
            </a:r>
          </a:p>
          <a:p>
            <a:r>
              <a:rPr lang="en-US" sz="1200" kern="1200" dirty="0" smtClean="0">
                <a:solidFill>
                  <a:srgbClr val="000000"/>
                </a:solidFill>
                <a:effectLst/>
                <a:latin typeface="Times New Roman" pitchFamily="18" charset="0"/>
                <a:ea typeface="+mn-ea"/>
                <a:cs typeface="+mn-cs"/>
              </a:rPr>
              <a:t>We normally start at a level where states have descriptive names, such as “have seen two ones in a row”, and only assign those states actual values later on. </a:t>
            </a:r>
          </a:p>
          <a:p>
            <a:r>
              <a:rPr lang="en-US" sz="1200" kern="1200" dirty="0" smtClean="0">
                <a:solidFill>
                  <a:srgbClr val="000000"/>
                </a:solidFill>
                <a:effectLst/>
                <a:latin typeface="Times New Roman" pitchFamily="18" charset="0"/>
                <a:ea typeface="+mn-ea"/>
                <a:cs typeface="+mn-cs"/>
              </a:rPr>
              <a:t>The assignment of state values will not change the circuit’s behavior, but it can make a big difference in the amount of logic required to implement the behavior.</a:t>
            </a:r>
            <a:endParaRPr lang="en-US" dirty="0" smtClean="0">
              <a:latin typeface="Times New Roman" pitchFamily="16" charset="0"/>
            </a:endParaRPr>
          </a:p>
        </p:txBody>
      </p:sp>
    </p:spTree>
    <p:extLst>
      <p:ext uri="{BB962C8B-B14F-4D97-AF65-F5344CB8AC3E}">
        <p14:creationId xmlns:p14="http://schemas.microsoft.com/office/powerpoint/2010/main" val="10240704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9"/>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1pPr>
            <a:lvl2pPr marL="714495" indent="-274806"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2pPr>
            <a:lvl3pPr marL="1099223" indent="-219845"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3pPr>
            <a:lvl4pPr marL="1538912" indent="-219845"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4pPr>
            <a:lvl5pPr marL="1978602" indent="-219845"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5pPr>
            <a:lvl6pPr marL="2418291" indent="-219845" defTabSz="439689" eaLnBrk="0" fontAlgn="base" hangingPunct="0">
              <a:spcBef>
                <a:spcPct val="0"/>
              </a:spcBef>
              <a:spcAft>
                <a:spcPct val="0"/>
              </a:spcAft>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6pPr>
            <a:lvl7pPr marL="2857980" indent="-219845" defTabSz="439689" eaLnBrk="0" fontAlgn="base" hangingPunct="0">
              <a:spcBef>
                <a:spcPct val="0"/>
              </a:spcBef>
              <a:spcAft>
                <a:spcPct val="0"/>
              </a:spcAft>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7pPr>
            <a:lvl8pPr marL="3297669" indent="-219845" defTabSz="439689" eaLnBrk="0" fontAlgn="base" hangingPunct="0">
              <a:spcBef>
                <a:spcPct val="0"/>
              </a:spcBef>
              <a:spcAft>
                <a:spcPct val="0"/>
              </a:spcAft>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8pPr>
            <a:lvl9pPr marL="3737359" indent="-219845" defTabSz="439689" eaLnBrk="0" fontAlgn="base" hangingPunct="0">
              <a:spcBef>
                <a:spcPct val="0"/>
              </a:spcBef>
              <a:spcAft>
                <a:spcPct val="0"/>
              </a:spcAft>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9pPr>
          </a:lstStyle>
          <a:p>
            <a:pPr eaLnBrk="1" hangingPunct="1"/>
            <a:fld id="{0FEC5862-BAAD-4FC5-94A3-0A979267C135}" type="slidenum">
              <a:rPr lang="en-GB" smtClean="0">
                <a:solidFill>
                  <a:srgbClr val="000000"/>
                </a:solidFill>
                <a:latin typeface="Tahoma" pitchFamily="34" charset="0"/>
              </a:rPr>
              <a:pPr eaLnBrk="1" hangingPunct="1"/>
              <a:t>11</a:t>
            </a:fld>
            <a:endParaRPr lang="en-GB" smtClean="0">
              <a:solidFill>
                <a:srgbClr val="000000"/>
              </a:solidFill>
              <a:latin typeface="Tahoma" pitchFamily="34" charset="0"/>
            </a:endParaRPr>
          </a:p>
        </p:txBody>
      </p:sp>
      <p:sp>
        <p:nvSpPr>
          <p:cNvPr id="29699" name="Rectangle 2"/>
          <p:cNvSpPr>
            <a:spLocks noGrp="1" noRot="1" noChangeAspect="1" noChangeArrowheads="1" noTextEdit="1"/>
          </p:cNvSpPr>
          <p:nvPr>
            <p:ph type="sldImg"/>
          </p:nvPr>
        </p:nvSpPr>
        <p:spPr>
          <a:xfrm>
            <a:off x="1158875" y="684213"/>
            <a:ext cx="4668838" cy="3502025"/>
          </a:xfrm>
          <a:ln/>
        </p:spPr>
      </p:sp>
      <p:sp>
        <p:nvSpPr>
          <p:cNvPr id="29700" name="Rectangle 3"/>
          <p:cNvSpPr>
            <a:spLocks noGrp="1" noChangeArrowheads="1"/>
          </p:cNvSpPr>
          <p:nvPr>
            <p:ph type="body" idx="1"/>
          </p:nvPr>
        </p:nvSpPr>
        <p:spPr>
          <a:xfrm>
            <a:off x="911022" y="4413135"/>
            <a:ext cx="5162958" cy="418595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r>
              <a:rPr lang="en-US" sz="1200" kern="1200" dirty="0" smtClean="0">
                <a:solidFill>
                  <a:srgbClr val="000000"/>
                </a:solidFill>
                <a:effectLst/>
                <a:latin typeface="Times New Roman" pitchFamily="18" charset="0"/>
                <a:ea typeface="+mn-ea"/>
                <a:cs typeface="+mn-cs"/>
              </a:rPr>
              <a:t>Most everyone is familiar with the concept of “reset” from the multitude of electronic gadgets around us. </a:t>
            </a:r>
            <a:br>
              <a:rPr lang="en-US" sz="1200" kern="1200" dirty="0" smtClean="0">
                <a:solidFill>
                  <a:srgbClr val="000000"/>
                </a:solidFill>
                <a:effectLst/>
                <a:latin typeface="Times New Roman" pitchFamily="18" charset="0"/>
                <a:ea typeface="+mn-ea"/>
                <a:cs typeface="+mn-cs"/>
              </a:rPr>
            </a:br>
            <a:r>
              <a:rPr lang="en-US" sz="1200" kern="1200" dirty="0" smtClean="0">
                <a:solidFill>
                  <a:srgbClr val="000000"/>
                </a:solidFill>
                <a:effectLst/>
                <a:latin typeface="Times New Roman" pitchFamily="18" charset="0"/>
                <a:ea typeface="+mn-ea"/>
                <a:cs typeface="+mn-cs"/>
              </a:rPr>
              <a:t>In a sequential circuit, the reset signal is used to put the system into a specified state from which it will start operation. </a:t>
            </a:r>
            <a:br>
              <a:rPr lang="en-US" sz="1200" kern="1200" dirty="0" smtClean="0">
                <a:solidFill>
                  <a:srgbClr val="000000"/>
                </a:solidFill>
                <a:effectLst/>
                <a:latin typeface="Times New Roman" pitchFamily="18" charset="0"/>
                <a:ea typeface="+mn-ea"/>
                <a:cs typeface="+mn-cs"/>
              </a:rPr>
            </a:br>
            <a:r>
              <a:rPr lang="en-US" sz="1200" kern="1200" dirty="0" smtClean="0">
                <a:solidFill>
                  <a:srgbClr val="000000"/>
                </a:solidFill>
                <a:effectLst/>
                <a:latin typeface="Times New Roman" pitchFamily="18" charset="0"/>
                <a:ea typeface="+mn-ea"/>
                <a:cs typeface="+mn-cs"/>
              </a:rPr>
              <a:t>So, the reset signal is normally only used when the system is powered on, or when it has </a:t>
            </a:r>
            <a:r>
              <a:rPr lang="en-US" sz="1200" kern="1200" dirty="0" err="1" smtClean="0">
                <a:solidFill>
                  <a:srgbClr val="000000"/>
                </a:solidFill>
                <a:effectLst/>
                <a:latin typeface="Times New Roman" pitchFamily="18" charset="0"/>
                <a:ea typeface="+mn-ea"/>
                <a:cs typeface="+mn-cs"/>
              </a:rPr>
              <a:t>mis</a:t>
            </a:r>
            <a:r>
              <a:rPr lang="en-US" sz="1200" kern="1200" dirty="0" smtClean="0">
                <a:solidFill>
                  <a:srgbClr val="000000"/>
                </a:solidFill>
                <a:effectLst/>
                <a:latin typeface="Times New Roman" pitchFamily="18" charset="0"/>
                <a:ea typeface="+mn-ea"/>
                <a:cs typeface="+mn-cs"/>
              </a:rPr>
              <a:t>-operated in some way and we need to restore it to normal operation. </a:t>
            </a:r>
            <a:br>
              <a:rPr lang="en-US" sz="1200" kern="1200" dirty="0" smtClean="0">
                <a:solidFill>
                  <a:srgbClr val="000000"/>
                </a:solidFill>
                <a:effectLst/>
                <a:latin typeface="Times New Roman" pitchFamily="18" charset="0"/>
                <a:ea typeface="+mn-ea"/>
                <a:cs typeface="+mn-cs"/>
              </a:rPr>
            </a:br>
            <a:r>
              <a:rPr lang="en-US" sz="1200" kern="1200" dirty="0" smtClean="0">
                <a:solidFill>
                  <a:srgbClr val="000000"/>
                </a:solidFill>
                <a:effectLst/>
                <a:latin typeface="Times New Roman" pitchFamily="18" charset="0"/>
                <a:ea typeface="+mn-ea"/>
                <a:cs typeface="+mn-cs"/>
              </a:rPr>
              <a:t>One example of </a:t>
            </a:r>
            <a:r>
              <a:rPr lang="en-US" sz="1200" kern="1200" dirty="0" err="1" smtClean="0">
                <a:solidFill>
                  <a:srgbClr val="000000"/>
                </a:solidFill>
                <a:effectLst/>
                <a:latin typeface="Times New Roman" pitchFamily="18" charset="0"/>
                <a:ea typeface="+mn-ea"/>
                <a:cs typeface="+mn-cs"/>
              </a:rPr>
              <a:t>mis</a:t>
            </a:r>
            <a:r>
              <a:rPr lang="en-US" sz="1200" kern="1200" dirty="0" smtClean="0">
                <a:solidFill>
                  <a:srgbClr val="000000"/>
                </a:solidFill>
                <a:effectLst/>
                <a:latin typeface="Times New Roman" pitchFamily="18" charset="0"/>
                <a:ea typeface="+mn-ea"/>
                <a:cs typeface="+mn-cs"/>
              </a:rPr>
              <a:t>-operation is a soft failure, which is a circuit malfunction caused by some transient event that does not damage the circuit. </a:t>
            </a:r>
          </a:p>
          <a:p>
            <a:r>
              <a:rPr lang="en-US" sz="1200" kern="1200" dirty="0" smtClean="0">
                <a:solidFill>
                  <a:srgbClr val="000000"/>
                </a:solidFill>
                <a:effectLst/>
                <a:latin typeface="Times New Roman" pitchFamily="18" charset="0"/>
                <a:ea typeface="+mn-ea"/>
                <a:cs typeface="+mn-cs"/>
              </a:rPr>
              <a:t>Typical soft failures include external electrical noise causing an incorrect state change, or a subatomic particle hitting a flip-flop’s transistor and causing the flip-flop to change state. </a:t>
            </a:r>
          </a:p>
          <a:p>
            <a:r>
              <a:rPr lang="en-US" sz="1200" kern="1200" dirty="0" smtClean="0">
                <a:solidFill>
                  <a:srgbClr val="000000"/>
                </a:solidFill>
                <a:effectLst/>
                <a:latin typeface="Times New Roman" pitchFamily="18" charset="0"/>
                <a:ea typeface="+mn-ea"/>
                <a:cs typeface="+mn-cs"/>
              </a:rPr>
              <a:t>If the circuit is undamaged, resetting it will restore normal operation. </a:t>
            </a:r>
            <a:br>
              <a:rPr lang="en-US" sz="1200" kern="1200" dirty="0" smtClean="0">
                <a:solidFill>
                  <a:srgbClr val="000000"/>
                </a:solidFill>
                <a:effectLst/>
                <a:latin typeface="Times New Roman" pitchFamily="18" charset="0"/>
                <a:ea typeface="+mn-ea"/>
                <a:cs typeface="+mn-cs"/>
              </a:rPr>
            </a:br>
            <a:r>
              <a:rPr lang="en-US" sz="1200" kern="1200" dirty="0" smtClean="0">
                <a:solidFill>
                  <a:srgbClr val="000000"/>
                </a:solidFill>
                <a:effectLst/>
                <a:latin typeface="Times New Roman" pitchFamily="18" charset="0"/>
                <a:ea typeface="+mn-ea"/>
                <a:cs typeface="+mn-cs"/>
              </a:rPr>
              <a:t>The reset behavior is commonly implemented using asynchronous flip-flop inputs. </a:t>
            </a:r>
          </a:p>
          <a:p>
            <a:r>
              <a:rPr lang="en-US" sz="1200" kern="1200" dirty="0" smtClean="0">
                <a:solidFill>
                  <a:srgbClr val="000000"/>
                </a:solidFill>
                <a:effectLst/>
                <a:latin typeface="Times New Roman" pitchFamily="18" charset="0"/>
                <a:ea typeface="+mn-ea"/>
                <a:cs typeface="+mn-cs"/>
              </a:rPr>
              <a:t>Flip-flop asynchronous inputs should ONLY be used for a master reset, and should not be connected to any other logic.</a:t>
            </a:r>
            <a:endParaRPr lang="en-US" dirty="0" smtClean="0">
              <a:latin typeface="Times New Roman" pitchFamily="16" charset="0"/>
            </a:endParaRPr>
          </a:p>
        </p:txBody>
      </p:sp>
    </p:spTree>
    <p:extLst>
      <p:ext uri="{BB962C8B-B14F-4D97-AF65-F5344CB8AC3E}">
        <p14:creationId xmlns:p14="http://schemas.microsoft.com/office/powerpoint/2010/main" val="41933531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9"/>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1pPr>
            <a:lvl2pPr marL="714495" indent="-274806"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2pPr>
            <a:lvl3pPr marL="1099223" indent="-219845"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3pPr>
            <a:lvl4pPr marL="1538912" indent="-219845"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4pPr>
            <a:lvl5pPr marL="1978602" indent="-219845"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5pPr>
            <a:lvl6pPr marL="2418291" indent="-219845" defTabSz="439689" eaLnBrk="0" fontAlgn="base" hangingPunct="0">
              <a:spcBef>
                <a:spcPct val="0"/>
              </a:spcBef>
              <a:spcAft>
                <a:spcPct val="0"/>
              </a:spcAft>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6pPr>
            <a:lvl7pPr marL="2857980" indent="-219845" defTabSz="439689" eaLnBrk="0" fontAlgn="base" hangingPunct="0">
              <a:spcBef>
                <a:spcPct val="0"/>
              </a:spcBef>
              <a:spcAft>
                <a:spcPct val="0"/>
              </a:spcAft>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7pPr>
            <a:lvl8pPr marL="3297669" indent="-219845" defTabSz="439689" eaLnBrk="0" fontAlgn="base" hangingPunct="0">
              <a:spcBef>
                <a:spcPct val="0"/>
              </a:spcBef>
              <a:spcAft>
                <a:spcPct val="0"/>
              </a:spcAft>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8pPr>
            <a:lvl9pPr marL="3737359" indent="-219845" defTabSz="439689" eaLnBrk="0" fontAlgn="base" hangingPunct="0">
              <a:spcBef>
                <a:spcPct val="0"/>
              </a:spcBef>
              <a:spcAft>
                <a:spcPct val="0"/>
              </a:spcAft>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9pPr>
          </a:lstStyle>
          <a:p>
            <a:pPr eaLnBrk="1" hangingPunct="1"/>
            <a:fld id="{3EC86136-A375-4EA3-83C1-0A3571D588FD}" type="slidenum">
              <a:rPr lang="en-GB" smtClean="0">
                <a:solidFill>
                  <a:srgbClr val="000000"/>
                </a:solidFill>
                <a:latin typeface="Tahoma" pitchFamily="34" charset="0"/>
              </a:rPr>
              <a:pPr eaLnBrk="1" hangingPunct="1"/>
              <a:t>12</a:t>
            </a:fld>
            <a:endParaRPr lang="en-GB" smtClean="0">
              <a:solidFill>
                <a:srgbClr val="000000"/>
              </a:solidFill>
              <a:latin typeface="Tahoma" pitchFamily="34" charset="0"/>
            </a:endParaRPr>
          </a:p>
        </p:txBody>
      </p:sp>
      <p:sp>
        <p:nvSpPr>
          <p:cNvPr id="27651" name="Rectangle 2"/>
          <p:cNvSpPr>
            <a:spLocks noGrp="1" noRot="1" noChangeAspect="1" noChangeArrowheads="1" noTextEdit="1"/>
          </p:cNvSpPr>
          <p:nvPr>
            <p:ph type="sldImg"/>
          </p:nvPr>
        </p:nvSpPr>
        <p:spPr>
          <a:xfrm>
            <a:off x="1158875" y="684213"/>
            <a:ext cx="4668838" cy="3502025"/>
          </a:xfrm>
          <a:ln/>
        </p:spPr>
      </p:sp>
      <p:sp>
        <p:nvSpPr>
          <p:cNvPr id="27652" name="Rectangle 3"/>
          <p:cNvSpPr>
            <a:spLocks noGrp="1" noChangeArrowheads="1"/>
          </p:cNvSpPr>
          <p:nvPr>
            <p:ph type="body" idx="1"/>
          </p:nvPr>
        </p:nvSpPr>
        <p:spPr>
          <a:xfrm>
            <a:off x="911022" y="4413135"/>
            <a:ext cx="5162958" cy="418595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r>
              <a:rPr lang="en-US" sz="1200" kern="1200" dirty="0" smtClean="0">
                <a:solidFill>
                  <a:srgbClr val="000000"/>
                </a:solidFill>
                <a:effectLst/>
                <a:latin typeface="Times New Roman" pitchFamily="18" charset="0"/>
                <a:ea typeface="+mn-ea"/>
                <a:cs typeface="+mn-cs"/>
              </a:rPr>
              <a:t>Although we’ve shown the design process as a sequence, in reality design is always somewhat iterative, where we may have to “back up” to modify the design based on analysis or testing in a later step. </a:t>
            </a:r>
          </a:p>
          <a:p>
            <a:r>
              <a:rPr lang="en-US" sz="1200" kern="1200" dirty="0" smtClean="0">
                <a:solidFill>
                  <a:srgbClr val="000000"/>
                </a:solidFill>
                <a:effectLst/>
                <a:latin typeface="Times New Roman" pitchFamily="18" charset="0"/>
                <a:ea typeface="+mn-ea"/>
                <a:cs typeface="+mn-cs"/>
              </a:rPr>
              <a:t>Obviously, you want to keep the iteration to a minimum – finding out that you wrote a defective specification when doing final verification is a painful experience… </a:t>
            </a:r>
          </a:p>
          <a:p>
            <a:r>
              <a:rPr lang="en-US" sz="1200" kern="1200" dirty="0" smtClean="0">
                <a:solidFill>
                  <a:srgbClr val="000000"/>
                </a:solidFill>
                <a:effectLst/>
                <a:latin typeface="Times New Roman" pitchFamily="18" charset="0"/>
                <a:ea typeface="+mn-ea"/>
                <a:cs typeface="+mn-cs"/>
              </a:rPr>
              <a:t>So even with an iterative process, it’s important to do a good job at each step.</a:t>
            </a:r>
            <a:endParaRPr lang="en-US" dirty="0" smtClean="0">
              <a:latin typeface="Times New Roman" pitchFamily="16" charset="0"/>
            </a:endParaRPr>
          </a:p>
        </p:txBody>
      </p:sp>
    </p:spTree>
    <p:extLst>
      <p:ext uri="{BB962C8B-B14F-4D97-AF65-F5344CB8AC3E}">
        <p14:creationId xmlns:p14="http://schemas.microsoft.com/office/powerpoint/2010/main" val="39477265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1pPr>
            <a:lvl2pPr marL="714495" indent="-274806"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2pPr>
            <a:lvl3pPr marL="1099223" indent="-219845"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3pPr>
            <a:lvl4pPr marL="1538912" indent="-219845"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4pPr>
            <a:lvl5pPr marL="1978602" indent="-219845"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5pPr>
            <a:lvl6pPr marL="2418291" indent="-219845" defTabSz="439689" eaLnBrk="0" fontAlgn="base" hangingPunct="0">
              <a:spcBef>
                <a:spcPct val="0"/>
              </a:spcBef>
              <a:spcAft>
                <a:spcPct val="0"/>
              </a:spcAft>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6pPr>
            <a:lvl7pPr marL="2857980" indent="-219845" defTabSz="439689" eaLnBrk="0" fontAlgn="base" hangingPunct="0">
              <a:spcBef>
                <a:spcPct val="0"/>
              </a:spcBef>
              <a:spcAft>
                <a:spcPct val="0"/>
              </a:spcAft>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7pPr>
            <a:lvl8pPr marL="3297669" indent="-219845" defTabSz="439689" eaLnBrk="0" fontAlgn="base" hangingPunct="0">
              <a:spcBef>
                <a:spcPct val="0"/>
              </a:spcBef>
              <a:spcAft>
                <a:spcPct val="0"/>
              </a:spcAft>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8pPr>
            <a:lvl9pPr marL="3737359" indent="-219845" defTabSz="439689" eaLnBrk="0" fontAlgn="base" hangingPunct="0">
              <a:spcBef>
                <a:spcPct val="0"/>
              </a:spcBef>
              <a:spcAft>
                <a:spcPct val="0"/>
              </a:spcAft>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9pPr>
          </a:lstStyle>
          <a:p>
            <a:pPr eaLnBrk="1" hangingPunct="1"/>
            <a:fld id="{FE813898-9DD4-4FF9-87A5-4ADFD7A868C7}" type="slidenum">
              <a:rPr lang="en-GB" smtClean="0">
                <a:solidFill>
                  <a:srgbClr val="000000"/>
                </a:solidFill>
                <a:latin typeface="Tahoma" pitchFamily="34" charset="0"/>
              </a:rPr>
              <a:pPr eaLnBrk="1" hangingPunct="1"/>
              <a:t>13</a:t>
            </a:fld>
            <a:endParaRPr lang="en-GB" smtClean="0">
              <a:solidFill>
                <a:srgbClr val="000000"/>
              </a:solidFill>
              <a:latin typeface="Tahoma" pitchFamily="34" charset="0"/>
            </a:endParaRPr>
          </a:p>
        </p:txBody>
      </p:sp>
      <p:sp>
        <p:nvSpPr>
          <p:cNvPr id="24579" name="Text Box 1"/>
          <p:cNvSpPr txBox="1">
            <a:spLocks noChangeArrowheads="1"/>
          </p:cNvSpPr>
          <p:nvPr/>
        </p:nvSpPr>
        <p:spPr bwMode="auto">
          <a:xfrm>
            <a:off x="1188420" y="684611"/>
            <a:ext cx="4609676" cy="3501343"/>
          </a:xfrm>
          <a:prstGeom prst="rect">
            <a:avLst/>
          </a:prstGeom>
          <a:solidFill>
            <a:srgbClr val="FFFFFF"/>
          </a:solidFill>
          <a:ln w="9360">
            <a:solidFill>
              <a:srgbClr val="000000"/>
            </a:solidFill>
            <a:miter lim="800000"/>
            <a:headEnd/>
            <a:tailEnd/>
          </a:ln>
        </p:spPr>
        <p:txBody>
          <a:bodyPr wrap="none" lIns="87938" tIns="43969" rIns="87938" bIns="43969" anchor="ctr"/>
          <a:lstStyle>
            <a:lvl1pPr eaLnBrk="0" hangingPunct="0">
              <a:defRPr>
                <a:solidFill>
                  <a:schemeClr val="tx1"/>
                </a:solidFill>
                <a:latin typeface="Arial" charset="0"/>
                <a:ea typeface="Arial Unicode MS" pitchFamily="34" charset="-128"/>
                <a:cs typeface="Arial Unicode MS" pitchFamily="34" charset="-128"/>
              </a:defRPr>
            </a:lvl1pPr>
            <a:lvl2pPr marL="742950" indent="-285750" eaLnBrk="0" hangingPunct="0">
              <a:defRPr>
                <a:solidFill>
                  <a:schemeClr val="tx1"/>
                </a:solidFill>
                <a:latin typeface="Arial" charset="0"/>
                <a:ea typeface="Arial Unicode MS" pitchFamily="34" charset="-128"/>
                <a:cs typeface="Arial Unicode MS" pitchFamily="34" charset="-128"/>
              </a:defRPr>
            </a:lvl2pPr>
            <a:lvl3pPr marL="1143000" indent="-228600" eaLnBrk="0" hangingPunct="0">
              <a:defRPr>
                <a:solidFill>
                  <a:schemeClr val="tx1"/>
                </a:solidFill>
                <a:latin typeface="Arial" charset="0"/>
                <a:ea typeface="Arial Unicode MS" pitchFamily="34" charset="-128"/>
                <a:cs typeface="Arial Unicode MS" pitchFamily="34" charset="-128"/>
              </a:defRPr>
            </a:lvl3pPr>
            <a:lvl4pPr marL="1600200" indent="-228600" eaLnBrk="0" hangingPunct="0">
              <a:defRPr>
                <a:solidFill>
                  <a:schemeClr val="tx1"/>
                </a:solidFill>
                <a:latin typeface="Arial" charset="0"/>
                <a:ea typeface="Arial Unicode MS" pitchFamily="34" charset="-128"/>
                <a:cs typeface="Arial Unicode MS" pitchFamily="34" charset="-128"/>
              </a:defRPr>
            </a:lvl4pPr>
            <a:lvl5pPr marL="2057400" indent="-228600" eaLnBrk="0" hangingPunct="0">
              <a:defRPr>
                <a:solidFill>
                  <a:schemeClr val="tx1"/>
                </a:solidFill>
                <a:latin typeface="Arial" charset="0"/>
                <a:ea typeface="Arial Unicode MS" pitchFamily="34" charset="-128"/>
                <a:cs typeface="Arial Unicode MS" pitchFamily="34" charset="-128"/>
              </a:defRPr>
            </a:lvl5pPr>
            <a:lvl6pPr marL="25146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6pPr>
            <a:lvl7pPr marL="29718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7pPr>
            <a:lvl8pPr marL="34290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8pPr>
            <a:lvl9pPr marL="38862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9pPr>
          </a:lstStyle>
          <a:p>
            <a:pPr eaLnBrk="1" hangingPunct="1"/>
            <a:endParaRPr lang="en-US"/>
          </a:p>
        </p:txBody>
      </p:sp>
      <p:sp>
        <p:nvSpPr>
          <p:cNvPr id="24580" name="Rectangle 2"/>
          <p:cNvSpPr>
            <a:spLocks noGrp="1" noChangeArrowheads="1"/>
          </p:cNvSpPr>
          <p:nvPr>
            <p:ph type="body"/>
          </p:nvPr>
        </p:nvSpPr>
        <p:spPr>
          <a:xfrm>
            <a:off x="911021" y="4413135"/>
            <a:ext cx="5158410" cy="418288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r>
              <a:rPr lang="en-US" sz="1200" kern="1200" dirty="0" smtClean="0">
                <a:solidFill>
                  <a:srgbClr val="000000"/>
                </a:solidFill>
                <a:effectLst/>
                <a:latin typeface="Times New Roman" pitchFamily="18" charset="0"/>
                <a:ea typeface="+mn-ea"/>
                <a:cs typeface="+mn-cs"/>
              </a:rPr>
              <a:t>That concludes our introduction to the sequential circuit design process.</a:t>
            </a:r>
            <a:endParaRPr lang="en-US" dirty="0" smtClean="0"/>
          </a:p>
        </p:txBody>
      </p:sp>
    </p:spTree>
    <p:extLst>
      <p:ext uri="{BB962C8B-B14F-4D97-AF65-F5344CB8AC3E}">
        <p14:creationId xmlns:p14="http://schemas.microsoft.com/office/powerpoint/2010/main" val="28008575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9"/>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1pPr>
            <a:lvl2pPr marL="714495" indent="-274806"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2pPr>
            <a:lvl3pPr marL="1099223" indent="-219845"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3pPr>
            <a:lvl4pPr marL="1538912" indent="-219845"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4pPr>
            <a:lvl5pPr marL="1978602" indent="-219845"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5pPr>
            <a:lvl6pPr marL="2418291" indent="-219845" defTabSz="439689" eaLnBrk="0" fontAlgn="base" hangingPunct="0">
              <a:spcBef>
                <a:spcPct val="0"/>
              </a:spcBef>
              <a:spcAft>
                <a:spcPct val="0"/>
              </a:spcAft>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6pPr>
            <a:lvl7pPr marL="2857980" indent="-219845" defTabSz="439689" eaLnBrk="0" fontAlgn="base" hangingPunct="0">
              <a:spcBef>
                <a:spcPct val="0"/>
              </a:spcBef>
              <a:spcAft>
                <a:spcPct val="0"/>
              </a:spcAft>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7pPr>
            <a:lvl8pPr marL="3297669" indent="-219845" defTabSz="439689" eaLnBrk="0" fontAlgn="base" hangingPunct="0">
              <a:spcBef>
                <a:spcPct val="0"/>
              </a:spcBef>
              <a:spcAft>
                <a:spcPct val="0"/>
              </a:spcAft>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8pPr>
            <a:lvl9pPr marL="3737359" indent="-219845" defTabSz="439689" eaLnBrk="0" fontAlgn="base" hangingPunct="0">
              <a:spcBef>
                <a:spcPct val="0"/>
              </a:spcBef>
              <a:spcAft>
                <a:spcPct val="0"/>
              </a:spcAft>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9pPr>
          </a:lstStyle>
          <a:p>
            <a:pPr eaLnBrk="1" hangingPunct="1"/>
            <a:fld id="{3EC86136-A375-4EA3-83C1-0A3571D588FD}" type="slidenum">
              <a:rPr lang="en-GB" smtClean="0">
                <a:solidFill>
                  <a:srgbClr val="000000"/>
                </a:solidFill>
                <a:latin typeface="Tahoma" pitchFamily="34" charset="0"/>
              </a:rPr>
              <a:pPr eaLnBrk="1" hangingPunct="1"/>
              <a:t>2</a:t>
            </a:fld>
            <a:endParaRPr lang="en-GB" smtClean="0">
              <a:solidFill>
                <a:srgbClr val="000000"/>
              </a:solidFill>
              <a:latin typeface="Tahoma" pitchFamily="34" charset="0"/>
            </a:endParaRPr>
          </a:p>
        </p:txBody>
      </p:sp>
      <p:sp>
        <p:nvSpPr>
          <p:cNvPr id="27651" name="Rectangle 2"/>
          <p:cNvSpPr>
            <a:spLocks noGrp="1" noRot="1" noChangeAspect="1" noChangeArrowheads="1" noTextEdit="1"/>
          </p:cNvSpPr>
          <p:nvPr>
            <p:ph type="sldImg"/>
          </p:nvPr>
        </p:nvSpPr>
        <p:spPr>
          <a:xfrm>
            <a:off x="1158875" y="684213"/>
            <a:ext cx="4668838" cy="3502025"/>
          </a:xfrm>
          <a:ln/>
        </p:spPr>
      </p:sp>
      <p:sp>
        <p:nvSpPr>
          <p:cNvPr id="27652" name="Rectangle 3"/>
          <p:cNvSpPr>
            <a:spLocks noGrp="1" noChangeArrowheads="1"/>
          </p:cNvSpPr>
          <p:nvPr>
            <p:ph type="body" idx="1"/>
          </p:nvPr>
        </p:nvSpPr>
        <p:spPr>
          <a:xfrm>
            <a:off x="911022" y="4413135"/>
            <a:ext cx="5162958" cy="418595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r>
              <a:rPr lang="en-US" sz="1200" kern="1200" dirty="0" smtClean="0">
                <a:solidFill>
                  <a:srgbClr val="000000"/>
                </a:solidFill>
                <a:effectLst/>
                <a:latin typeface="Times New Roman" pitchFamily="18" charset="0"/>
                <a:ea typeface="+mn-ea"/>
                <a:cs typeface="+mn-cs"/>
              </a:rPr>
              <a:t>The sequential circuit design process consists of a number of discrete steps that you will go through each time you design a sequential circuit. </a:t>
            </a:r>
          </a:p>
          <a:p>
            <a:r>
              <a:rPr lang="en-US" sz="1200" kern="1200" dirty="0" smtClean="0">
                <a:solidFill>
                  <a:srgbClr val="000000"/>
                </a:solidFill>
                <a:effectLst/>
                <a:latin typeface="Times New Roman" pitchFamily="18" charset="0"/>
                <a:ea typeface="+mn-ea"/>
                <a:cs typeface="+mn-cs"/>
              </a:rPr>
              <a:t>We’ll look at each step in detail, starting with the specification.</a:t>
            </a:r>
            <a:endParaRPr lang="en-US" dirty="0" smtClean="0">
              <a:latin typeface="Times New Roman" pitchFamily="16" charset="0"/>
            </a:endParaRPr>
          </a:p>
        </p:txBody>
      </p:sp>
    </p:spTree>
    <p:extLst>
      <p:ext uri="{BB962C8B-B14F-4D97-AF65-F5344CB8AC3E}">
        <p14:creationId xmlns:p14="http://schemas.microsoft.com/office/powerpoint/2010/main" val="42845160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9"/>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1pPr>
            <a:lvl2pPr marL="714495" indent="-274806"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2pPr>
            <a:lvl3pPr marL="1099223" indent="-219845"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3pPr>
            <a:lvl4pPr marL="1538912" indent="-219845"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4pPr>
            <a:lvl5pPr marL="1978602" indent="-219845"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5pPr>
            <a:lvl6pPr marL="2418291" indent="-219845" defTabSz="439689" eaLnBrk="0" fontAlgn="base" hangingPunct="0">
              <a:spcBef>
                <a:spcPct val="0"/>
              </a:spcBef>
              <a:spcAft>
                <a:spcPct val="0"/>
              </a:spcAft>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6pPr>
            <a:lvl7pPr marL="2857980" indent="-219845" defTabSz="439689" eaLnBrk="0" fontAlgn="base" hangingPunct="0">
              <a:spcBef>
                <a:spcPct val="0"/>
              </a:spcBef>
              <a:spcAft>
                <a:spcPct val="0"/>
              </a:spcAft>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7pPr>
            <a:lvl8pPr marL="3297669" indent="-219845" defTabSz="439689" eaLnBrk="0" fontAlgn="base" hangingPunct="0">
              <a:spcBef>
                <a:spcPct val="0"/>
              </a:spcBef>
              <a:spcAft>
                <a:spcPct val="0"/>
              </a:spcAft>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8pPr>
            <a:lvl9pPr marL="3737359" indent="-219845" defTabSz="439689" eaLnBrk="0" fontAlgn="base" hangingPunct="0">
              <a:spcBef>
                <a:spcPct val="0"/>
              </a:spcBef>
              <a:spcAft>
                <a:spcPct val="0"/>
              </a:spcAft>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9pPr>
          </a:lstStyle>
          <a:p>
            <a:pPr eaLnBrk="1" hangingPunct="1"/>
            <a:fld id="{3EC86136-A375-4EA3-83C1-0A3571D588FD}" type="slidenum">
              <a:rPr lang="en-GB" smtClean="0">
                <a:solidFill>
                  <a:srgbClr val="000000"/>
                </a:solidFill>
                <a:latin typeface="Tahoma" pitchFamily="34" charset="0"/>
              </a:rPr>
              <a:pPr eaLnBrk="1" hangingPunct="1"/>
              <a:t>3</a:t>
            </a:fld>
            <a:endParaRPr lang="en-GB" smtClean="0">
              <a:solidFill>
                <a:srgbClr val="000000"/>
              </a:solidFill>
              <a:latin typeface="Tahoma" pitchFamily="34" charset="0"/>
            </a:endParaRPr>
          </a:p>
        </p:txBody>
      </p:sp>
      <p:sp>
        <p:nvSpPr>
          <p:cNvPr id="27651" name="Rectangle 2"/>
          <p:cNvSpPr>
            <a:spLocks noGrp="1" noRot="1" noChangeAspect="1" noChangeArrowheads="1" noTextEdit="1"/>
          </p:cNvSpPr>
          <p:nvPr>
            <p:ph type="sldImg"/>
          </p:nvPr>
        </p:nvSpPr>
        <p:spPr>
          <a:xfrm>
            <a:off x="1158875" y="684213"/>
            <a:ext cx="4668838" cy="3502025"/>
          </a:xfrm>
          <a:ln/>
        </p:spPr>
      </p:sp>
      <p:sp>
        <p:nvSpPr>
          <p:cNvPr id="27652" name="Rectangle 3"/>
          <p:cNvSpPr>
            <a:spLocks noGrp="1" noChangeArrowheads="1"/>
          </p:cNvSpPr>
          <p:nvPr>
            <p:ph type="body" idx="1"/>
          </p:nvPr>
        </p:nvSpPr>
        <p:spPr>
          <a:xfrm>
            <a:off x="911022" y="4413135"/>
            <a:ext cx="5162958" cy="418595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r>
              <a:rPr lang="en-US" sz="1200" kern="1200" dirty="0" smtClean="0">
                <a:solidFill>
                  <a:srgbClr val="000000"/>
                </a:solidFill>
                <a:effectLst/>
                <a:latin typeface="Times New Roman" pitchFamily="18" charset="0"/>
                <a:ea typeface="+mn-ea"/>
                <a:cs typeface="+mn-cs"/>
              </a:rPr>
              <a:t>The specification is fundamentally a description of what the circuit must do. </a:t>
            </a:r>
          </a:p>
          <a:p>
            <a:r>
              <a:rPr lang="en-US" sz="1200" kern="1200" dirty="0" smtClean="0">
                <a:solidFill>
                  <a:srgbClr val="000000"/>
                </a:solidFill>
                <a:effectLst/>
                <a:latin typeface="Times New Roman" pitchFamily="18" charset="0"/>
                <a:ea typeface="+mn-ea"/>
                <a:cs typeface="+mn-cs"/>
              </a:rPr>
              <a:t>In addition to describing the circuit’s behavior, the specification also describes the circuit’s interface, which is the set of inputs and outputs through which the circuit receives information and provides results. </a:t>
            </a:r>
          </a:p>
          <a:p>
            <a:r>
              <a:rPr lang="en-US" sz="1200" kern="1200" dirty="0" smtClean="0">
                <a:solidFill>
                  <a:srgbClr val="000000"/>
                </a:solidFill>
                <a:effectLst/>
                <a:latin typeface="Times New Roman" pitchFamily="18" charset="0"/>
                <a:ea typeface="+mn-ea"/>
                <a:cs typeface="+mn-cs"/>
              </a:rPr>
              <a:t>In this course, the specification will usually be given to you. </a:t>
            </a:r>
          </a:p>
          <a:p>
            <a:r>
              <a:rPr lang="en-US" sz="1200" kern="1200" dirty="0" smtClean="0">
                <a:solidFill>
                  <a:srgbClr val="000000"/>
                </a:solidFill>
                <a:effectLst/>
                <a:latin typeface="Times New Roman" pitchFamily="18" charset="0"/>
                <a:ea typeface="+mn-ea"/>
                <a:cs typeface="+mn-cs"/>
              </a:rPr>
              <a:t>In practice, the development of an accurate and complete specification, or refinement of an incomplete specification, is an important part of the design process. </a:t>
            </a:r>
          </a:p>
          <a:p>
            <a:r>
              <a:rPr lang="en-US" sz="1200" kern="1200" dirty="0" smtClean="0">
                <a:solidFill>
                  <a:srgbClr val="000000"/>
                </a:solidFill>
                <a:effectLst/>
                <a:latin typeface="Times New Roman" pitchFamily="18" charset="0"/>
                <a:ea typeface="+mn-ea"/>
                <a:cs typeface="+mn-cs"/>
              </a:rPr>
              <a:t>This work is often a real challenge, but it is crucial to the success of all the design efforts that follow.</a:t>
            </a:r>
            <a:endParaRPr lang="en-US" dirty="0" smtClean="0">
              <a:latin typeface="Times New Roman" pitchFamily="16" charset="0"/>
            </a:endParaRPr>
          </a:p>
        </p:txBody>
      </p:sp>
    </p:spTree>
    <p:extLst>
      <p:ext uri="{BB962C8B-B14F-4D97-AF65-F5344CB8AC3E}">
        <p14:creationId xmlns:p14="http://schemas.microsoft.com/office/powerpoint/2010/main" val="30402636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9"/>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1pPr>
            <a:lvl2pPr marL="714495" indent="-274806"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2pPr>
            <a:lvl3pPr marL="1099223" indent="-219845"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3pPr>
            <a:lvl4pPr marL="1538912" indent="-219845"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4pPr>
            <a:lvl5pPr marL="1978602" indent="-219845"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5pPr>
            <a:lvl6pPr marL="2418291" indent="-219845" defTabSz="439689" eaLnBrk="0" fontAlgn="base" hangingPunct="0">
              <a:spcBef>
                <a:spcPct val="0"/>
              </a:spcBef>
              <a:spcAft>
                <a:spcPct val="0"/>
              </a:spcAft>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6pPr>
            <a:lvl7pPr marL="2857980" indent="-219845" defTabSz="439689" eaLnBrk="0" fontAlgn="base" hangingPunct="0">
              <a:spcBef>
                <a:spcPct val="0"/>
              </a:spcBef>
              <a:spcAft>
                <a:spcPct val="0"/>
              </a:spcAft>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7pPr>
            <a:lvl8pPr marL="3297669" indent="-219845" defTabSz="439689" eaLnBrk="0" fontAlgn="base" hangingPunct="0">
              <a:spcBef>
                <a:spcPct val="0"/>
              </a:spcBef>
              <a:spcAft>
                <a:spcPct val="0"/>
              </a:spcAft>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8pPr>
            <a:lvl9pPr marL="3737359" indent="-219845" defTabSz="439689" eaLnBrk="0" fontAlgn="base" hangingPunct="0">
              <a:spcBef>
                <a:spcPct val="0"/>
              </a:spcBef>
              <a:spcAft>
                <a:spcPct val="0"/>
              </a:spcAft>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9pPr>
          </a:lstStyle>
          <a:p>
            <a:pPr eaLnBrk="1" hangingPunct="1"/>
            <a:fld id="{3EC86136-A375-4EA3-83C1-0A3571D588FD}" type="slidenum">
              <a:rPr lang="en-GB" smtClean="0">
                <a:solidFill>
                  <a:srgbClr val="000000"/>
                </a:solidFill>
                <a:latin typeface="Tahoma" pitchFamily="34" charset="0"/>
              </a:rPr>
              <a:pPr eaLnBrk="1" hangingPunct="1"/>
              <a:t>4</a:t>
            </a:fld>
            <a:endParaRPr lang="en-GB" smtClean="0">
              <a:solidFill>
                <a:srgbClr val="000000"/>
              </a:solidFill>
              <a:latin typeface="Tahoma" pitchFamily="34" charset="0"/>
            </a:endParaRPr>
          </a:p>
        </p:txBody>
      </p:sp>
      <p:sp>
        <p:nvSpPr>
          <p:cNvPr id="27651" name="Rectangle 2"/>
          <p:cNvSpPr>
            <a:spLocks noGrp="1" noRot="1" noChangeAspect="1" noChangeArrowheads="1" noTextEdit="1"/>
          </p:cNvSpPr>
          <p:nvPr>
            <p:ph type="sldImg"/>
          </p:nvPr>
        </p:nvSpPr>
        <p:spPr>
          <a:xfrm>
            <a:off x="1158875" y="684213"/>
            <a:ext cx="4668838" cy="3502025"/>
          </a:xfrm>
          <a:ln/>
        </p:spPr>
      </p:sp>
      <p:sp>
        <p:nvSpPr>
          <p:cNvPr id="27652" name="Rectangle 3"/>
          <p:cNvSpPr>
            <a:spLocks noGrp="1" noChangeArrowheads="1"/>
          </p:cNvSpPr>
          <p:nvPr>
            <p:ph type="body" idx="1"/>
          </p:nvPr>
        </p:nvSpPr>
        <p:spPr>
          <a:xfrm>
            <a:off x="911022" y="4413135"/>
            <a:ext cx="5162958" cy="418595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r>
              <a:rPr lang="en-US" sz="1200" kern="1200" dirty="0" smtClean="0">
                <a:solidFill>
                  <a:srgbClr val="000000"/>
                </a:solidFill>
                <a:effectLst/>
                <a:latin typeface="Times New Roman" pitchFamily="18" charset="0"/>
                <a:ea typeface="+mn-ea"/>
                <a:cs typeface="+mn-cs"/>
              </a:rPr>
              <a:t>Once we know what the circuit must do, we need to translate that into the required behavior. </a:t>
            </a:r>
          </a:p>
          <a:p>
            <a:r>
              <a:rPr lang="en-US" sz="1200" kern="1200" dirty="0" smtClean="0">
                <a:solidFill>
                  <a:srgbClr val="000000"/>
                </a:solidFill>
                <a:effectLst/>
                <a:latin typeface="Times New Roman" pitchFamily="18" charset="0"/>
                <a:ea typeface="+mn-ea"/>
                <a:cs typeface="+mn-cs"/>
              </a:rPr>
              <a:t>First, we determine the different states the circuit will need to have. </a:t>
            </a:r>
          </a:p>
          <a:p>
            <a:r>
              <a:rPr lang="en-US" sz="1200" kern="1200" dirty="0" smtClean="0">
                <a:solidFill>
                  <a:srgbClr val="000000"/>
                </a:solidFill>
                <a:effectLst/>
                <a:latin typeface="Times New Roman" pitchFamily="18" charset="0"/>
                <a:ea typeface="+mn-ea"/>
                <a:cs typeface="+mn-cs"/>
              </a:rPr>
              <a:t>Then for each state we decide how the machine should respond to all possible input combinations. </a:t>
            </a:r>
          </a:p>
          <a:p>
            <a:r>
              <a:rPr lang="en-US" sz="1200" kern="1200" dirty="0" smtClean="0">
                <a:solidFill>
                  <a:srgbClr val="000000"/>
                </a:solidFill>
                <a:effectLst/>
                <a:latin typeface="Times New Roman" pitchFamily="18" charset="0"/>
                <a:ea typeface="+mn-ea"/>
                <a:cs typeface="+mn-cs"/>
              </a:rPr>
              <a:t>Once we have a state diagram, we need to validate its behavior by walking through it for different conditions. </a:t>
            </a:r>
          </a:p>
          <a:p>
            <a:r>
              <a:rPr lang="en-US" sz="1200" kern="1200" dirty="0" smtClean="0">
                <a:solidFill>
                  <a:srgbClr val="000000"/>
                </a:solidFill>
                <a:effectLst/>
                <a:latin typeface="Times New Roman" pitchFamily="18" charset="0"/>
                <a:ea typeface="+mn-ea"/>
                <a:cs typeface="+mn-cs"/>
              </a:rPr>
              <a:t>The state diagram is usually drawn first to graphically capture the circuit’s behavior, and then the state table is extracted from that diagram. </a:t>
            </a:r>
          </a:p>
          <a:p>
            <a:r>
              <a:rPr lang="en-US" sz="1200" kern="1200" dirty="0" smtClean="0">
                <a:solidFill>
                  <a:srgbClr val="000000"/>
                </a:solidFill>
                <a:effectLst/>
                <a:latin typeface="Times New Roman" pitchFamily="18" charset="0"/>
                <a:ea typeface="+mn-ea"/>
                <a:cs typeface="+mn-cs"/>
              </a:rPr>
              <a:t>The state table and the state diagram contain exactly the same information, but the state diagram is far better for visualizing the machine’s behavior, whereas the state table captures that behavior in a tabular form that is easier to convert to a circuit design.</a:t>
            </a:r>
            <a:endParaRPr lang="en-US" dirty="0" smtClean="0">
              <a:latin typeface="Times New Roman" pitchFamily="16" charset="0"/>
            </a:endParaRPr>
          </a:p>
        </p:txBody>
      </p:sp>
    </p:spTree>
    <p:extLst>
      <p:ext uri="{BB962C8B-B14F-4D97-AF65-F5344CB8AC3E}">
        <p14:creationId xmlns:p14="http://schemas.microsoft.com/office/powerpoint/2010/main" val="9212610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9"/>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1pPr>
            <a:lvl2pPr marL="714495" indent="-274806"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2pPr>
            <a:lvl3pPr marL="1099223" indent="-219845"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3pPr>
            <a:lvl4pPr marL="1538912" indent="-219845"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4pPr>
            <a:lvl5pPr marL="1978602" indent="-219845"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5pPr>
            <a:lvl6pPr marL="2418291" indent="-219845" defTabSz="439689" eaLnBrk="0" fontAlgn="base" hangingPunct="0">
              <a:spcBef>
                <a:spcPct val="0"/>
              </a:spcBef>
              <a:spcAft>
                <a:spcPct val="0"/>
              </a:spcAft>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6pPr>
            <a:lvl7pPr marL="2857980" indent="-219845" defTabSz="439689" eaLnBrk="0" fontAlgn="base" hangingPunct="0">
              <a:spcBef>
                <a:spcPct val="0"/>
              </a:spcBef>
              <a:spcAft>
                <a:spcPct val="0"/>
              </a:spcAft>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7pPr>
            <a:lvl8pPr marL="3297669" indent="-219845" defTabSz="439689" eaLnBrk="0" fontAlgn="base" hangingPunct="0">
              <a:spcBef>
                <a:spcPct val="0"/>
              </a:spcBef>
              <a:spcAft>
                <a:spcPct val="0"/>
              </a:spcAft>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8pPr>
            <a:lvl9pPr marL="3737359" indent="-219845" defTabSz="439689" eaLnBrk="0" fontAlgn="base" hangingPunct="0">
              <a:spcBef>
                <a:spcPct val="0"/>
              </a:spcBef>
              <a:spcAft>
                <a:spcPct val="0"/>
              </a:spcAft>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9pPr>
          </a:lstStyle>
          <a:p>
            <a:pPr eaLnBrk="1" hangingPunct="1"/>
            <a:fld id="{3EC86136-A375-4EA3-83C1-0A3571D588FD}" type="slidenum">
              <a:rPr lang="en-GB" smtClean="0">
                <a:solidFill>
                  <a:srgbClr val="000000"/>
                </a:solidFill>
                <a:latin typeface="Tahoma" pitchFamily="34" charset="0"/>
              </a:rPr>
              <a:pPr eaLnBrk="1" hangingPunct="1"/>
              <a:t>5</a:t>
            </a:fld>
            <a:endParaRPr lang="en-GB" smtClean="0">
              <a:solidFill>
                <a:srgbClr val="000000"/>
              </a:solidFill>
              <a:latin typeface="Tahoma" pitchFamily="34" charset="0"/>
            </a:endParaRPr>
          </a:p>
        </p:txBody>
      </p:sp>
      <p:sp>
        <p:nvSpPr>
          <p:cNvPr id="27651" name="Rectangle 2"/>
          <p:cNvSpPr>
            <a:spLocks noGrp="1" noRot="1" noChangeAspect="1" noChangeArrowheads="1" noTextEdit="1"/>
          </p:cNvSpPr>
          <p:nvPr>
            <p:ph type="sldImg"/>
          </p:nvPr>
        </p:nvSpPr>
        <p:spPr>
          <a:xfrm>
            <a:off x="1158875" y="684213"/>
            <a:ext cx="4668838" cy="3502025"/>
          </a:xfrm>
          <a:ln/>
        </p:spPr>
      </p:sp>
      <p:sp>
        <p:nvSpPr>
          <p:cNvPr id="27652" name="Rectangle 3"/>
          <p:cNvSpPr>
            <a:spLocks noGrp="1" noChangeArrowheads="1"/>
          </p:cNvSpPr>
          <p:nvPr>
            <p:ph type="body" idx="1"/>
          </p:nvPr>
        </p:nvSpPr>
        <p:spPr>
          <a:xfrm>
            <a:off x="911022" y="4413135"/>
            <a:ext cx="5162958" cy="418595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r>
              <a:rPr lang="en-US" sz="1200" kern="1200" dirty="0" smtClean="0">
                <a:solidFill>
                  <a:srgbClr val="000000"/>
                </a:solidFill>
                <a:effectLst/>
                <a:latin typeface="Times New Roman" pitchFamily="18" charset="0"/>
                <a:ea typeface="+mn-ea"/>
                <a:cs typeface="+mn-cs"/>
              </a:rPr>
              <a:t>After we have the initial state diagram, we work on refining it. </a:t>
            </a:r>
          </a:p>
          <a:p>
            <a:r>
              <a:rPr lang="en-US" sz="1200" kern="1200" dirty="0" smtClean="0">
                <a:solidFill>
                  <a:srgbClr val="000000"/>
                </a:solidFill>
                <a:effectLst/>
                <a:latin typeface="Times New Roman" pitchFamily="18" charset="0"/>
                <a:ea typeface="+mn-ea"/>
                <a:cs typeface="+mn-cs"/>
              </a:rPr>
              <a:t>We analyze the diagram to see if any of the states are redundant and can be merged into a single state. </a:t>
            </a:r>
          </a:p>
          <a:p>
            <a:r>
              <a:rPr lang="en-US" sz="1200" kern="1200" dirty="0" smtClean="0">
                <a:solidFill>
                  <a:srgbClr val="000000"/>
                </a:solidFill>
                <a:effectLst/>
                <a:latin typeface="Times New Roman" pitchFamily="18" charset="0"/>
                <a:ea typeface="+mn-ea"/>
                <a:cs typeface="+mn-cs"/>
              </a:rPr>
              <a:t>We want the state machine to be as simple as possible to minimize the size, and so</a:t>
            </a:r>
            <a:r>
              <a:rPr lang="en-US" sz="1200" kern="1200" baseline="0" dirty="0" smtClean="0">
                <a:solidFill>
                  <a:srgbClr val="000000"/>
                </a:solidFill>
                <a:effectLst/>
                <a:latin typeface="Times New Roman" pitchFamily="18" charset="0"/>
                <a:ea typeface="+mn-ea"/>
                <a:cs typeface="+mn-cs"/>
              </a:rPr>
              <a:t> the</a:t>
            </a:r>
            <a:r>
              <a:rPr lang="en-US" sz="1200" kern="1200" dirty="0" smtClean="0">
                <a:solidFill>
                  <a:srgbClr val="000000"/>
                </a:solidFill>
                <a:effectLst/>
                <a:latin typeface="Times New Roman" pitchFamily="18" charset="0"/>
                <a:ea typeface="+mn-ea"/>
                <a:cs typeface="+mn-cs"/>
              </a:rPr>
              <a:t> cost, of </a:t>
            </a:r>
            <a:r>
              <a:rPr lang="en-US" sz="1200" kern="1200" smtClean="0">
                <a:solidFill>
                  <a:srgbClr val="000000"/>
                </a:solidFill>
                <a:effectLst/>
                <a:latin typeface="Times New Roman" pitchFamily="18" charset="0"/>
                <a:ea typeface="+mn-ea"/>
                <a:cs typeface="+mn-cs"/>
              </a:rPr>
              <a:t>the circuit. </a:t>
            </a:r>
            <a:endParaRPr lang="en-US" sz="1200" kern="1200" dirty="0" smtClean="0">
              <a:solidFill>
                <a:srgbClr val="000000"/>
              </a:solidFill>
              <a:effectLst/>
              <a:latin typeface="Times New Roman" pitchFamily="18" charset="0"/>
              <a:ea typeface="+mn-ea"/>
              <a:cs typeface="+mn-cs"/>
            </a:endParaRPr>
          </a:p>
          <a:p>
            <a:r>
              <a:rPr lang="en-US" sz="1200" kern="1200" dirty="0" smtClean="0">
                <a:solidFill>
                  <a:srgbClr val="000000"/>
                </a:solidFill>
                <a:effectLst/>
                <a:latin typeface="Times New Roman" pitchFamily="18" charset="0"/>
                <a:ea typeface="+mn-ea"/>
                <a:cs typeface="+mn-cs"/>
              </a:rPr>
              <a:t>We will also have to decide how the machine will behave if it enters any unused states.</a:t>
            </a:r>
            <a:endParaRPr lang="en-US" dirty="0" smtClean="0">
              <a:latin typeface="Times New Roman" pitchFamily="16" charset="0"/>
            </a:endParaRPr>
          </a:p>
        </p:txBody>
      </p:sp>
    </p:spTree>
    <p:extLst>
      <p:ext uri="{BB962C8B-B14F-4D97-AF65-F5344CB8AC3E}">
        <p14:creationId xmlns:p14="http://schemas.microsoft.com/office/powerpoint/2010/main" val="23793202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9"/>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1pPr>
            <a:lvl2pPr marL="714495" indent="-274806"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2pPr>
            <a:lvl3pPr marL="1099223" indent="-219845"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3pPr>
            <a:lvl4pPr marL="1538912" indent="-219845"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4pPr>
            <a:lvl5pPr marL="1978602" indent="-219845"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5pPr>
            <a:lvl6pPr marL="2418291" indent="-219845" defTabSz="439689" eaLnBrk="0" fontAlgn="base" hangingPunct="0">
              <a:spcBef>
                <a:spcPct val="0"/>
              </a:spcBef>
              <a:spcAft>
                <a:spcPct val="0"/>
              </a:spcAft>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6pPr>
            <a:lvl7pPr marL="2857980" indent="-219845" defTabSz="439689" eaLnBrk="0" fontAlgn="base" hangingPunct="0">
              <a:spcBef>
                <a:spcPct val="0"/>
              </a:spcBef>
              <a:spcAft>
                <a:spcPct val="0"/>
              </a:spcAft>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7pPr>
            <a:lvl8pPr marL="3297669" indent="-219845" defTabSz="439689" eaLnBrk="0" fontAlgn="base" hangingPunct="0">
              <a:spcBef>
                <a:spcPct val="0"/>
              </a:spcBef>
              <a:spcAft>
                <a:spcPct val="0"/>
              </a:spcAft>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8pPr>
            <a:lvl9pPr marL="3737359" indent="-219845" defTabSz="439689" eaLnBrk="0" fontAlgn="base" hangingPunct="0">
              <a:spcBef>
                <a:spcPct val="0"/>
              </a:spcBef>
              <a:spcAft>
                <a:spcPct val="0"/>
              </a:spcAft>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9pPr>
          </a:lstStyle>
          <a:p>
            <a:pPr eaLnBrk="1" hangingPunct="1"/>
            <a:fld id="{3EC86136-A375-4EA3-83C1-0A3571D588FD}" type="slidenum">
              <a:rPr lang="en-GB" smtClean="0">
                <a:solidFill>
                  <a:srgbClr val="000000"/>
                </a:solidFill>
                <a:latin typeface="Tahoma" pitchFamily="34" charset="0"/>
              </a:rPr>
              <a:pPr eaLnBrk="1" hangingPunct="1"/>
              <a:t>6</a:t>
            </a:fld>
            <a:endParaRPr lang="en-GB" smtClean="0">
              <a:solidFill>
                <a:srgbClr val="000000"/>
              </a:solidFill>
              <a:latin typeface="Tahoma" pitchFamily="34" charset="0"/>
            </a:endParaRPr>
          </a:p>
        </p:txBody>
      </p:sp>
      <p:sp>
        <p:nvSpPr>
          <p:cNvPr id="27651" name="Rectangle 2"/>
          <p:cNvSpPr>
            <a:spLocks noGrp="1" noRot="1" noChangeAspect="1" noChangeArrowheads="1" noTextEdit="1"/>
          </p:cNvSpPr>
          <p:nvPr>
            <p:ph type="sldImg"/>
          </p:nvPr>
        </p:nvSpPr>
        <p:spPr>
          <a:xfrm>
            <a:off x="1158875" y="684213"/>
            <a:ext cx="4668838" cy="3502025"/>
          </a:xfrm>
          <a:ln/>
        </p:spPr>
      </p:sp>
      <p:sp>
        <p:nvSpPr>
          <p:cNvPr id="27652" name="Rectangle 3"/>
          <p:cNvSpPr>
            <a:spLocks noGrp="1" noChangeArrowheads="1"/>
          </p:cNvSpPr>
          <p:nvPr>
            <p:ph type="body" idx="1"/>
          </p:nvPr>
        </p:nvSpPr>
        <p:spPr>
          <a:xfrm>
            <a:off x="911022" y="4413135"/>
            <a:ext cx="5162958" cy="418595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r>
              <a:rPr lang="en-US" sz="1200" kern="1200" dirty="0" smtClean="0">
                <a:solidFill>
                  <a:srgbClr val="000000"/>
                </a:solidFill>
                <a:effectLst/>
                <a:latin typeface="Times New Roman" pitchFamily="18" charset="0"/>
                <a:ea typeface="+mn-ea"/>
                <a:cs typeface="+mn-cs"/>
              </a:rPr>
              <a:t>We then begin to implement the optimized state diagram. </a:t>
            </a:r>
            <a:br>
              <a:rPr lang="en-US" sz="1200" kern="1200" dirty="0" smtClean="0">
                <a:solidFill>
                  <a:srgbClr val="000000"/>
                </a:solidFill>
                <a:effectLst/>
                <a:latin typeface="Times New Roman" pitchFamily="18" charset="0"/>
                <a:ea typeface="+mn-ea"/>
                <a:cs typeface="+mn-cs"/>
              </a:rPr>
            </a:br>
            <a:r>
              <a:rPr lang="en-US" sz="1200" kern="1200" dirty="0" smtClean="0">
                <a:solidFill>
                  <a:srgbClr val="000000"/>
                </a:solidFill>
                <a:effectLst/>
                <a:latin typeface="Times New Roman" pitchFamily="18" charset="0"/>
                <a:ea typeface="+mn-ea"/>
                <a:cs typeface="+mn-cs"/>
              </a:rPr>
              <a:t>First, we determine the number of flip-flops that are required. </a:t>
            </a:r>
          </a:p>
          <a:p>
            <a:r>
              <a:rPr lang="en-US" sz="1200" kern="1200" dirty="0" smtClean="0">
                <a:solidFill>
                  <a:srgbClr val="000000"/>
                </a:solidFill>
                <a:effectLst/>
                <a:latin typeface="Times New Roman" pitchFamily="18" charset="0"/>
                <a:ea typeface="+mn-ea"/>
                <a:cs typeface="+mn-cs"/>
              </a:rPr>
              <a:t>Then, we must assign a binary value to each state. </a:t>
            </a:r>
          </a:p>
          <a:p>
            <a:r>
              <a:rPr lang="en-US" sz="1200" kern="1200" dirty="0" smtClean="0">
                <a:solidFill>
                  <a:srgbClr val="000000"/>
                </a:solidFill>
                <a:effectLst/>
                <a:latin typeface="Times New Roman" pitchFamily="18" charset="0"/>
                <a:ea typeface="+mn-ea"/>
                <a:cs typeface="+mn-cs"/>
              </a:rPr>
              <a:t>The selection of state values can have a significant impact on the complexity of the logic required to implement the required behavior. </a:t>
            </a:r>
          </a:p>
          <a:p>
            <a:r>
              <a:rPr lang="en-US" sz="1200" kern="1200" dirty="0" smtClean="0">
                <a:solidFill>
                  <a:srgbClr val="000000"/>
                </a:solidFill>
                <a:effectLst/>
                <a:latin typeface="Times New Roman" pitchFamily="18" charset="0"/>
                <a:ea typeface="+mn-ea"/>
                <a:cs typeface="+mn-cs"/>
              </a:rPr>
              <a:t>We’ll discuss this a bit more later, but in general, optimizing the state assignment is a difficult problem to solve and beyond the scope of this class.</a:t>
            </a:r>
            <a:endParaRPr lang="en-US" dirty="0" smtClean="0">
              <a:latin typeface="Times New Roman" pitchFamily="16" charset="0"/>
            </a:endParaRPr>
          </a:p>
        </p:txBody>
      </p:sp>
    </p:spTree>
    <p:extLst>
      <p:ext uri="{BB962C8B-B14F-4D97-AF65-F5344CB8AC3E}">
        <p14:creationId xmlns:p14="http://schemas.microsoft.com/office/powerpoint/2010/main" val="28923001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9"/>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1pPr>
            <a:lvl2pPr marL="714495" indent="-274806"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2pPr>
            <a:lvl3pPr marL="1099223" indent="-219845"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3pPr>
            <a:lvl4pPr marL="1538912" indent="-219845"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4pPr>
            <a:lvl5pPr marL="1978602" indent="-219845"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5pPr>
            <a:lvl6pPr marL="2418291" indent="-219845" defTabSz="439689" eaLnBrk="0" fontAlgn="base" hangingPunct="0">
              <a:spcBef>
                <a:spcPct val="0"/>
              </a:spcBef>
              <a:spcAft>
                <a:spcPct val="0"/>
              </a:spcAft>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6pPr>
            <a:lvl7pPr marL="2857980" indent="-219845" defTabSz="439689" eaLnBrk="0" fontAlgn="base" hangingPunct="0">
              <a:spcBef>
                <a:spcPct val="0"/>
              </a:spcBef>
              <a:spcAft>
                <a:spcPct val="0"/>
              </a:spcAft>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7pPr>
            <a:lvl8pPr marL="3297669" indent="-219845" defTabSz="439689" eaLnBrk="0" fontAlgn="base" hangingPunct="0">
              <a:spcBef>
                <a:spcPct val="0"/>
              </a:spcBef>
              <a:spcAft>
                <a:spcPct val="0"/>
              </a:spcAft>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8pPr>
            <a:lvl9pPr marL="3737359" indent="-219845" defTabSz="439689" eaLnBrk="0" fontAlgn="base" hangingPunct="0">
              <a:spcBef>
                <a:spcPct val="0"/>
              </a:spcBef>
              <a:spcAft>
                <a:spcPct val="0"/>
              </a:spcAft>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9pPr>
          </a:lstStyle>
          <a:p>
            <a:pPr eaLnBrk="1" hangingPunct="1"/>
            <a:fld id="{3EC86136-A375-4EA3-83C1-0A3571D588FD}" type="slidenum">
              <a:rPr lang="en-GB" smtClean="0">
                <a:solidFill>
                  <a:srgbClr val="000000"/>
                </a:solidFill>
                <a:latin typeface="Tahoma" pitchFamily="34" charset="0"/>
              </a:rPr>
              <a:pPr eaLnBrk="1" hangingPunct="1"/>
              <a:t>7</a:t>
            </a:fld>
            <a:endParaRPr lang="en-GB" smtClean="0">
              <a:solidFill>
                <a:srgbClr val="000000"/>
              </a:solidFill>
              <a:latin typeface="Tahoma" pitchFamily="34" charset="0"/>
            </a:endParaRPr>
          </a:p>
        </p:txBody>
      </p:sp>
      <p:sp>
        <p:nvSpPr>
          <p:cNvPr id="27651" name="Rectangle 2"/>
          <p:cNvSpPr>
            <a:spLocks noGrp="1" noRot="1" noChangeAspect="1" noChangeArrowheads="1" noTextEdit="1"/>
          </p:cNvSpPr>
          <p:nvPr>
            <p:ph type="sldImg"/>
          </p:nvPr>
        </p:nvSpPr>
        <p:spPr>
          <a:xfrm>
            <a:off x="1158875" y="684213"/>
            <a:ext cx="4668838" cy="3502025"/>
          </a:xfrm>
          <a:ln/>
        </p:spPr>
      </p:sp>
      <p:sp>
        <p:nvSpPr>
          <p:cNvPr id="27652" name="Rectangle 3"/>
          <p:cNvSpPr>
            <a:spLocks noGrp="1" noChangeArrowheads="1"/>
          </p:cNvSpPr>
          <p:nvPr>
            <p:ph type="body" idx="1"/>
          </p:nvPr>
        </p:nvSpPr>
        <p:spPr>
          <a:xfrm>
            <a:off x="911022" y="4413135"/>
            <a:ext cx="5162958" cy="418595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r>
              <a:rPr lang="en-US" sz="1200" kern="1200" dirty="0" smtClean="0">
                <a:solidFill>
                  <a:srgbClr val="000000"/>
                </a:solidFill>
                <a:effectLst/>
                <a:latin typeface="Times New Roman" pitchFamily="18" charset="0"/>
                <a:ea typeface="+mn-ea"/>
                <a:cs typeface="+mn-cs"/>
              </a:rPr>
              <a:t>Once the state numbers have been assigned, we can use the data in the state table to design the logic required for each flip-flop input and for each circuit output. </a:t>
            </a:r>
          </a:p>
          <a:p>
            <a:r>
              <a:rPr lang="en-US" sz="1200" kern="1200" dirty="0" smtClean="0">
                <a:solidFill>
                  <a:srgbClr val="000000"/>
                </a:solidFill>
                <a:effectLst/>
                <a:latin typeface="Times New Roman" pitchFamily="18" charset="0"/>
                <a:ea typeface="+mn-ea"/>
                <a:cs typeface="+mn-cs"/>
              </a:rPr>
              <a:t>We’ll see examples of this process in later videos.</a:t>
            </a:r>
            <a:endParaRPr lang="en-US" dirty="0" smtClean="0">
              <a:latin typeface="Times New Roman" pitchFamily="16" charset="0"/>
            </a:endParaRPr>
          </a:p>
        </p:txBody>
      </p:sp>
    </p:spTree>
    <p:extLst>
      <p:ext uri="{BB962C8B-B14F-4D97-AF65-F5344CB8AC3E}">
        <p14:creationId xmlns:p14="http://schemas.microsoft.com/office/powerpoint/2010/main" val="42561569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9"/>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1pPr>
            <a:lvl2pPr marL="714495" indent="-274806"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2pPr>
            <a:lvl3pPr marL="1099223" indent="-219845"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3pPr>
            <a:lvl4pPr marL="1538912" indent="-219845"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4pPr>
            <a:lvl5pPr marL="1978602" indent="-219845"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5pPr>
            <a:lvl6pPr marL="2418291" indent="-219845" defTabSz="439689" eaLnBrk="0" fontAlgn="base" hangingPunct="0">
              <a:spcBef>
                <a:spcPct val="0"/>
              </a:spcBef>
              <a:spcAft>
                <a:spcPct val="0"/>
              </a:spcAft>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6pPr>
            <a:lvl7pPr marL="2857980" indent="-219845" defTabSz="439689" eaLnBrk="0" fontAlgn="base" hangingPunct="0">
              <a:spcBef>
                <a:spcPct val="0"/>
              </a:spcBef>
              <a:spcAft>
                <a:spcPct val="0"/>
              </a:spcAft>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7pPr>
            <a:lvl8pPr marL="3297669" indent="-219845" defTabSz="439689" eaLnBrk="0" fontAlgn="base" hangingPunct="0">
              <a:spcBef>
                <a:spcPct val="0"/>
              </a:spcBef>
              <a:spcAft>
                <a:spcPct val="0"/>
              </a:spcAft>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8pPr>
            <a:lvl9pPr marL="3737359" indent="-219845" defTabSz="439689" eaLnBrk="0" fontAlgn="base" hangingPunct="0">
              <a:spcBef>
                <a:spcPct val="0"/>
              </a:spcBef>
              <a:spcAft>
                <a:spcPct val="0"/>
              </a:spcAft>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9pPr>
          </a:lstStyle>
          <a:p>
            <a:pPr eaLnBrk="1" hangingPunct="1"/>
            <a:fld id="{3EC86136-A375-4EA3-83C1-0A3571D588FD}" type="slidenum">
              <a:rPr lang="en-GB" smtClean="0">
                <a:solidFill>
                  <a:srgbClr val="000000"/>
                </a:solidFill>
                <a:latin typeface="Tahoma" pitchFamily="34" charset="0"/>
              </a:rPr>
              <a:pPr eaLnBrk="1" hangingPunct="1"/>
              <a:t>8</a:t>
            </a:fld>
            <a:endParaRPr lang="en-GB" smtClean="0">
              <a:solidFill>
                <a:srgbClr val="000000"/>
              </a:solidFill>
              <a:latin typeface="Tahoma" pitchFamily="34" charset="0"/>
            </a:endParaRPr>
          </a:p>
        </p:txBody>
      </p:sp>
      <p:sp>
        <p:nvSpPr>
          <p:cNvPr id="27651" name="Rectangle 2"/>
          <p:cNvSpPr>
            <a:spLocks noGrp="1" noRot="1" noChangeAspect="1" noChangeArrowheads="1" noTextEdit="1"/>
          </p:cNvSpPr>
          <p:nvPr>
            <p:ph type="sldImg"/>
          </p:nvPr>
        </p:nvSpPr>
        <p:spPr>
          <a:xfrm>
            <a:off x="1158875" y="684213"/>
            <a:ext cx="4668838" cy="3502025"/>
          </a:xfrm>
          <a:ln/>
        </p:spPr>
      </p:sp>
      <p:sp>
        <p:nvSpPr>
          <p:cNvPr id="27652" name="Rectangle 3"/>
          <p:cNvSpPr>
            <a:spLocks noGrp="1" noChangeArrowheads="1"/>
          </p:cNvSpPr>
          <p:nvPr>
            <p:ph type="body" idx="1"/>
          </p:nvPr>
        </p:nvSpPr>
        <p:spPr>
          <a:xfrm>
            <a:off x="911022" y="4413135"/>
            <a:ext cx="5162958" cy="418595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r>
              <a:rPr lang="en-US" sz="1200" kern="1200" dirty="0" smtClean="0">
                <a:solidFill>
                  <a:srgbClr val="000000"/>
                </a:solidFill>
                <a:effectLst/>
                <a:latin typeface="Times New Roman" pitchFamily="18" charset="0"/>
                <a:ea typeface="+mn-ea"/>
                <a:cs typeface="+mn-cs"/>
              </a:rPr>
              <a:t>After determining the optimized logic equations, we can construct the circuit. </a:t>
            </a:r>
          </a:p>
          <a:p>
            <a:r>
              <a:rPr lang="en-US" sz="1200" kern="1200" dirty="0" smtClean="0">
                <a:solidFill>
                  <a:srgbClr val="000000"/>
                </a:solidFill>
                <a:effectLst/>
                <a:latin typeface="Times New Roman" pitchFamily="18" charset="0"/>
                <a:ea typeface="+mn-ea"/>
                <a:cs typeface="+mn-cs"/>
              </a:rPr>
              <a:t>We draw the circuit’s schematic diagram by placing the required number of flip-flops and adding combinational logic to drive the flip-flop inputs and the circuit outputs.</a:t>
            </a:r>
            <a:endParaRPr lang="en-US" dirty="0" smtClean="0">
              <a:latin typeface="Times New Roman" pitchFamily="16" charset="0"/>
            </a:endParaRPr>
          </a:p>
        </p:txBody>
      </p:sp>
    </p:spTree>
    <p:extLst>
      <p:ext uri="{BB962C8B-B14F-4D97-AF65-F5344CB8AC3E}">
        <p14:creationId xmlns:p14="http://schemas.microsoft.com/office/powerpoint/2010/main" val="1175192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9"/>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1pPr>
            <a:lvl2pPr marL="714495" indent="-274806"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2pPr>
            <a:lvl3pPr marL="1099223" indent="-219845"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3pPr>
            <a:lvl4pPr marL="1538912" indent="-219845"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4pPr>
            <a:lvl5pPr marL="1978602" indent="-219845" eaLnBrk="0" hangingPunct="0">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5pPr>
            <a:lvl6pPr marL="2418291" indent="-219845" defTabSz="439689" eaLnBrk="0" fontAlgn="base" hangingPunct="0">
              <a:spcBef>
                <a:spcPct val="0"/>
              </a:spcBef>
              <a:spcAft>
                <a:spcPct val="0"/>
              </a:spcAft>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6pPr>
            <a:lvl7pPr marL="2857980" indent="-219845" defTabSz="439689" eaLnBrk="0" fontAlgn="base" hangingPunct="0">
              <a:spcBef>
                <a:spcPct val="0"/>
              </a:spcBef>
              <a:spcAft>
                <a:spcPct val="0"/>
              </a:spcAft>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7pPr>
            <a:lvl8pPr marL="3297669" indent="-219845" defTabSz="439689" eaLnBrk="0" fontAlgn="base" hangingPunct="0">
              <a:spcBef>
                <a:spcPct val="0"/>
              </a:spcBef>
              <a:spcAft>
                <a:spcPct val="0"/>
              </a:spcAft>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8pPr>
            <a:lvl9pPr marL="3737359" indent="-219845" defTabSz="439689" eaLnBrk="0" fontAlgn="base" hangingPunct="0">
              <a:spcBef>
                <a:spcPct val="0"/>
              </a:spcBef>
              <a:spcAft>
                <a:spcPct val="0"/>
              </a:spcAft>
              <a:tabLst>
                <a:tab pos="696175" algn="l"/>
                <a:tab pos="1392349" algn="l"/>
                <a:tab pos="2088524" algn="l"/>
                <a:tab pos="2784699" algn="l"/>
              </a:tabLst>
              <a:defRPr>
                <a:solidFill>
                  <a:schemeClr val="tx1"/>
                </a:solidFill>
                <a:latin typeface="Arial" charset="0"/>
                <a:ea typeface="Arial Unicode MS" pitchFamily="34" charset="-128"/>
                <a:cs typeface="Arial Unicode MS" pitchFamily="34" charset="-128"/>
              </a:defRPr>
            </a:lvl9pPr>
          </a:lstStyle>
          <a:p>
            <a:pPr eaLnBrk="1" hangingPunct="1"/>
            <a:fld id="{3EC86136-A375-4EA3-83C1-0A3571D588FD}" type="slidenum">
              <a:rPr lang="en-GB" smtClean="0">
                <a:solidFill>
                  <a:srgbClr val="000000"/>
                </a:solidFill>
                <a:latin typeface="Tahoma" pitchFamily="34" charset="0"/>
              </a:rPr>
              <a:pPr eaLnBrk="1" hangingPunct="1"/>
              <a:t>9</a:t>
            </a:fld>
            <a:endParaRPr lang="en-GB" smtClean="0">
              <a:solidFill>
                <a:srgbClr val="000000"/>
              </a:solidFill>
              <a:latin typeface="Tahoma" pitchFamily="34" charset="0"/>
            </a:endParaRPr>
          </a:p>
        </p:txBody>
      </p:sp>
      <p:sp>
        <p:nvSpPr>
          <p:cNvPr id="27651" name="Rectangle 2"/>
          <p:cNvSpPr>
            <a:spLocks noGrp="1" noRot="1" noChangeAspect="1" noChangeArrowheads="1" noTextEdit="1"/>
          </p:cNvSpPr>
          <p:nvPr>
            <p:ph type="sldImg"/>
          </p:nvPr>
        </p:nvSpPr>
        <p:spPr>
          <a:xfrm>
            <a:off x="1158875" y="684213"/>
            <a:ext cx="4668838" cy="3502025"/>
          </a:xfrm>
          <a:ln/>
        </p:spPr>
      </p:sp>
      <p:sp>
        <p:nvSpPr>
          <p:cNvPr id="27652" name="Rectangle 3"/>
          <p:cNvSpPr>
            <a:spLocks noGrp="1" noChangeArrowheads="1"/>
          </p:cNvSpPr>
          <p:nvPr>
            <p:ph type="body" idx="1"/>
          </p:nvPr>
        </p:nvSpPr>
        <p:spPr>
          <a:xfrm>
            <a:off x="911022" y="4413135"/>
            <a:ext cx="5162958" cy="418595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r>
              <a:rPr lang="en-US" sz="1200" kern="1200" dirty="0" smtClean="0">
                <a:solidFill>
                  <a:srgbClr val="000000"/>
                </a:solidFill>
                <a:effectLst/>
                <a:latin typeface="Times New Roman" pitchFamily="18" charset="0"/>
                <a:ea typeface="+mn-ea"/>
                <a:cs typeface="+mn-cs"/>
              </a:rPr>
              <a:t>The circuit implementation must then be tested to ensure it operates correctly. </a:t>
            </a:r>
          </a:p>
          <a:p>
            <a:r>
              <a:rPr lang="en-US" sz="1200" kern="1200" dirty="0" smtClean="0">
                <a:solidFill>
                  <a:srgbClr val="000000"/>
                </a:solidFill>
                <a:effectLst/>
                <a:latin typeface="Times New Roman" pitchFamily="18" charset="0"/>
                <a:ea typeface="+mn-ea"/>
                <a:cs typeface="+mn-cs"/>
              </a:rPr>
              <a:t>Since it is impractical to create all possible sequences of all possible input combinations, we create a test vector that exercises the circuit so that it goes through each and every state transition. </a:t>
            </a:r>
          </a:p>
          <a:p>
            <a:r>
              <a:rPr lang="en-US" sz="1200" kern="1200" dirty="0" smtClean="0">
                <a:solidFill>
                  <a:srgbClr val="000000"/>
                </a:solidFill>
                <a:effectLst/>
                <a:latin typeface="Times New Roman" pitchFamily="18" charset="0"/>
                <a:ea typeface="+mn-ea"/>
                <a:cs typeface="+mn-cs"/>
              </a:rPr>
              <a:t>During testing, we monitor the circuit’s state and its outputs to ensure that it behaves in the same fashion as the state diagram. </a:t>
            </a:r>
          </a:p>
          <a:p>
            <a:r>
              <a:rPr lang="en-US" sz="1200" kern="1200" dirty="0" smtClean="0">
                <a:solidFill>
                  <a:srgbClr val="000000"/>
                </a:solidFill>
                <a:effectLst/>
                <a:latin typeface="Times New Roman" pitchFamily="18" charset="0"/>
                <a:ea typeface="+mn-ea"/>
                <a:cs typeface="+mn-cs"/>
              </a:rPr>
              <a:t>After we are sure that the machine correctly implements our design, we also need verify that the machine’s behavior meets the requirements of the original specification.</a:t>
            </a:r>
            <a:endParaRPr lang="en-US" dirty="0" smtClean="0">
              <a:latin typeface="Times New Roman" pitchFamily="16" charset="0"/>
            </a:endParaRPr>
          </a:p>
        </p:txBody>
      </p:sp>
    </p:spTree>
    <p:extLst>
      <p:ext uri="{BB962C8B-B14F-4D97-AF65-F5344CB8AC3E}">
        <p14:creationId xmlns:p14="http://schemas.microsoft.com/office/powerpoint/2010/main" val="22537077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Line 5"/>
          <p:cNvSpPr>
            <a:spLocks noChangeShapeType="1"/>
          </p:cNvSpPr>
          <p:nvPr/>
        </p:nvSpPr>
        <p:spPr bwMode="auto">
          <a:xfrm>
            <a:off x="609600" y="2895600"/>
            <a:ext cx="8305800" cy="0"/>
          </a:xfrm>
          <a:prstGeom prst="line">
            <a:avLst/>
          </a:prstGeom>
          <a:noFill/>
          <a:ln w="50800">
            <a:solidFill>
              <a:srgbClr val="8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 name="Text Box 6"/>
          <p:cNvSpPr txBox="1">
            <a:spLocks noChangeArrowheads="1"/>
          </p:cNvSpPr>
          <p:nvPr/>
        </p:nvSpPr>
        <p:spPr bwMode="auto">
          <a:xfrm>
            <a:off x="1355725" y="63611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Arial Unicode MS" pitchFamily="34" charset="-128"/>
                <a:cs typeface="Arial Unicode MS" pitchFamily="34" charset="-128"/>
              </a:defRPr>
            </a:lvl1pPr>
            <a:lvl2pPr marL="742950" indent="-285750" eaLnBrk="0" hangingPunct="0">
              <a:defRPr>
                <a:solidFill>
                  <a:schemeClr val="tx1"/>
                </a:solidFill>
                <a:latin typeface="Arial" charset="0"/>
                <a:ea typeface="Arial Unicode MS" pitchFamily="34" charset="-128"/>
                <a:cs typeface="Arial Unicode MS" pitchFamily="34" charset="-128"/>
              </a:defRPr>
            </a:lvl2pPr>
            <a:lvl3pPr marL="1143000" indent="-228600" eaLnBrk="0" hangingPunct="0">
              <a:defRPr>
                <a:solidFill>
                  <a:schemeClr val="tx1"/>
                </a:solidFill>
                <a:latin typeface="Arial" charset="0"/>
                <a:ea typeface="Arial Unicode MS" pitchFamily="34" charset="-128"/>
                <a:cs typeface="Arial Unicode MS" pitchFamily="34" charset="-128"/>
              </a:defRPr>
            </a:lvl3pPr>
            <a:lvl4pPr marL="1600200" indent="-228600" eaLnBrk="0" hangingPunct="0">
              <a:defRPr>
                <a:solidFill>
                  <a:schemeClr val="tx1"/>
                </a:solidFill>
                <a:latin typeface="Arial" charset="0"/>
                <a:ea typeface="Arial Unicode MS" pitchFamily="34" charset="-128"/>
                <a:cs typeface="Arial Unicode MS" pitchFamily="34" charset="-128"/>
              </a:defRPr>
            </a:lvl4pPr>
            <a:lvl5pPr marL="2057400" indent="-228600" eaLnBrk="0" hangingPunct="0">
              <a:defRPr>
                <a:solidFill>
                  <a:schemeClr val="tx1"/>
                </a:solidFill>
                <a:latin typeface="Arial" charset="0"/>
                <a:ea typeface="Arial Unicode MS" pitchFamily="34" charset="-128"/>
                <a:cs typeface="Arial Unicode MS" pitchFamily="34" charset="-128"/>
              </a:defRPr>
            </a:lvl5pPr>
            <a:lvl6pPr marL="25146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6pPr>
            <a:lvl7pPr marL="29718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7pPr>
            <a:lvl8pPr marL="34290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8pPr>
            <a:lvl9pPr marL="38862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9pPr>
          </a:lstStyle>
          <a:p>
            <a:pPr eaLnBrk="1" hangingPunct="1">
              <a:defRPr/>
            </a:pPr>
            <a:endParaRPr lang="en-US" smtClean="0">
              <a:cs typeface="Arial" charset="0"/>
            </a:endParaRPr>
          </a:p>
        </p:txBody>
      </p:sp>
      <p:sp>
        <p:nvSpPr>
          <p:cNvPr id="86019" name="Rectangle 3"/>
          <p:cNvSpPr>
            <a:spLocks noGrp="1" noChangeArrowheads="1"/>
          </p:cNvSpPr>
          <p:nvPr>
            <p:ph type="ctrTitle"/>
          </p:nvPr>
        </p:nvSpPr>
        <p:spPr>
          <a:xfrm>
            <a:off x="609600" y="990600"/>
            <a:ext cx="8305800" cy="1905000"/>
          </a:xfrm>
        </p:spPr>
        <p:txBody>
          <a:bodyPr/>
          <a:lstStyle>
            <a:lvl1pPr algn="ctr">
              <a:defRPr/>
            </a:lvl1pPr>
          </a:lstStyle>
          <a:p>
            <a:r>
              <a:rPr lang="en-US" smtClean="0"/>
              <a:t>Click to edit Master title style</a:t>
            </a:r>
            <a:endParaRPr lang="en-US"/>
          </a:p>
        </p:txBody>
      </p:sp>
      <p:sp>
        <p:nvSpPr>
          <p:cNvPr id="86020" name="Rectangle 4"/>
          <p:cNvSpPr>
            <a:spLocks noGrp="1" noChangeArrowheads="1"/>
          </p:cNvSpPr>
          <p:nvPr>
            <p:ph type="subTitle" idx="1"/>
          </p:nvPr>
        </p:nvSpPr>
        <p:spPr>
          <a:xfrm>
            <a:off x="609600" y="3352800"/>
            <a:ext cx="8305800" cy="3124200"/>
          </a:xfrm>
        </p:spPr>
        <p:txBody>
          <a:bodyPr anchor="ctr"/>
          <a:lstStyle>
            <a:lvl1pPr marL="0" indent="0" algn="ctr">
              <a:buFontTx/>
              <a:buNone/>
              <a:defRPr sz="3600"/>
            </a:lvl1pPr>
          </a:lstStyle>
          <a:p>
            <a:r>
              <a:rPr lang="en-US" smtClean="0"/>
              <a:t>Click to edit Master subtitle style</a:t>
            </a:r>
            <a:endParaRPr lang="en-US"/>
          </a:p>
        </p:txBody>
      </p:sp>
    </p:spTree>
    <p:extLst>
      <p:ext uri="{BB962C8B-B14F-4D97-AF65-F5344CB8AC3E}">
        <p14:creationId xmlns:p14="http://schemas.microsoft.com/office/powerpoint/2010/main" val="64861858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76272069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lum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33400" y="1066800"/>
            <a:ext cx="41910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876800" y="1066800"/>
            <a:ext cx="41910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78872611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lumns With Heade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33400" y="1752600"/>
            <a:ext cx="41910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876800" y="1752600"/>
            <a:ext cx="41910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2"/>
          <p:cNvSpPr>
            <a:spLocks noGrp="1"/>
          </p:cNvSpPr>
          <p:nvPr>
            <p:ph type="body" idx="10"/>
          </p:nvPr>
        </p:nvSpPr>
        <p:spPr>
          <a:xfrm>
            <a:off x="533400" y="1112838"/>
            <a:ext cx="41910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Text Placeholder 4"/>
          <p:cNvSpPr>
            <a:spLocks noGrp="1"/>
          </p:cNvSpPr>
          <p:nvPr>
            <p:ph type="body" sz="quarter" idx="3"/>
          </p:nvPr>
        </p:nvSpPr>
        <p:spPr>
          <a:xfrm>
            <a:off x="4876800" y="1112838"/>
            <a:ext cx="41910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extLst>
      <p:ext uri="{BB962C8B-B14F-4D97-AF65-F5344CB8AC3E}">
        <p14:creationId xmlns:p14="http://schemas.microsoft.com/office/powerpoint/2010/main" val="341627803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52659756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2"/>
          <p:cNvSpPr>
            <a:spLocks noChangeArrowheads="1"/>
          </p:cNvSpPr>
          <p:nvPr/>
        </p:nvSpPr>
        <p:spPr bwMode="auto">
          <a:xfrm rot="16200000">
            <a:off x="-3200400" y="3200400"/>
            <a:ext cx="6858000" cy="457200"/>
          </a:xfrm>
          <a:prstGeom prst="rect">
            <a:avLst/>
          </a:prstGeom>
          <a:solidFill>
            <a:srgbClr val="8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1400" b="1">
                <a:solidFill>
                  <a:schemeClr val="bg1"/>
                </a:solidFill>
                <a:latin typeface="Tahoma" pitchFamily="34" charset="0"/>
                <a:cs typeface="Arial" charset="0"/>
              </a:rPr>
              <a:t>ECE 352: Digital System Fundamentals</a:t>
            </a:r>
          </a:p>
        </p:txBody>
      </p:sp>
      <p:pic>
        <p:nvPicPr>
          <p:cNvPr id="3" name="Picture 9" descr="U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30213"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10" descr="U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30213"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6"/>
          <p:cNvSpPr txBox="1">
            <a:spLocks noChangeArrowheads="1"/>
          </p:cNvSpPr>
          <p:nvPr/>
        </p:nvSpPr>
        <p:spPr bwMode="auto">
          <a:xfrm>
            <a:off x="0" y="6553200"/>
            <a:ext cx="457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Arial Unicode MS" pitchFamily="34" charset="-128"/>
                <a:cs typeface="Arial Unicode MS" pitchFamily="34" charset="-128"/>
              </a:defRPr>
            </a:lvl1pPr>
            <a:lvl2pPr marL="742950" indent="-285750" eaLnBrk="0" hangingPunct="0">
              <a:defRPr>
                <a:solidFill>
                  <a:schemeClr val="tx1"/>
                </a:solidFill>
                <a:latin typeface="Arial" charset="0"/>
                <a:ea typeface="Arial Unicode MS" pitchFamily="34" charset="-128"/>
                <a:cs typeface="Arial Unicode MS" pitchFamily="34" charset="-128"/>
              </a:defRPr>
            </a:lvl2pPr>
            <a:lvl3pPr marL="1143000" indent="-228600" eaLnBrk="0" hangingPunct="0">
              <a:defRPr>
                <a:solidFill>
                  <a:schemeClr val="tx1"/>
                </a:solidFill>
                <a:latin typeface="Arial" charset="0"/>
                <a:ea typeface="Arial Unicode MS" pitchFamily="34" charset="-128"/>
                <a:cs typeface="Arial Unicode MS" pitchFamily="34" charset="-128"/>
              </a:defRPr>
            </a:lvl3pPr>
            <a:lvl4pPr marL="1600200" indent="-228600" eaLnBrk="0" hangingPunct="0">
              <a:defRPr>
                <a:solidFill>
                  <a:schemeClr val="tx1"/>
                </a:solidFill>
                <a:latin typeface="Arial" charset="0"/>
                <a:ea typeface="Arial Unicode MS" pitchFamily="34" charset="-128"/>
                <a:cs typeface="Arial Unicode MS" pitchFamily="34" charset="-128"/>
              </a:defRPr>
            </a:lvl4pPr>
            <a:lvl5pPr marL="2057400" indent="-228600" eaLnBrk="0" hangingPunct="0">
              <a:defRPr>
                <a:solidFill>
                  <a:schemeClr val="tx1"/>
                </a:solidFill>
                <a:latin typeface="Arial" charset="0"/>
                <a:ea typeface="Arial Unicode MS" pitchFamily="34" charset="-128"/>
                <a:cs typeface="Arial Unicode MS" pitchFamily="34" charset="-128"/>
              </a:defRPr>
            </a:lvl5pPr>
            <a:lvl6pPr marL="25146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6pPr>
            <a:lvl7pPr marL="29718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7pPr>
            <a:lvl8pPr marL="34290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8pPr>
            <a:lvl9pPr marL="38862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9pPr>
          </a:lstStyle>
          <a:p>
            <a:pPr algn="ctr" eaLnBrk="1" hangingPunct="1">
              <a:spcBef>
                <a:spcPct val="50000"/>
              </a:spcBef>
              <a:defRPr/>
            </a:pPr>
            <a:fld id="{6C249C25-2DB3-4771-A54F-FBC45FF67997}" type="slidenum">
              <a:rPr lang="en-US" sz="1200" b="1" smtClean="0">
                <a:solidFill>
                  <a:schemeClr val="bg1"/>
                </a:solidFill>
                <a:latin typeface="Tahoma" pitchFamily="34" charset="0"/>
                <a:ea typeface="Tahoma" pitchFamily="34" charset="0"/>
                <a:cs typeface="Tahoma" pitchFamily="34" charset="0"/>
              </a:rPr>
              <a:pPr algn="ctr" eaLnBrk="1" hangingPunct="1">
                <a:spcBef>
                  <a:spcPct val="50000"/>
                </a:spcBef>
                <a:defRPr/>
              </a:pPr>
              <a:t>‹#›</a:t>
            </a:fld>
            <a:endParaRPr lang="en-US" sz="1200" b="1" dirty="0" smtClean="0">
              <a:solidFill>
                <a:schemeClr val="bg1"/>
              </a:solidFill>
              <a:latin typeface="Tahoma" pitchFamily="34" charset="0"/>
              <a:ea typeface="Tahoma" pitchFamily="34" charset="0"/>
              <a:cs typeface="Tahoma" pitchFamily="34" charset="0"/>
            </a:endParaRPr>
          </a:p>
        </p:txBody>
      </p:sp>
      <p:sp>
        <p:nvSpPr>
          <p:cNvPr id="6" name="Text Box 8"/>
          <p:cNvSpPr txBox="1">
            <a:spLocks noChangeArrowheads="1"/>
          </p:cNvSpPr>
          <p:nvPr/>
        </p:nvSpPr>
        <p:spPr bwMode="auto">
          <a:xfrm>
            <a:off x="0" y="6248400"/>
            <a:ext cx="4572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Arial Unicode MS" pitchFamily="34" charset="-128"/>
                <a:cs typeface="Arial Unicode MS" pitchFamily="34" charset="-128"/>
              </a:defRPr>
            </a:lvl1pPr>
            <a:lvl2pPr marL="742950" indent="-285750" eaLnBrk="0" hangingPunct="0">
              <a:defRPr>
                <a:solidFill>
                  <a:schemeClr val="tx1"/>
                </a:solidFill>
                <a:latin typeface="Arial" charset="0"/>
                <a:ea typeface="Arial Unicode MS" pitchFamily="34" charset="-128"/>
                <a:cs typeface="Arial Unicode MS" pitchFamily="34" charset="-128"/>
              </a:defRPr>
            </a:lvl2pPr>
            <a:lvl3pPr marL="1143000" indent="-228600" eaLnBrk="0" hangingPunct="0">
              <a:defRPr>
                <a:solidFill>
                  <a:schemeClr val="tx1"/>
                </a:solidFill>
                <a:latin typeface="Arial" charset="0"/>
                <a:ea typeface="Arial Unicode MS" pitchFamily="34" charset="-128"/>
                <a:cs typeface="Arial Unicode MS" pitchFamily="34" charset="-128"/>
              </a:defRPr>
            </a:lvl3pPr>
            <a:lvl4pPr marL="1600200" indent="-228600" eaLnBrk="0" hangingPunct="0">
              <a:defRPr>
                <a:solidFill>
                  <a:schemeClr val="tx1"/>
                </a:solidFill>
                <a:latin typeface="Arial" charset="0"/>
                <a:ea typeface="Arial Unicode MS" pitchFamily="34" charset="-128"/>
                <a:cs typeface="Arial Unicode MS" pitchFamily="34" charset="-128"/>
              </a:defRPr>
            </a:lvl4pPr>
            <a:lvl5pPr marL="2057400" indent="-228600" eaLnBrk="0" hangingPunct="0">
              <a:defRPr>
                <a:solidFill>
                  <a:schemeClr val="tx1"/>
                </a:solidFill>
                <a:latin typeface="Arial" charset="0"/>
                <a:ea typeface="Arial Unicode MS" pitchFamily="34" charset="-128"/>
                <a:cs typeface="Arial Unicode MS" pitchFamily="34" charset="-128"/>
              </a:defRPr>
            </a:lvl5pPr>
            <a:lvl6pPr marL="25146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6pPr>
            <a:lvl7pPr marL="29718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7pPr>
            <a:lvl8pPr marL="34290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8pPr>
            <a:lvl9pPr marL="38862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9pPr>
          </a:lstStyle>
          <a:p>
            <a:pPr algn="ctr" eaLnBrk="1" hangingPunct="1">
              <a:spcBef>
                <a:spcPct val="50000"/>
              </a:spcBef>
              <a:defRPr/>
            </a:pPr>
            <a:r>
              <a:rPr lang="en-US" sz="1400" b="1" dirty="0" smtClean="0">
                <a:solidFill>
                  <a:schemeClr val="bg1"/>
                </a:solidFill>
                <a:latin typeface="Tahoma" pitchFamily="34" charset="0"/>
                <a:cs typeface="Tahoma" pitchFamily="34" charset="0"/>
              </a:rPr>
              <a:t>02</a:t>
            </a:r>
          </a:p>
        </p:txBody>
      </p:sp>
      <p:cxnSp>
        <p:nvCxnSpPr>
          <p:cNvPr id="7" name="Straight Connector 6"/>
          <p:cNvCxnSpPr/>
          <p:nvPr/>
        </p:nvCxnSpPr>
        <p:spPr>
          <a:xfrm>
            <a:off x="0" y="6553200"/>
            <a:ext cx="4572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8" name="Rectangle 2"/>
          <p:cNvSpPr>
            <a:spLocks noChangeArrowheads="1"/>
          </p:cNvSpPr>
          <p:nvPr userDrawn="1"/>
        </p:nvSpPr>
        <p:spPr bwMode="auto">
          <a:xfrm rot="16200000">
            <a:off x="-3200400" y="3200400"/>
            <a:ext cx="6858000" cy="457200"/>
          </a:xfrm>
          <a:prstGeom prst="rect">
            <a:avLst/>
          </a:prstGeom>
          <a:solidFill>
            <a:srgbClr val="8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1400" b="1">
                <a:solidFill>
                  <a:schemeClr val="bg1"/>
                </a:solidFill>
                <a:latin typeface="Tahoma" pitchFamily="34" charset="0"/>
                <a:cs typeface="Arial" charset="0"/>
              </a:rPr>
              <a:t>ECE 352: Digital System Fundamentals</a:t>
            </a:r>
          </a:p>
        </p:txBody>
      </p:sp>
      <p:pic>
        <p:nvPicPr>
          <p:cNvPr id="9" name="Picture 9" descr="UW"/>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430213"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0" descr="UW"/>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430213"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 Box 6"/>
          <p:cNvSpPr txBox="1">
            <a:spLocks noChangeArrowheads="1"/>
          </p:cNvSpPr>
          <p:nvPr userDrawn="1"/>
        </p:nvSpPr>
        <p:spPr bwMode="auto">
          <a:xfrm>
            <a:off x="0" y="6553200"/>
            <a:ext cx="457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Arial Unicode MS" pitchFamily="34" charset="-128"/>
                <a:cs typeface="Arial Unicode MS" pitchFamily="34" charset="-128"/>
              </a:defRPr>
            </a:lvl1pPr>
            <a:lvl2pPr marL="742950" indent="-285750" eaLnBrk="0" hangingPunct="0">
              <a:defRPr>
                <a:solidFill>
                  <a:schemeClr val="tx1"/>
                </a:solidFill>
                <a:latin typeface="Arial" charset="0"/>
                <a:ea typeface="Arial Unicode MS" pitchFamily="34" charset="-128"/>
                <a:cs typeface="Arial Unicode MS" pitchFamily="34" charset="-128"/>
              </a:defRPr>
            </a:lvl2pPr>
            <a:lvl3pPr marL="1143000" indent="-228600" eaLnBrk="0" hangingPunct="0">
              <a:defRPr>
                <a:solidFill>
                  <a:schemeClr val="tx1"/>
                </a:solidFill>
                <a:latin typeface="Arial" charset="0"/>
                <a:ea typeface="Arial Unicode MS" pitchFamily="34" charset="-128"/>
                <a:cs typeface="Arial Unicode MS" pitchFamily="34" charset="-128"/>
              </a:defRPr>
            </a:lvl3pPr>
            <a:lvl4pPr marL="1600200" indent="-228600" eaLnBrk="0" hangingPunct="0">
              <a:defRPr>
                <a:solidFill>
                  <a:schemeClr val="tx1"/>
                </a:solidFill>
                <a:latin typeface="Arial" charset="0"/>
                <a:ea typeface="Arial Unicode MS" pitchFamily="34" charset="-128"/>
                <a:cs typeface="Arial Unicode MS" pitchFamily="34" charset="-128"/>
              </a:defRPr>
            </a:lvl4pPr>
            <a:lvl5pPr marL="2057400" indent="-228600" eaLnBrk="0" hangingPunct="0">
              <a:defRPr>
                <a:solidFill>
                  <a:schemeClr val="tx1"/>
                </a:solidFill>
                <a:latin typeface="Arial" charset="0"/>
                <a:ea typeface="Arial Unicode MS" pitchFamily="34" charset="-128"/>
                <a:cs typeface="Arial Unicode MS" pitchFamily="34" charset="-128"/>
              </a:defRPr>
            </a:lvl5pPr>
            <a:lvl6pPr marL="25146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6pPr>
            <a:lvl7pPr marL="29718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7pPr>
            <a:lvl8pPr marL="34290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8pPr>
            <a:lvl9pPr marL="38862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9pPr>
          </a:lstStyle>
          <a:p>
            <a:pPr algn="ctr" eaLnBrk="1" hangingPunct="1">
              <a:spcBef>
                <a:spcPct val="50000"/>
              </a:spcBef>
              <a:defRPr/>
            </a:pPr>
            <a:fld id="{6C249C25-2DB3-4771-A54F-FBC45FF67997}" type="slidenum">
              <a:rPr lang="en-US" sz="1200" b="1" smtClean="0">
                <a:solidFill>
                  <a:schemeClr val="bg1"/>
                </a:solidFill>
                <a:latin typeface="Tahoma" pitchFamily="34" charset="0"/>
                <a:ea typeface="Tahoma" pitchFamily="34" charset="0"/>
                <a:cs typeface="Tahoma" pitchFamily="34" charset="0"/>
              </a:rPr>
              <a:pPr algn="ctr" eaLnBrk="1" hangingPunct="1">
                <a:spcBef>
                  <a:spcPct val="50000"/>
                </a:spcBef>
                <a:defRPr/>
              </a:pPr>
              <a:t>‹#›</a:t>
            </a:fld>
            <a:endParaRPr lang="en-US" sz="1200" b="1" dirty="0" smtClean="0">
              <a:solidFill>
                <a:schemeClr val="bg1"/>
              </a:solidFill>
              <a:latin typeface="Tahoma" pitchFamily="34" charset="0"/>
              <a:ea typeface="Tahoma" pitchFamily="34" charset="0"/>
              <a:cs typeface="Tahoma" pitchFamily="34" charset="0"/>
            </a:endParaRPr>
          </a:p>
        </p:txBody>
      </p:sp>
      <p:sp>
        <p:nvSpPr>
          <p:cNvPr id="12" name="Text Box 8"/>
          <p:cNvSpPr txBox="1">
            <a:spLocks noChangeArrowheads="1"/>
          </p:cNvSpPr>
          <p:nvPr userDrawn="1"/>
        </p:nvSpPr>
        <p:spPr bwMode="auto">
          <a:xfrm>
            <a:off x="0" y="6248400"/>
            <a:ext cx="4572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Arial Unicode MS" pitchFamily="34" charset="-128"/>
                <a:cs typeface="Arial Unicode MS" pitchFamily="34" charset="-128"/>
              </a:defRPr>
            </a:lvl1pPr>
            <a:lvl2pPr marL="742950" indent="-285750" eaLnBrk="0" hangingPunct="0">
              <a:defRPr>
                <a:solidFill>
                  <a:schemeClr val="tx1"/>
                </a:solidFill>
                <a:latin typeface="Arial" charset="0"/>
                <a:ea typeface="Arial Unicode MS" pitchFamily="34" charset="-128"/>
                <a:cs typeface="Arial Unicode MS" pitchFamily="34" charset="-128"/>
              </a:defRPr>
            </a:lvl2pPr>
            <a:lvl3pPr marL="1143000" indent="-228600" eaLnBrk="0" hangingPunct="0">
              <a:defRPr>
                <a:solidFill>
                  <a:schemeClr val="tx1"/>
                </a:solidFill>
                <a:latin typeface="Arial" charset="0"/>
                <a:ea typeface="Arial Unicode MS" pitchFamily="34" charset="-128"/>
                <a:cs typeface="Arial Unicode MS" pitchFamily="34" charset="-128"/>
              </a:defRPr>
            </a:lvl3pPr>
            <a:lvl4pPr marL="1600200" indent="-228600" eaLnBrk="0" hangingPunct="0">
              <a:defRPr>
                <a:solidFill>
                  <a:schemeClr val="tx1"/>
                </a:solidFill>
                <a:latin typeface="Arial" charset="0"/>
                <a:ea typeface="Arial Unicode MS" pitchFamily="34" charset="-128"/>
                <a:cs typeface="Arial Unicode MS" pitchFamily="34" charset="-128"/>
              </a:defRPr>
            </a:lvl4pPr>
            <a:lvl5pPr marL="2057400" indent="-228600" eaLnBrk="0" hangingPunct="0">
              <a:defRPr>
                <a:solidFill>
                  <a:schemeClr val="tx1"/>
                </a:solidFill>
                <a:latin typeface="Arial" charset="0"/>
                <a:ea typeface="Arial Unicode MS" pitchFamily="34" charset="-128"/>
                <a:cs typeface="Arial Unicode MS" pitchFamily="34" charset="-128"/>
              </a:defRPr>
            </a:lvl5pPr>
            <a:lvl6pPr marL="25146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6pPr>
            <a:lvl7pPr marL="29718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7pPr>
            <a:lvl8pPr marL="34290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8pPr>
            <a:lvl9pPr marL="38862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9pPr>
          </a:lstStyle>
          <a:p>
            <a:pPr algn="ctr" eaLnBrk="1" hangingPunct="1">
              <a:spcBef>
                <a:spcPct val="50000"/>
              </a:spcBef>
              <a:defRPr/>
            </a:pPr>
            <a:r>
              <a:rPr lang="en-US" sz="1400" b="1" dirty="0" smtClean="0">
                <a:solidFill>
                  <a:schemeClr val="bg1"/>
                </a:solidFill>
                <a:latin typeface="Tahoma" pitchFamily="34" charset="0"/>
                <a:cs typeface="Tahoma" pitchFamily="34" charset="0"/>
              </a:rPr>
              <a:t>02</a:t>
            </a:r>
          </a:p>
        </p:txBody>
      </p:sp>
      <p:cxnSp>
        <p:nvCxnSpPr>
          <p:cNvPr id="13" name="Straight Connector 12"/>
          <p:cNvCxnSpPr/>
          <p:nvPr userDrawn="1"/>
        </p:nvCxnSpPr>
        <p:spPr>
          <a:xfrm>
            <a:off x="0" y="6553200"/>
            <a:ext cx="4572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5540779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533400" y="1066800"/>
            <a:ext cx="8610600" cy="41148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2"/>
          <p:cNvSpPr>
            <a:spLocks noGrp="1"/>
          </p:cNvSpPr>
          <p:nvPr>
            <p:ph idx="10"/>
          </p:nvPr>
        </p:nvSpPr>
        <p:spPr>
          <a:xfrm>
            <a:off x="533400" y="5257800"/>
            <a:ext cx="8610600" cy="1600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116601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533400" y="1752600"/>
            <a:ext cx="42672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876800" y="1752600"/>
            <a:ext cx="42672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2"/>
          <p:cNvSpPr>
            <a:spLocks noGrp="1"/>
          </p:cNvSpPr>
          <p:nvPr>
            <p:ph type="body" idx="10"/>
          </p:nvPr>
        </p:nvSpPr>
        <p:spPr>
          <a:xfrm>
            <a:off x="533400" y="1112838"/>
            <a:ext cx="42687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Text Placeholder 4"/>
          <p:cNvSpPr>
            <a:spLocks noGrp="1"/>
          </p:cNvSpPr>
          <p:nvPr>
            <p:ph type="body" sz="quarter" idx="3"/>
          </p:nvPr>
        </p:nvSpPr>
        <p:spPr>
          <a:xfrm>
            <a:off x="4876800" y="1112838"/>
            <a:ext cx="42672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Tree>
    <p:extLst>
      <p:ext uri="{BB962C8B-B14F-4D97-AF65-F5344CB8AC3E}">
        <p14:creationId xmlns:p14="http://schemas.microsoft.com/office/powerpoint/2010/main" val="1121652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rot="-5400000">
            <a:off x="-3200400" y="3200400"/>
            <a:ext cx="6858000" cy="457200"/>
          </a:xfrm>
          <a:prstGeom prst="rect">
            <a:avLst/>
          </a:prstGeom>
          <a:solidFill>
            <a:srgbClr val="8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1400" b="1" dirty="0" smtClean="0">
                <a:solidFill>
                  <a:schemeClr val="bg1"/>
                </a:solidFill>
                <a:latin typeface="Tahoma" pitchFamily="34" charset="0"/>
                <a:cs typeface="Arial" charset="0"/>
              </a:rPr>
              <a:t>Sequential Circuit Design Overview</a:t>
            </a:r>
            <a:endParaRPr lang="en-US" sz="1400" b="1" dirty="0">
              <a:solidFill>
                <a:schemeClr val="bg1"/>
              </a:solidFill>
              <a:latin typeface="Tahoma" pitchFamily="34" charset="0"/>
              <a:cs typeface="Arial" charset="0"/>
            </a:endParaRPr>
          </a:p>
        </p:txBody>
      </p:sp>
      <p:sp>
        <p:nvSpPr>
          <p:cNvPr id="1027" name="Rectangle 3"/>
          <p:cNvSpPr>
            <a:spLocks noGrp="1" noChangeArrowheads="1"/>
          </p:cNvSpPr>
          <p:nvPr>
            <p:ph type="title"/>
          </p:nvPr>
        </p:nvSpPr>
        <p:spPr bwMode="auto">
          <a:xfrm>
            <a:off x="533400" y="76200"/>
            <a:ext cx="853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body" idx="1"/>
          </p:nvPr>
        </p:nvSpPr>
        <p:spPr bwMode="auto">
          <a:xfrm>
            <a:off x="533400" y="1066800"/>
            <a:ext cx="8534400" cy="576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29" name="Line 5"/>
          <p:cNvSpPr>
            <a:spLocks noChangeShapeType="1"/>
          </p:cNvSpPr>
          <p:nvPr/>
        </p:nvSpPr>
        <p:spPr bwMode="auto">
          <a:xfrm>
            <a:off x="609600" y="990600"/>
            <a:ext cx="8305800" cy="0"/>
          </a:xfrm>
          <a:prstGeom prst="line">
            <a:avLst/>
          </a:prstGeom>
          <a:noFill/>
          <a:ln w="50800">
            <a:solidFill>
              <a:srgbClr val="8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1" name="Text Box 7"/>
          <p:cNvSpPr txBox="1">
            <a:spLocks noChangeArrowheads="1"/>
          </p:cNvSpPr>
          <p:nvPr/>
        </p:nvSpPr>
        <p:spPr bwMode="auto">
          <a:xfrm>
            <a:off x="1355725" y="63611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Arial Unicode MS" pitchFamily="34" charset="-128"/>
                <a:cs typeface="Arial Unicode MS" pitchFamily="34" charset="-128"/>
              </a:defRPr>
            </a:lvl1pPr>
            <a:lvl2pPr marL="742950" indent="-285750" eaLnBrk="0" hangingPunct="0">
              <a:defRPr>
                <a:solidFill>
                  <a:schemeClr val="tx1"/>
                </a:solidFill>
                <a:latin typeface="Arial" charset="0"/>
                <a:ea typeface="Arial Unicode MS" pitchFamily="34" charset="-128"/>
                <a:cs typeface="Arial Unicode MS" pitchFamily="34" charset="-128"/>
              </a:defRPr>
            </a:lvl2pPr>
            <a:lvl3pPr marL="1143000" indent="-228600" eaLnBrk="0" hangingPunct="0">
              <a:defRPr>
                <a:solidFill>
                  <a:schemeClr val="tx1"/>
                </a:solidFill>
                <a:latin typeface="Arial" charset="0"/>
                <a:ea typeface="Arial Unicode MS" pitchFamily="34" charset="-128"/>
                <a:cs typeface="Arial Unicode MS" pitchFamily="34" charset="-128"/>
              </a:defRPr>
            </a:lvl3pPr>
            <a:lvl4pPr marL="1600200" indent="-228600" eaLnBrk="0" hangingPunct="0">
              <a:defRPr>
                <a:solidFill>
                  <a:schemeClr val="tx1"/>
                </a:solidFill>
                <a:latin typeface="Arial" charset="0"/>
                <a:ea typeface="Arial Unicode MS" pitchFamily="34" charset="-128"/>
                <a:cs typeface="Arial Unicode MS" pitchFamily="34" charset="-128"/>
              </a:defRPr>
            </a:lvl4pPr>
            <a:lvl5pPr marL="2057400" indent="-228600" eaLnBrk="0" hangingPunct="0">
              <a:defRPr>
                <a:solidFill>
                  <a:schemeClr val="tx1"/>
                </a:solidFill>
                <a:latin typeface="Arial" charset="0"/>
                <a:ea typeface="Arial Unicode MS" pitchFamily="34" charset="-128"/>
                <a:cs typeface="Arial Unicode MS" pitchFamily="34" charset="-128"/>
              </a:defRPr>
            </a:lvl5pPr>
            <a:lvl6pPr marL="25146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6pPr>
            <a:lvl7pPr marL="29718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7pPr>
            <a:lvl8pPr marL="34290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8pPr>
            <a:lvl9pPr marL="38862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9pPr>
          </a:lstStyle>
          <a:p>
            <a:pPr eaLnBrk="1" hangingPunct="1">
              <a:defRPr/>
            </a:pPr>
            <a:endParaRPr lang="en-US" smtClean="0">
              <a:cs typeface="Arial" charset="0"/>
            </a:endParaRPr>
          </a:p>
        </p:txBody>
      </p:sp>
      <p:pic>
        <p:nvPicPr>
          <p:cNvPr id="2" name="Picture 9" descr="UW"/>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430213"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10" descr="UW"/>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430213"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 Box 6"/>
          <p:cNvSpPr txBox="1">
            <a:spLocks noChangeArrowheads="1"/>
          </p:cNvSpPr>
          <p:nvPr/>
        </p:nvSpPr>
        <p:spPr bwMode="auto">
          <a:xfrm>
            <a:off x="0" y="6553200"/>
            <a:ext cx="457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Arial Unicode MS" pitchFamily="34" charset="-128"/>
                <a:cs typeface="Arial Unicode MS" pitchFamily="34" charset="-128"/>
              </a:defRPr>
            </a:lvl1pPr>
            <a:lvl2pPr marL="742950" indent="-285750" eaLnBrk="0" hangingPunct="0">
              <a:defRPr>
                <a:solidFill>
                  <a:schemeClr val="tx1"/>
                </a:solidFill>
                <a:latin typeface="Arial" charset="0"/>
                <a:ea typeface="Arial Unicode MS" pitchFamily="34" charset="-128"/>
                <a:cs typeface="Arial Unicode MS" pitchFamily="34" charset="-128"/>
              </a:defRPr>
            </a:lvl2pPr>
            <a:lvl3pPr marL="1143000" indent="-228600" eaLnBrk="0" hangingPunct="0">
              <a:defRPr>
                <a:solidFill>
                  <a:schemeClr val="tx1"/>
                </a:solidFill>
                <a:latin typeface="Arial" charset="0"/>
                <a:ea typeface="Arial Unicode MS" pitchFamily="34" charset="-128"/>
                <a:cs typeface="Arial Unicode MS" pitchFamily="34" charset="-128"/>
              </a:defRPr>
            </a:lvl3pPr>
            <a:lvl4pPr marL="1600200" indent="-228600" eaLnBrk="0" hangingPunct="0">
              <a:defRPr>
                <a:solidFill>
                  <a:schemeClr val="tx1"/>
                </a:solidFill>
                <a:latin typeface="Arial" charset="0"/>
                <a:ea typeface="Arial Unicode MS" pitchFamily="34" charset="-128"/>
                <a:cs typeface="Arial Unicode MS" pitchFamily="34" charset="-128"/>
              </a:defRPr>
            </a:lvl4pPr>
            <a:lvl5pPr marL="2057400" indent="-228600" eaLnBrk="0" hangingPunct="0">
              <a:defRPr>
                <a:solidFill>
                  <a:schemeClr val="tx1"/>
                </a:solidFill>
                <a:latin typeface="Arial" charset="0"/>
                <a:ea typeface="Arial Unicode MS" pitchFamily="34" charset="-128"/>
                <a:cs typeface="Arial Unicode MS" pitchFamily="34" charset="-128"/>
              </a:defRPr>
            </a:lvl5pPr>
            <a:lvl6pPr marL="25146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6pPr>
            <a:lvl7pPr marL="29718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7pPr>
            <a:lvl8pPr marL="34290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8pPr>
            <a:lvl9pPr marL="38862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9pPr>
          </a:lstStyle>
          <a:p>
            <a:pPr algn="ctr" eaLnBrk="1" hangingPunct="1">
              <a:spcBef>
                <a:spcPct val="50000"/>
              </a:spcBef>
              <a:defRPr/>
            </a:pPr>
            <a:fld id="{E7545866-852A-419A-A29A-95485F594421}" type="slidenum">
              <a:rPr lang="en-US" sz="1200" b="1" smtClean="0">
                <a:solidFill>
                  <a:schemeClr val="bg1"/>
                </a:solidFill>
                <a:latin typeface="Tahoma" pitchFamily="34" charset="0"/>
                <a:ea typeface="Tahoma" pitchFamily="34" charset="0"/>
                <a:cs typeface="Tahoma" pitchFamily="34" charset="0"/>
              </a:rPr>
              <a:pPr algn="ctr" eaLnBrk="1" hangingPunct="1">
                <a:spcBef>
                  <a:spcPct val="50000"/>
                </a:spcBef>
                <a:defRPr/>
              </a:pPr>
              <a:t>‹#›</a:t>
            </a:fld>
            <a:endParaRPr lang="en-US" sz="1200" b="1" dirty="0" smtClean="0">
              <a:solidFill>
                <a:schemeClr val="bg1"/>
              </a:solidFill>
              <a:latin typeface="Tahoma" pitchFamily="34" charset="0"/>
              <a:ea typeface="Tahoma" pitchFamily="34" charset="0"/>
              <a:cs typeface="Tahoma" pitchFamily="34" charset="0"/>
            </a:endParaRPr>
          </a:p>
        </p:txBody>
      </p:sp>
      <p:cxnSp>
        <p:nvCxnSpPr>
          <p:cNvPr id="13" name="Straight Connector 12"/>
          <p:cNvCxnSpPr/>
          <p:nvPr/>
        </p:nvCxnSpPr>
        <p:spPr>
          <a:xfrm>
            <a:off x="0" y="6553200"/>
            <a:ext cx="4572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036" name="Picture 10" descr="UW"/>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430213"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 Box 6"/>
          <p:cNvSpPr txBox="1">
            <a:spLocks noChangeArrowheads="1"/>
          </p:cNvSpPr>
          <p:nvPr/>
        </p:nvSpPr>
        <p:spPr bwMode="auto">
          <a:xfrm>
            <a:off x="0" y="6553200"/>
            <a:ext cx="457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Arial Unicode MS" pitchFamily="34" charset="-128"/>
                <a:cs typeface="Arial Unicode MS" pitchFamily="34" charset="-128"/>
              </a:defRPr>
            </a:lvl1pPr>
            <a:lvl2pPr marL="742950" indent="-285750" eaLnBrk="0" hangingPunct="0">
              <a:defRPr>
                <a:solidFill>
                  <a:schemeClr val="tx1"/>
                </a:solidFill>
                <a:latin typeface="Arial" charset="0"/>
                <a:ea typeface="Arial Unicode MS" pitchFamily="34" charset="-128"/>
                <a:cs typeface="Arial Unicode MS" pitchFamily="34" charset="-128"/>
              </a:defRPr>
            </a:lvl2pPr>
            <a:lvl3pPr marL="1143000" indent="-228600" eaLnBrk="0" hangingPunct="0">
              <a:defRPr>
                <a:solidFill>
                  <a:schemeClr val="tx1"/>
                </a:solidFill>
                <a:latin typeface="Arial" charset="0"/>
                <a:ea typeface="Arial Unicode MS" pitchFamily="34" charset="-128"/>
                <a:cs typeface="Arial Unicode MS" pitchFamily="34" charset="-128"/>
              </a:defRPr>
            </a:lvl3pPr>
            <a:lvl4pPr marL="1600200" indent="-228600" eaLnBrk="0" hangingPunct="0">
              <a:defRPr>
                <a:solidFill>
                  <a:schemeClr val="tx1"/>
                </a:solidFill>
                <a:latin typeface="Arial" charset="0"/>
                <a:ea typeface="Arial Unicode MS" pitchFamily="34" charset="-128"/>
                <a:cs typeface="Arial Unicode MS" pitchFamily="34" charset="-128"/>
              </a:defRPr>
            </a:lvl4pPr>
            <a:lvl5pPr marL="2057400" indent="-228600" eaLnBrk="0" hangingPunct="0">
              <a:defRPr>
                <a:solidFill>
                  <a:schemeClr val="tx1"/>
                </a:solidFill>
                <a:latin typeface="Arial" charset="0"/>
                <a:ea typeface="Arial Unicode MS" pitchFamily="34" charset="-128"/>
                <a:cs typeface="Arial Unicode MS" pitchFamily="34" charset="-128"/>
              </a:defRPr>
            </a:lvl5pPr>
            <a:lvl6pPr marL="25146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6pPr>
            <a:lvl7pPr marL="29718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7pPr>
            <a:lvl8pPr marL="34290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8pPr>
            <a:lvl9pPr marL="38862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9pPr>
          </a:lstStyle>
          <a:p>
            <a:pPr algn="ctr" eaLnBrk="1" hangingPunct="1">
              <a:spcBef>
                <a:spcPct val="50000"/>
              </a:spcBef>
              <a:defRPr/>
            </a:pPr>
            <a:fld id="{7F169D15-1091-4DF6-8A84-15222AC70534}" type="slidenum">
              <a:rPr lang="en-US" sz="1200" b="1" smtClean="0">
                <a:solidFill>
                  <a:schemeClr val="bg1"/>
                </a:solidFill>
                <a:latin typeface="Tahoma" pitchFamily="34" charset="0"/>
                <a:ea typeface="Tahoma" pitchFamily="34" charset="0"/>
                <a:cs typeface="Tahoma" pitchFamily="34" charset="0"/>
              </a:rPr>
              <a:pPr algn="ctr" eaLnBrk="1" hangingPunct="1">
                <a:spcBef>
                  <a:spcPct val="50000"/>
                </a:spcBef>
                <a:defRPr/>
              </a:pPr>
              <a:t>‹#›</a:t>
            </a:fld>
            <a:endParaRPr lang="en-US" sz="1200" b="1" dirty="0" smtClean="0">
              <a:solidFill>
                <a:schemeClr val="bg1"/>
              </a:solidFill>
              <a:latin typeface="Tahoma" pitchFamily="34" charset="0"/>
              <a:ea typeface="Tahoma" pitchFamily="34" charset="0"/>
              <a:cs typeface="Tahoma" pitchFamily="34" charset="0"/>
            </a:endParaRPr>
          </a:p>
        </p:txBody>
      </p:sp>
      <p:cxnSp>
        <p:nvCxnSpPr>
          <p:cNvPr id="17" name="Straight Connector 16"/>
          <p:cNvCxnSpPr/>
          <p:nvPr/>
        </p:nvCxnSpPr>
        <p:spPr>
          <a:xfrm>
            <a:off x="0" y="6553200"/>
            <a:ext cx="4572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4" name="Picture 10" descr="UW"/>
          <p:cNvPicPr>
            <a:picLocks noChangeAspect="1" noChangeArrowheads="1"/>
          </p:cNvPicPr>
          <p:nvPr userDrawn="1"/>
        </p:nvPicPr>
        <p:blipFill>
          <a:blip r:embed="rId10" cstate="print">
            <a:extLst>
              <a:ext uri="{28A0092B-C50C-407E-A947-70E740481C1C}">
                <a14:useLocalDpi xmlns:a14="http://schemas.microsoft.com/office/drawing/2010/main" val="0"/>
              </a:ext>
            </a:extLst>
          </a:blip>
          <a:srcRect/>
          <a:stretch>
            <a:fillRect/>
          </a:stretch>
        </p:blipFill>
        <p:spPr bwMode="auto">
          <a:xfrm>
            <a:off x="0" y="0"/>
            <a:ext cx="430213"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 Box 6"/>
          <p:cNvSpPr txBox="1">
            <a:spLocks noChangeArrowheads="1"/>
          </p:cNvSpPr>
          <p:nvPr userDrawn="1"/>
        </p:nvSpPr>
        <p:spPr bwMode="auto">
          <a:xfrm>
            <a:off x="0" y="6553200"/>
            <a:ext cx="457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Arial Unicode MS" pitchFamily="34" charset="-128"/>
                <a:cs typeface="Arial Unicode MS" pitchFamily="34" charset="-128"/>
              </a:defRPr>
            </a:lvl1pPr>
            <a:lvl2pPr marL="742950" indent="-285750" eaLnBrk="0" hangingPunct="0">
              <a:defRPr>
                <a:solidFill>
                  <a:schemeClr val="tx1"/>
                </a:solidFill>
                <a:latin typeface="Arial" charset="0"/>
                <a:ea typeface="Arial Unicode MS" pitchFamily="34" charset="-128"/>
                <a:cs typeface="Arial Unicode MS" pitchFamily="34" charset="-128"/>
              </a:defRPr>
            </a:lvl2pPr>
            <a:lvl3pPr marL="1143000" indent="-228600" eaLnBrk="0" hangingPunct="0">
              <a:defRPr>
                <a:solidFill>
                  <a:schemeClr val="tx1"/>
                </a:solidFill>
                <a:latin typeface="Arial" charset="0"/>
                <a:ea typeface="Arial Unicode MS" pitchFamily="34" charset="-128"/>
                <a:cs typeface="Arial Unicode MS" pitchFamily="34" charset="-128"/>
              </a:defRPr>
            </a:lvl3pPr>
            <a:lvl4pPr marL="1600200" indent="-228600" eaLnBrk="0" hangingPunct="0">
              <a:defRPr>
                <a:solidFill>
                  <a:schemeClr val="tx1"/>
                </a:solidFill>
                <a:latin typeface="Arial" charset="0"/>
                <a:ea typeface="Arial Unicode MS" pitchFamily="34" charset="-128"/>
                <a:cs typeface="Arial Unicode MS" pitchFamily="34" charset="-128"/>
              </a:defRPr>
            </a:lvl4pPr>
            <a:lvl5pPr marL="2057400" indent="-228600" eaLnBrk="0" hangingPunct="0">
              <a:defRPr>
                <a:solidFill>
                  <a:schemeClr val="tx1"/>
                </a:solidFill>
                <a:latin typeface="Arial" charset="0"/>
                <a:ea typeface="Arial Unicode MS" pitchFamily="34" charset="-128"/>
                <a:cs typeface="Arial Unicode MS" pitchFamily="34" charset="-128"/>
              </a:defRPr>
            </a:lvl5pPr>
            <a:lvl6pPr marL="25146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6pPr>
            <a:lvl7pPr marL="29718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7pPr>
            <a:lvl8pPr marL="34290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8pPr>
            <a:lvl9pPr marL="3886200" indent="-228600" defTabSz="457200" eaLnBrk="0" fontAlgn="base" hangingPunct="0">
              <a:spcBef>
                <a:spcPct val="0"/>
              </a:spcBef>
              <a:spcAft>
                <a:spcPct val="0"/>
              </a:spcAft>
              <a:defRPr>
                <a:solidFill>
                  <a:schemeClr val="tx1"/>
                </a:solidFill>
                <a:latin typeface="Arial" charset="0"/>
                <a:ea typeface="Arial Unicode MS" pitchFamily="34" charset="-128"/>
                <a:cs typeface="Arial Unicode MS" pitchFamily="34" charset="-128"/>
              </a:defRPr>
            </a:lvl9pPr>
          </a:lstStyle>
          <a:p>
            <a:pPr algn="ctr" eaLnBrk="1" hangingPunct="1">
              <a:spcBef>
                <a:spcPct val="50000"/>
              </a:spcBef>
              <a:defRPr/>
            </a:pPr>
            <a:fld id="{7F169D15-1091-4DF6-8A84-15222AC70534}" type="slidenum">
              <a:rPr lang="en-US" sz="1200" b="1" smtClean="0">
                <a:solidFill>
                  <a:schemeClr val="bg1"/>
                </a:solidFill>
                <a:latin typeface="Tahoma" pitchFamily="34" charset="0"/>
                <a:ea typeface="Tahoma" pitchFamily="34" charset="0"/>
                <a:cs typeface="Tahoma" pitchFamily="34" charset="0"/>
              </a:rPr>
              <a:pPr algn="ctr" eaLnBrk="1" hangingPunct="1">
                <a:spcBef>
                  <a:spcPct val="50000"/>
                </a:spcBef>
                <a:defRPr/>
              </a:pPr>
              <a:t>‹#›</a:t>
            </a:fld>
            <a:endParaRPr lang="en-US" sz="1200" b="1" dirty="0" smtClean="0">
              <a:solidFill>
                <a:schemeClr val="bg1"/>
              </a:solidFill>
              <a:latin typeface="Tahoma" pitchFamily="34" charset="0"/>
              <a:ea typeface="Tahoma" pitchFamily="34" charset="0"/>
              <a:cs typeface="Tahoma" pitchFamily="34" charset="0"/>
            </a:endParaRPr>
          </a:p>
        </p:txBody>
      </p:sp>
      <p:cxnSp>
        <p:nvCxnSpPr>
          <p:cNvPr id="18" name="Straight Connector 17"/>
          <p:cNvCxnSpPr/>
          <p:nvPr userDrawn="1"/>
        </p:nvCxnSpPr>
        <p:spPr>
          <a:xfrm>
            <a:off x="0" y="6553200"/>
            <a:ext cx="4572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2447412"/>
      </p:ext>
    </p:extLst>
  </p:cSld>
  <p:clrMap bg1="lt1" tx1="dk1" bg2="lt2" tx2="dk2" accent1="accent1" accent2="accent2" accent3="accent3" accent4="accent4" accent5="accent5" accent6="accent6" hlink="hlink" folHlink="folHlink"/>
  <p:sldLayoutIdLst>
    <p:sldLayoutId id="2147483994" r:id="rId1"/>
    <p:sldLayoutId id="2147483995" r:id="rId2"/>
    <p:sldLayoutId id="2147483996" r:id="rId3"/>
    <p:sldLayoutId id="2147483997" r:id="rId4"/>
    <p:sldLayoutId id="2147483998" r:id="rId5"/>
    <p:sldLayoutId id="2147483999" r:id="rId6"/>
    <p:sldLayoutId id="2147483988" r:id="rId7"/>
    <p:sldLayoutId id="2147483989" r:id="rId8"/>
  </p:sldLayoutIdLst>
  <p:timing>
    <p:tnLst>
      <p:par>
        <p:cTn id="1" dur="indefinite" restart="never" nodeType="tmRoot"/>
      </p:par>
    </p:tnLst>
  </p:timing>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ahoma" pitchFamily="34" charset="0"/>
          <a:cs typeface="Arial" charset="0"/>
        </a:defRPr>
      </a:lvl2pPr>
      <a:lvl3pPr algn="l" rtl="0" eaLnBrk="1" fontAlgn="base" hangingPunct="1">
        <a:spcBef>
          <a:spcPct val="0"/>
        </a:spcBef>
        <a:spcAft>
          <a:spcPct val="0"/>
        </a:spcAft>
        <a:defRPr sz="4400">
          <a:solidFill>
            <a:schemeClr val="tx2"/>
          </a:solidFill>
          <a:latin typeface="Tahoma" pitchFamily="34" charset="0"/>
          <a:cs typeface="Arial" charset="0"/>
        </a:defRPr>
      </a:lvl3pPr>
      <a:lvl4pPr algn="l" rtl="0" eaLnBrk="1" fontAlgn="base" hangingPunct="1">
        <a:spcBef>
          <a:spcPct val="0"/>
        </a:spcBef>
        <a:spcAft>
          <a:spcPct val="0"/>
        </a:spcAft>
        <a:defRPr sz="4400">
          <a:solidFill>
            <a:schemeClr val="tx2"/>
          </a:solidFill>
          <a:latin typeface="Tahoma" pitchFamily="34" charset="0"/>
          <a:cs typeface="Arial" charset="0"/>
        </a:defRPr>
      </a:lvl4pPr>
      <a:lvl5pPr algn="l" rtl="0" eaLnBrk="1" fontAlgn="base" hangingPunct="1">
        <a:spcBef>
          <a:spcPct val="0"/>
        </a:spcBef>
        <a:spcAft>
          <a:spcPct val="0"/>
        </a:spcAft>
        <a:defRPr sz="4400">
          <a:solidFill>
            <a:schemeClr val="tx2"/>
          </a:solidFill>
          <a:latin typeface="Tahoma" pitchFamily="34" charset="0"/>
          <a:cs typeface="Arial" charset="0"/>
        </a:defRPr>
      </a:lvl5pPr>
      <a:lvl6pPr marL="457200" algn="l" rtl="0" eaLnBrk="1" fontAlgn="base" hangingPunct="1">
        <a:spcBef>
          <a:spcPct val="0"/>
        </a:spcBef>
        <a:spcAft>
          <a:spcPct val="0"/>
        </a:spcAft>
        <a:defRPr sz="4400">
          <a:solidFill>
            <a:schemeClr val="tx2"/>
          </a:solidFill>
          <a:latin typeface="Tahoma" pitchFamily="34" charset="0"/>
          <a:cs typeface="Arial" charset="0"/>
        </a:defRPr>
      </a:lvl6pPr>
      <a:lvl7pPr marL="914400" algn="l" rtl="0" eaLnBrk="1" fontAlgn="base" hangingPunct="1">
        <a:spcBef>
          <a:spcPct val="0"/>
        </a:spcBef>
        <a:spcAft>
          <a:spcPct val="0"/>
        </a:spcAft>
        <a:defRPr sz="4400">
          <a:solidFill>
            <a:schemeClr val="tx2"/>
          </a:solidFill>
          <a:latin typeface="Tahoma" pitchFamily="34" charset="0"/>
          <a:cs typeface="Arial" charset="0"/>
        </a:defRPr>
      </a:lvl7pPr>
      <a:lvl8pPr marL="1371600" algn="l" rtl="0" eaLnBrk="1" fontAlgn="base" hangingPunct="1">
        <a:spcBef>
          <a:spcPct val="0"/>
        </a:spcBef>
        <a:spcAft>
          <a:spcPct val="0"/>
        </a:spcAft>
        <a:defRPr sz="4400">
          <a:solidFill>
            <a:schemeClr val="tx2"/>
          </a:solidFill>
          <a:latin typeface="Tahoma" pitchFamily="34" charset="0"/>
          <a:cs typeface="Arial" charset="0"/>
        </a:defRPr>
      </a:lvl8pPr>
      <a:lvl9pPr marL="1828800" algn="l" rtl="0" eaLnBrk="1" fontAlgn="base" hangingPunct="1">
        <a:spcBef>
          <a:spcPct val="0"/>
        </a:spcBef>
        <a:spcAft>
          <a:spcPct val="0"/>
        </a:spcAft>
        <a:defRPr sz="4400">
          <a:solidFill>
            <a:schemeClr val="tx2"/>
          </a:solidFill>
          <a:latin typeface="Tahoma" pitchFamily="34" charset="0"/>
          <a:cs typeface="Arial" charset="0"/>
        </a:defRPr>
      </a:lvl9pPr>
    </p:titleStyle>
    <p:bodyStyle>
      <a:lvl1pPr marL="457200" indent="-457200" algn="l" rtl="0" eaLnBrk="1" fontAlgn="base" hangingPunct="1">
        <a:spcBef>
          <a:spcPct val="20000"/>
        </a:spcBef>
        <a:spcAft>
          <a:spcPct val="0"/>
        </a:spcAft>
        <a:buClr>
          <a:srgbClr val="800000"/>
        </a:buClr>
        <a:buSzPct val="130000"/>
        <a:buFont typeface="Arial" panose="020B0604020202020204" pitchFamily="34" charset="0"/>
        <a:buChar char="•"/>
        <a:defRPr sz="2800">
          <a:solidFill>
            <a:schemeClr val="tx1"/>
          </a:solidFill>
          <a:latin typeface="+mn-lt"/>
          <a:ea typeface="+mn-ea"/>
          <a:cs typeface="+mn-cs"/>
        </a:defRPr>
      </a:lvl1pPr>
      <a:lvl2pPr marL="800100" indent="-342900" algn="l" rtl="0" eaLnBrk="1" fontAlgn="base" hangingPunct="1">
        <a:spcBef>
          <a:spcPct val="20000"/>
        </a:spcBef>
        <a:spcAft>
          <a:spcPct val="0"/>
        </a:spcAft>
        <a:buClr>
          <a:srgbClr val="800000"/>
        </a:buClr>
        <a:buSzPct val="130000"/>
        <a:buFont typeface="Arial" panose="020B0604020202020204" pitchFamily="34" charset="0"/>
        <a:buChar char="•"/>
        <a:defRPr sz="2400">
          <a:solidFill>
            <a:schemeClr val="tx1"/>
          </a:solidFill>
          <a:latin typeface="+mn-lt"/>
          <a:cs typeface="+mn-cs"/>
        </a:defRPr>
      </a:lvl2pPr>
      <a:lvl3pPr marL="1257300" indent="-342900" algn="l" rtl="0" eaLnBrk="1" fontAlgn="base" hangingPunct="1">
        <a:spcBef>
          <a:spcPct val="20000"/>
        </a:spcBef>
        <a:spcAft>
          <a:spcPct val="0"/>
        </a:spcAft>
        <a:buClr>
          <a:srgbClr val="800000"/>
        </a:buClr>
        <a:buSzPct val="130000"/>
        <a:buFont typeface="Arial" panose="020B0604020202020204" pitchFamily="34" charset="0"/>
        <a:buChar char="•"/>
        <a:defRPr sz="2000">
          <a:solidFill>
            <a:schemeClr val="tx1"/>
          </a:solidFill>
          <a:latin typeface="+mn-lt"/>
          <a:cs typeface="+mn-cs"/>
        </a:defRPr>
      </a:lvl3pPr>
      <a:lvl4pPr marL="1657350" indent="-285750" algn="l" rtl="0" eaLnBrk="1" fontAlgn="base" hangingPunct="1">
        <a:spcBef>
          <a:spcPct val="20000"/>
        </a:spcBef>
        <a:spcAft>
          <a:spcPct val="0"/>
        </a:spcAft>
        <a:buClr>
          <a:srgbClr val="800000"/>
        </a:buClr>
        <a:buSzPct val="130000"/>
        <a:buFont typeface="Arial" panose="020B0604020202020204" pitchFamily="34" charset="0"/>
        <a:buChar char="•"/>
        <a:defRPr>
          <a:solidFill>
            <a:schemeClr val="tx1"/>
          </a:solidFill>
          <a:latin typeface="+mn-lt"/>
          <a:cs typeface="+mn-cs"/>
        </a:defRPr>
      </a:lvl4pPr>
      <a:lvl5pPr marL="2114550" indent="-285750" algn="l" rtl="0" eaLnBrk="1" fontAlgn="base" hangingPunct="1">
        <a:spcBef>
          <a:spcPct val="20000"/>
        </a:spcBef>
        <a:spcAft>
          <a:spcPct val="0"/>
        </a:spcAft>
        <a:buClr>
          <a:srgbClr val="800000"/>
        </a:buClr>
        <a:buSzPct val="130000"/>
        <a:buFont typeface="Arial" panose="020B0604020202020204" pitchFamily="34" charset="0"/>
        <a:buChar char="•"/>
        <a:defRPr>
          <a:solidFill>
            <a:schemeClr val="tx1"/>
          </a:solidFill>
          <a:latin typeface="+mn-lt"/>
          <a:cs typeface="+mn-cs"/>
        </a:defRPr>
      </a:lvl5pPr>
      <a:lvl6pPr marL="2514600" indent="-228600" algn="l" rtl="0" eaLnBrk="1" fontAlgn="base" hangingPunct="1">
        <a:spcBef>
          <a:spcPct val="20000"/>
        </a:spcBef>
        <a:spcAft>
          <a:spcPct val="0"/>
        </a:spcAft>
        <a:buClr>
          <a:srgbClr val="800000"/>
        </a:buClr>
        <a:buFont typeface="Arial" charset="0"/>
        <a:buChar char="»"/>
        <a:defRPr sz="2000">
          <a:solidFill>
            <a:schemeClr val="tx1"/>
          </a:solidFill>
          <a:latin typeface="+mn-lt"/>
          <a:cs typeface="+mn-cs"/>
        </a:defRPr>
      </a:lvl6pPr>
      <a:lvl7pPr marL="2971800" indent="-228600" algn="l" rtl="0" eaLnBrk="1" fontAlgn="base" hangingPunct="1">
        <a:spcBef>
          <a:spcPct val="20000"/>
        </a:spcBef>
        <a:spcAft>
          <a:spcPct val="0"/>
        </a:spcAft>
        <a:buClr>
          <a:srgbClr val="800000"/>
        </a:buClr>
        <a:buFont typeface="Arial" charset="0"/>
        <a:buChar char="»"/>
        <a:defRPr sz="2000">
          <a:solidFill>
            <a:schemeClr val="tx1"/>
          </a:solidFill>
          <a:latin typeface="+mn-lt"/>
          <a:cs typeface="+mn-cs"/>
        </a:defRPr>
      </a:lvl7pPr>
      <a:lvl8pPr marL="3429000" indent="-228600" algn="l" rtl="0" eaLnBrk="1" fontAlgn="base" hangingPunct="1">
        <a:spcBef>
          <a:spcPct val="20000"/>
        </a:spcBef>
        <a:spcAft>
          <a:spcPct val="0"/>
        </a:spcAft>
        <a:buClr>
          <a:srgbClr val="800000"/>
        </a:buClr>
        <a:buFont typeface="Arial" charset="0"/>
        <a:buChar char="»"/>
        <a:defRPr sz="2000">
          <a:solidFill>
            <a:schemeClr val="tx1"/>
          </a:solidFill>
          <a:latin typeface="+mn-lt"/>
          <a:cs typeface="+mn-cs"/>
        </a:defRPr>
      </a:lvl8pPr>
      <a:lvl9pPr marL="3886200" indent="-228600" algn="l" rtl="0" eaLnBrk="1" fontAlgn="base" hangingPunct="1">
        <a:spcBef>
          <a:spcPct val="20000"/>
        </a:spcBef>
        <a:spcAft>
          <a:spcPct val="0"/>
        </a:spcAft>
        <a:buClr>
          <a:srgbClr val="800000"/>
        </a:buClr>
        <a:buFont typeface="Arial" charset="0"/>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ctrTitle"/>
          </p:nvPr>
        </p:nvSpPr>
        <p:spPr/>
        <p:txBody>
          <a:bodyPr/>
          <a:lstStyle/>
          <a:p>
            <a:pPr eaLnBrk="1" hangingPunct="1"/>
            <a:r>
              <a:rPr lang="en-GB" smtClean="0"/>
              <a:t>ECE 352</a:t>
            </a:r>
            <a:br>
              <a:rPr lang="en-GB" smtClean="0"/>
            </a:br>
            <a:r>
              <a:rPr lang="en-GB" smtClean="0"/>
              <a:t>Digital System Fundamentals</a:t>
            </a:r>
          </a:p>
        </p:txBody>
      </p:sp>
      <p:sp>
        <p:nvSpPr>
          <p:cNvPr id="4099" name="Rectangle 8"/>
          <p:cNvSpPr>
            <a:spLocks noGrp="1" noChangeArrowheads="1"/>
          </p:cNvSpPr>
          <p:nvPr>
            <p:ph type="subTitle" idx="1"/>
          </p:nvPr>
        </p:nvSpPr>
        <p:spPr>
          <a:xfrm>
            <a:off x="1371600" y="3352800"/>
            <a:ext cx="6858000" cy="2819400"/>
          </a:xfrm>
        </p:spPr>
        <p:txBody>
          <a:bodyPr/>
          <a:lstStyle/>
          <a:p>
            <a:pPr eaLnBrk="1" hangingPunct="1"/>
            <a:r>
              <a:rPr lang="en-US" dirty="0" smtClean="0"/>
              <a:t>Sequential Circuit </a:t>
            </a:r>
            <a:br>
              <a:rPr lang="en-US" dirty="0" smtClean="0"/>
            </a:br>
            <a:r>
              <a:rPr lang="en-US" dirty="0" smtClean="0"/>
              <a:t>Design Overview</a:t>
            </a:r>
            <a:endParaRPr lang="en-US" dirty="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Grp="1" noChangeArrowheads="1"/>
          </p:cNvSpPr>
          <p:nvPr>
            <p:ph type="title"/>
          </p:nvPr>
        </p:nvSpPr>
        <p:spPr/>
        <p:txBody>
          <a:bodyPr/>
          <a:lstStyle/>
          <a:p>
            <a:r>
              <a:rPr lang="en-US" dirty="0" smtClean="0"/>
              <a:t>Creating State Diagrams/Tables</a:t>
            </a:r>
          </a:p>
        </p:txBody>
      </p:sp>
      <p:sp>
        <p:nvSpPr>
          <p:cNvPr id="11267" name="Rectangle 5"/>
          <p:cNvSpPr>
            <a:spLocks noGrp="1" noChangeArrowheads="1"/>
          </p:cNvSpPr>
          <p:nvPr>
            <p:ph idx="1"/>
          </p:nvPr>
        </p:nvSpPr>
        <p:spPr/>
        <p:txBody>
          <a:bodyPr/>
          <a:lstStyle/>
          <a:p>
            <a:r>
              <a:rPr lang="en-US" dirty="0" smtClean="0"/>
              <a:t>Specification defines the desired behavior of the needed circuit</a:t>
            </a:r>
          </a:p>
          <a:p>
            <a:r>
              <a:rPr lang="en-US" dirty="0" smtClean="0"/>
              <a:t>Must determine required circuit states</a:t>
            </a:r>
          </a:p>
          <a:p>
            <a:pPr lvl="1"/>
            <a:r>
              <a:rPr lang="en-US" dirty="0" smtClean="0"/>
              <a:t>Initial design steps may examine the circuit at a higher level of abstraction than actual final states</a:t>
            </a:r>
          </a:p>
          <a:p>
            <a:pPr lvl="1"/>
            <a:r>
              <a:rPr lang="en-US" dirty="0" smtClean="0"/>
              <a:t>Later, initial design translated to actual flip-flops and combinational logic</a:t>
            </a:r>
          </a:p>
          <a:p>
            <a:r>
              <a:rPr lang="en-US" dirty="0" smtClean="0"/>
              <a:t>Efficient state assignment is key to efficient final design (avoiding excess logic)</a:t>
            </a:r>
          </a:p>
        </p:txBody>
      </p:sp>
    </p:spTree>
    <p:extLst>
      <p:ext uri="{BB962C8B-B14F-4D97-AF65-F5344CB8AC3E}">
        <p14:creationId xmlns:p14="http://schemas.microsoft.com/office/powerpoint/2010/main" val="348488482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fade">
                                      <p:cBhvr>
                                        <p:cTn id="7" dur="500"/>
                                        <p:tgtEl>
                                          <p:spTgt spid="112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Effect transition="in" filter="fade">
                                      <p:cBhvr>
                                        <p:cTn id="12" dur="500"/>
                                        <p:tgtEl>
                                          <p:spTgt spid="11267">
                                            <p:txEl>
                                              <p:pRg st="1" end="1"/>
                                            </p:txEl>
                                          </p:spTgt>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11267">
                                            <p:txEl>
                                              <p:pRg st="2" end="2"/>
                                            </p:txEl>
                                          </p:spTgt>
                                        </p:tgtEl>
                                        <p:attrNameLst>
                                          <p:attrName>style.visibility</p:attrName>
                                        </p:attrNameLst>
                                      </p:cBhvr>
                                      <p:to>
                                        <p:strVal val="visible"/>
                                      </p:to>
                                    </p:set>
                                    <p:animEffect transition="in" filter="fade">
                                      <p:cBhvr>
                                        <p:cTn id="16" dur="500"/>
                                        <p:tgtEl>
                                          <p:spTgt spid="11267">
                                            <p:txEl>
                                              <p:pRg st="2" end="2"/>
                                            </p:txEl>
                                          </p:spTgt>
                                        </p:tgtEl>
                                      </p:cBhvr>
                                    </p:animEffect>
                                  </p:childTnLst>
                                </p:cTn>
                              </p:par>
                            </p:childTnLst>
                          </p:cTn>
                        </p:par>
                        <p:par>
                          <p:cTn id="17" fill="hold">
                            <p:stCondLst>
                              <p:cond delay="1000"/>
                            </p:stCondLst>
                            <p:childTnLst>
                              <p:par>
                                <p:cTn id="18" presetID="10" presetClass="entr" presetSubtype="0" fill="hold" nodeType="afterEffect">
                                  <p:stCondLst>
                                    <p:cond delay="0"/>
                                  </p:stCondLst>
                                  <p:childTnLst>
                                    <p:set>
                                      <p:cBhvr>
                                        <p:cTn id="19" dur="1" fill="hold">
                                          <p:stCondLst>
                                            <p:cond delay="0"/>
                                          </p:stCondLst>
                                        </p:cTn>
                                        <p:tgtEl>
                                          <p:spTgt spid="11267">
                                            <p:txEl>
                                              <p:pRg st="3" end="3"/>
                                            </p:txEl>
                                          </p:spTgt>
                                        </p:tgtEl>
                                        <p:attrNameLst>
                                          <p:attrName>style.visibility</p:attrName>
                                        </p:attrNameLst>
                                      </p:cBhvr>
                                      <p:to>
                                        <p:strVal val="visible"/>
                                      </p:to>
                                    </p:set>
                                    <p:animEffect transition="in" filter="fade">
                                      <p:cBhvr>
                                        <p:cTn id="20" dur="500"/>
                                        <p:tgtEl>
                                          <p:spTgt spid="11267">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1267">
                                            <p:txEl>
                                              <p:pRg st="4" end="4"/>
                                            </p:txEl>
                                          </p:spTgt>
                                        </p:tgtEl>
                                        <p:attrNameLst>
                                          <p:attrName>style.visibility</p:attrName>
                                        </p:attrNameLst>
                                      </p:cBhvr>
                                      <p:to>
                                        <p:strVal val="visible"/>
                                      </p:to>
                                    </p:set>
                                    <p:animEffect transition="in" filter="fade">
                                      <p:cBhvr>
                                        <p:cTn id="25" dur="500"/>
                                        <p:tgtEl>
                                          <p:spTgt spid="1126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title"/>
          </p:nvPr>
        </p:nvSpPr>
        <p:spPr/>
        <p:txBody>
          <a:bodyPr/>
          <a:lstStyle/>
          <a:p>
            <a:r>
              <a:rPr lang="en-US" smtClean="0"/>
              <a:t>Reset</a:t>
            </a:r>
          </a:p>
        </p:txBody>
      </p:sp>
      <p:sp>
        <p:nvSpPr>
          <p:cNvPr id="13315" name="Rectangle 5"/>
          <p:cNvSpPr>
            <a:spLocks noGrp="1" noChangeArrowheads="1"/>
          </p:cNvSpPr>
          <p:nvPr>
            <p:ph idx="1"/>
          </p:nvPr>
        </p:nvSpPr>
        <p:spPr/>
        <p:txBody>
          <a:bodyPr/>
          <a:lstStyle/>
          <a:p>
            <a:r>
              <a:rPr lang="en-US" sz="2800" dirty="0" smtClean="0"/>
              <a:t>Puts system into a known state</a:t>
            </a:r>
          </a:p>
          <a:p>
            <a:pPr lvl="1"/>
            <a:r>
              <a:rPr lang="en-US" sz="2400" dirty="0" smtClean="0"/>
              <a:t>Sets the initial value of all state flip-flops</a:t>
            </a:r>
          </a:p>
          <a:p>
            <a:pPr lvl="1"/>
            <a:r>
              <a:rPr lang="en-US" sz="2400" dirty="0" smtClean="0"/>
              <a:t>This is the initial state or reset state</a:t>
            </a:r>
          </a:p>
          <a:p>
            <a:r>
              <a:rPr lang="en-US" sz="2800" dirty="0" smtClean="0"/>
              <a:t>This master reset is used at very specific times:</a:t>
            </a:r>
          </a:p>
          <a:p>
            <a:pPr lvl="1"/>
            <a:r>
              <a:rPr lang="en-US" sz="2400" dirty="0" smtClean="0"/>
              <a:t>Applied on circuit power-up</a:t>
            </a:r>
          </a:p>
          <a:p>
            <a:pPr lvl="1"/>
            <a:r>
              <a:rPr lang="en-US" sz="2400" dirty="0" smtClean="0"/>
              <a:t>Applied when soft failure puts circuit into invalid/incorrect state</a:t>
            </a:r>
          </a:p>
          <a:p>
            <a:r>
              <a:rPr lang="en-US" sz="2800" dirty="0" smtClean="0"/>
              <a:t>Can be asynchronous or synchronous</a:t>
            </a:r>
          </a:p>
          <a:p>
            <a:pPr lvl="1"/>
            <a:r>
              <a:rPr lang="en-US" sz="2400" dirty="0" smtClean="0"/>
              <a:t>Asynchronous reset input must be built in </a:t>
            </a:r>
            <a:r>
              <a:rPr lang="en-US" sz="2400" smtClean="0"/>
              <a:t>to FF; </a:t>
            </a:r>
            <a:r>
              <a:rPr lang="en-US" sz="2400" dirty="0" smtClean="0"/>
              <a:t>can add logic to implement synchronous reset</a:t>
            </a:r>
          </a:p>
          <a:p>
            <a:pPr lvl="1"/>
            <a:r>
              <a:rPr lang="en-US" dirty="0" smtClean="0"/>
              <a:t>Asynchronous inputs are ONLY used for master reset</a:t>
            </a:r>
            <a:endParaRPr lang="en-US" sz="2400" dirty="0" smtClean="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91400" y="1031006"/>
            <a:ext cx="1477752" cy="1504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3279472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fade">
                                      <p:cBhvr>
                                        <p:cTn id="7" dur="500"/>
                                        <p:tgtEl>
                                          <p:spTgt spid="13315">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3315">
                                            <p:txEl>
                                              <p:pRg st="1" end="1"/>
                                            </p:txEl>
                                          </p:spTgt>
                                        </p:tgtEl>
                                        <p:attrNameLst>
                                          <p:attrName>style.visibility</p:attrName>
                                        </p:attrNameLst>
                                      </p:cBhvr>
                                      <p:to>
                                        <p:strVal val="visible"/>
                                      </p:to>
                                    </p:set>
                                    <p:animEffect transition="in" filter="fade">
                                      <p:cBhvr>
                                        <p:cTn id="11" dur="500"/>
                                        <p:tgtEl>
                                          <p:spTgt spid="13315">
                                            <p:txEl>
                                              <p:pRg st="1" end="1"/>
                                            </p:txEl>
                                          </p:spTgt>
                                        </p:tgtEl>
                                      </p:cBhvr>
                                    </p:animEffect>
                                  </p:childTnLst>
                                </p:cTn>
                              </p:par>
                              <p:par>
                                <p:cTn id="12" presetID="10" presetClass="entr" presetSubtype="0" fill="hold" nodeType="withEffect">
                                  <p:stCondLst>
                                    <p:cond delay="0"/>
                                  </p:stCondLst>
                                  <p:childTnLst>
                                    <p:set>
                                      <p:cBhvr>
                                        <p:cTn id="13" dur="1" fill="hold">
                                          <p:stCondLst>
                                            <p:cond delay="0"/>
                                          </p:stCondLst>
                                        </p:cTn>
                                        <p:tgtEl>
                                          <p:spTgt spid="1026"/>
                                        </p:tgtEl>
                                        <p:attrNameLst>
                                          <p:attrName>style.visibility</p:attrName>
                                        </p:attrNameLst>
                                      </p:cBhvr>
                                      <p:to>
                                        <p:strVal val="visible"/>
                                      </p:to>
                                    </p:set>
                                    <p:animEffect transition="in" filter="fade">
                                      <p:cBhvr>
                                        <p:cTn id="14" dur="500"/>
                                        <p:tgtEl>
                                          <p:spTgt spid="1026"/>
                                        </p:tgtEl>
                                      </p:cBhvr>
                                    </p:animEffect>
                                  </p:childTnLst>
                                </p:cTn>
                              </p:par>
                            </p:childTnLst>
                          </p:cTn>
                        </p:par>
                        <p:par>
                          <p:cTn id="15" fill="hold">
                            <p:stCondLst>
                              <p:cond delay="1000"/>
                            </p:stCondLst>
                            <p:childTnLst>
                              <p:par>
                                <p:cTn id="16" presetID="10" presetClass="entr" presetSubtype="0" fill="hold" nodeType="afterEffect">
                                  <p:stCondLst>
                                    <p:cond delay="0"/>
                                  </p:stCondLst>
                                  <p:childTnLst>
                                    <p:set>
                                      <p:cBhvr>
                                        <p:cTn id="17" dur="1" fill="hold">
                                          <p:stCondLst>
                                            <p:cond delay="0"/>
                                          </p:stCondLst>
                                        </p:cTn>
                                        <p:tgtEl>
                                          <p:spTgt spid="13315">
                                            <p:txEl>
                                              <p:pRg st="2" end="2"/>
                                            </p:txEl>
                                          </p:spTgt>
                                        </p:tgtEl>
                                        <p:attrNameLst>
                                          <p:attrName>style.visibility</p:attrName>
                                        </p:attrNameLst>
                                      </p:cBhvr>
                                      <p:to>
                                        <p:strVal val="visible"/>
                                      </p:to>
                                    </p:set>
                                    <p:animEffect transition="in" filter="fade">
                                      <p:cBhvr>
                                        <p:cTn id="18" dur="500"/>
                                        <p:tgtEl>
                                          <p:spTgt spid="13315">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3315">
                                            <p:txEl>
                                              <p:pRg st="3" end="3"/>
                                            </p:txEl>
                                          </p:spTgt>
                                        </p:tgtEl>
                                        <p:attrNameLst>
                                          <p:attrName>style.visibility</p:attrName>
                                        </p:attrNameLst>
                                      </p:cBhvr>
                                      <p:to>
                                        <p:strVal val="visible"/>
                                      </p:to>
                                    </p:set>
                                    <p:animEffect transition="in" filter="fade">
                                      <p:cBhvr>
                                        <p:cTn id="23" dur="500"/>
                                        <p:tgtEl>
                                          <p:spTgt spid="13315">
                                            <p:txEl>
                                              <p:pRg st="3" end="3"/>
                                            </p:txEl>
                                          </p:spTgt>
                                        </p:tgtEl>
                                      </p:cBhvr>
                                    </p:animEffect>
                                  </p:childTnLst>
                                </p:cTn>
                              </p:par>
                            </p:childTnLst>
                          </p:cTn>
                        </p:par>
                        <p:par>
                          <p:cTn id="24" fill="hold">
                            <p:stCondLst>
                              <p:cond delay="500"/>
                            </p:stCondLst>
                            <p:childTnLst>
                              <p:par>
                                <p:cTn id="25" presetID="10" presetClass="entr" presetSubtype="0" fill="hold" nodeType="afterEffect">
                                  <p:stCondLst>
                                    <p:cond delay="0"/>
                                  </p:stCondLst>
                                  <p:childTnLst>
                                    <p:set>
                                      <p:cBhvr>
                                        <p:cTn id="26" dur="1" fill="hold">
                                          <p:stCondLst>
                                            <p:cond delay="0"/>
                                          </p:stCondLst>
                                        </p:cTn>
                                        <p:tgtEl>
                                          <p:spTgt spid="13315">
                                            <p:txEl>
                                              <p:pRg st="4" end="4"/>
                                            </p:txEl>
                                          </p:spTgt>
                                        </p:tgtEl>
                                        <p:attrNameLst>
                                          <p:attrName>style.visibility</p:attrName>
                                        </p:attrNameLst>
                                      </p:cBhvr>
                                      <p:to>
                                        <p:strVal val="visible"/>
                                      </p:to>
                                    </p:set>
                                    <p:animEffect transition="in" filter="fade">
                                      <p:cBhvr>
                                        <p:cTn id="27" dur="500"/>
                                        <p:tgtEl>
                                          <p:spTgt spid="1331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3315">
                                            <p:txEl>
                                              <p:pRg st="5" end="5"/>
                                            </p:txEl>
                                          </p:spTgt>
                                        </p:tgtEl>
                                        <p:attrNameLst>
                                          <p:attrName>style.visibility</p:attrName>
                                        </p:attrNameLst>
                                      </p:cBhvr>
                                      <p:to>
                                        <p:strVal val="visible"/>
                                      </p:to>
                                    </p:set>
                                    <p:animEffect transition="in" filter="fade">
                                      <p:cBhvr>
                                        <p:cTn id="32" dur="500"/>
                                        <p:tgtEl>
                                          <p:spTgt spid="1331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3315">
                                            <p:txEl>
                                              <p:pRg st="6" end="6"/>
                                            </p:txEl>
                                          </p:spTgt>
                                        </p:tgtEl>
                                        <p:attrNameLst>
                                          <p:attrName>style.visibility</p:attrName>
                                        </p:attrNameLst>
                                      </p:cBhvr>
                                      <p:to>
                                        <p:strVal val="visible"/>
                                      </p:to>
                                    </p:set>
                                    <p:animEffect transition="in" filter="fade">
                                      <p:cBhvr>
                                        <p:cTn id="37" dur="500"/>
                                        <p:tgtEl>
                                          <p:spTgt spid="13315">
                                            <p:txEl>
                                              <p:pRg st="6" end="6"/>
                                            </p:txEl>
                                          </p:spTgt>
                                        </p:tgtEl>
                                      </p:cBhvr>
                                    </p:animEffect>
                                  </p:childTnLst>
                                </p:cTn>
                              </p:par>
                            </p:childTnLst>
                          </p:cTn>
                        </p:par>
                        <p:par>
                          <p:cTn id="38" fill="hold">
                            <p:stCondLst>
                              <p:cond delay="500"/>
                            </p:stCondLst>
                            <p:childTnLst>
                              <p:par>
                                <p:cTn id="39" presetID="10" presetClass="entr" presetSubtype="0" fill="hold" nodeType="afterEffect">
                                  <p:stCondLst>
                                    <p:cond delay="0"/>
                                  </p:stCondLst>
                                  <p:childTnLst>
                                    <p:set>
                                      <p:cBhvr>
                                        <p:cTn id="40" dur="1" fill="hold">
                                          <p:stCondLst>
                                            <p:cond delay="0"/>
                                          </p:stCondLst>
                                        </p:cTn>
                                        <p:tgtEl>
                                          <p:spTgt spid="13315">
                                            <p:txEl>
                                              <p:pRg st="7" end="7"/>
                                            </p:txEl>
                                          </p:spTgt>
                                        </p:tgtEl>
                                        <p:attrNameLst>
                                          <p:attrName>style.visibility</p:attrName>
                                        </p:attrNameLst>
                                      </p:cBhvr>
                                      <p:to>
                                        <p:strVal val="visible"/>
                                      </p:to>
                                    </p:set>
                                    <p:animEffect transition="in" filter="fade">
                                      <p:cBhvr>
                                        <p:cTn id="41" dur="500"/>
                                        <p:tgtEl>
                                          <p:spTgt spid="13315">
                                            <p:txEl>
                                              <p:pRg st="7" end="7"/>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13315">
                                            <p:txEl>
                                              <p:pRg st="8" end="8"/>
                                            </p:txEl>
                                          </p:spTgt>
                                        </p:tgtEl>
                                        <p:attrNameLst>
                                          <p:attrName>style.visibility</p:attrName>
                                        </p:attrNameLst>
                                      </p:cBhvr>
                                      <p:to>
                                        <p:strVal val="visible"/>
                                      </p:to>
                                    </p:set>
                                    <p:animEffect transition="in" filter="fade">
                                      <p:cBhvr>
                                        <p:cTn id="46" dur="500"/>
                                        <p:tgtEl>
                                          <p:spTgt spid="1331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Grp="1" noChangeArrowheads="1"/>
          </p:cNvSpPr>
          <p:nvPr>
            <p:ph type="title"/>
          </p:nvPr>
        </p:nvSpPr>
        <p:spPr/>
        <p:txBody>
          <a:bodyPr/>
          <a:lstStyle/>
          <a:p>
            <a:r>
              <a:rPr lang="en-US" dirty="0" smtClean="0"/>
              <a:t>Sequential Circuit Design</a:t>
            </a:r>
          </a:p>
        </p:txBody>
      </p:sp>
      <p:sp>
        <p:nvSpPr>
          <p:cNvPr id="10243" name="Rectangle 5"/>
          <p:cNvSpPr>
            <a:spLocks noGrp="1" noChangeArrowheads="1"/>
          </p:cNvSpPr>
          <p:nvPr>
            <p:ph idx="1"/>
          </p:nvPr>
        </p:nvSpPr>
        <p:spPr/>
        <p:txBody>
          <a:bodyPr/>
          <a:lstStyle/>
          <a:p>
            <a:r>
              <a:rPr lang="en-US" dirty="0" smtClean="0"/>
              <a:t>Specification</a:t>
            </a:r>
          </a:p>
          <a:p>
            <a:r>
              <a:rPr lang="en-US" dirty="0"/>
              <a:t>State </a:t>
            </a:r>
            <a:r>
              <a:rPr lang="en-US" dirty="0" smtClean="0"/>
              <a:t>diagram and state table </a:t>
            </a:r>
          </a:p>
          <a:p>
            <a:r>
              <a:rPr lang="en-US" dirty="0" smtClean="0"/>
              <a:t>Optimization</a:t>
            </a:r>
            <a:endParaRPr lang="en-US" dirty="0"/>
          </a:p>
          <a:p>
            <a:r>
              <a:rPr lang="en-US" dirty="0" smtClean="0"/>
              <a:t>State assignment</a:t>
            </a:r>
          </a:p>
          <a:p>
            <a:r>
              <a:rPr lang="en-US" dirty="0" smtClean="0"/>
              <a:t>Flip-flop input equation determination</a:t>
            </a:r>
          </a:p>
          <a:p>
            <a:r>
              <a:rPr lang="en-US" dirty="0" smtClean="0"/>
              <a:t>Output equation determination</a:t>
            </a:r>
          </a:p>
          <a:p>
            <a:r>
              <a:rPr lang="en-US" dirty="0" smtClean="0"/>
              <a:t>Implementation</a:t>
            </a:r>
          </a:p>
          <a:p>
            <a:r>
              <a:rPr lang="en-US" dirty="0" smtClean="0"/>
              <a:t>Verification</a:t>
            </a:r>
          </a:p>
        </p:txBody>
      </p:sp>
    </p:spTree>
    <p:extLst>
      <p:ext uri="{BB962C8B-B14F-4D97-AF65-F5344CB8AC3E}">
        <p14:creationId xmlns:p14="http://schemas.microsoft.com/office/powerpoint/2010/main" val="345406418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fade">
                                      <p:cBhvr>
                                        <p:cTn id="7" dur="500"/>
                                        <p:tgtEl>
                                          <p:spTgt spid="1024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0243">
                                            <p:txEl>
                                              <p:pRg st="1" end="1"/>
                                            </p:txEl>
                                          </p:spTgt>
                                        </p:tgtEl>
                                        <p:attrNameLst>
                                          <p:attrName>style.visibility</p:attrName>
                                        </p:attrNameLst>
                                      </p:cBhvr>
                                      <p:to>
                                        <p:strVal val="visible"/>
                                      </p:to>
                                    </p:set>
                                    <p:animEffect transition="in" filter="fade">
                                      <p:cBhvr>
                                        <p:cTn id="10" dur="500"/>
                                        <p:tgtEl>
                                          <p:spTgt spid="1024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0243">
                                            <p:txEl>
                                              <p:pRg st="2" end="2"/>
                                            </p:txEl>
                                          </p:spTgt>
                                        </p:tgtEl>
                                        <p:attrNameLst>
                                          <p:attrName>style.visibility</p:attrName>
                                        </p:attrNameLst>
                                      </p:cBhvr>
                                      <p:to>
                                        <p:strVal val="visible"/>
                                      </p:to>
                                    </p:set>
                                    <p:animEffect transition="in" filter="fade">
                                      <p:cBhvr>
                                        <p:cTn id="13" dur="500"/>
                                        <p:tgtEl>
                                          <p:spTgt spid="1024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0243">
                                            <p:txEl>
                                              <p:pRg st="3" end="3"/>
                                            </p:txEl>
                                          </p:spTgt>
                                        </p:tgtEl>
                                        <p:attrNameLst>
                                          <p:attrName>style.visibility</p:attrName>
                                        </p:attrNameLst>
                                      </p:cBhvr>
                                      <p:to>
                                        <p:strVal val="visible"/>
                                      </p:to>
                                    </p:set>
                                    <p:animEffect transition="in" filter="fade">
                                      <p:cBhvr>
                                        <p:cTn id="16" dur="500"/>
                                        <p:tgtEl>
                                          <p:spTgt spid="1024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10243">
                                            <p:txEl>
                                              <p:pRg st="4" end="4"/>
                                            </p:txEl>
                                          </p:spTgt>
                                        </p:tgtEl>
                                        <p:attrNameLst>
                                          <p:attrName>style.visibility</p:attrName>
                                        </p:attrNameLst>
                                      </p:cBhvr>
                                      <p:to>
                                        <p:strVal val="visible"/>
                                      </p:to>
                                    </p:set>
                                    <p:animEffect transition="in" filter="fade">
                                      <p:cBhvr>
                                        <p:cTn id="19" dur="500"/>
                                        <p:tgtEl>
                                          <p:spTgt spid="1024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10243">
                                            <p:txEl>
                                              <p:pRg st="5" end="5"/>
                                            </p:txEl>
                                          </p:spTgt>
                                        </p:tgtEl>
                                        <p:attrNameLst>
                                          <p:attrName>style.visibility</p:attrName>
                                        </p:attrNameLst>
                                      </p:cBhvr>
                                      <p:to>
                                        <p:strVal val="visible"/>
                                      </p:to>
                                    </p:set>
                                    <p:animEffect transition="in" filter="fade">
                                      <p:cBhvr>
                                        <p:cTn id="22" dur="500"/>
                                        <p:tgtEl>
                                          <p:spTgt spid="1024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10243">
                                            <p:txEl>
                                              <p:pRg st="6" end="6"/>
                                            </p:txEl>
                                          </p:spTgt>
                                        </p:tgtEl>
                                        <p:attrNameLst>
                                          <p:attrName>style.visibility</p:attrName>
                                        </p:attrNameLst>
                                      </p:cBhvr>
                                      <p:to>
                                        <p:strVal val="visible"/>
                                      </p:to>
                                    </p:set>
                                    <p:animEffect transition="in" filter="fade">
                                      <p:cBhvr>
                                        <p:cTn id="25" dur="500"/>
                                        <p:tgtEl>
                                          <p:spTgt spid="10243">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10243">
                                            <p:txEl>
                                              <p:pRg st="7" end="7"/>
                                            </p:txEl>
                                          </p:spTgt>
                                        </p:tgtEl>
                                        <p:attrNameLst>
                                          <p:attrName>style.visibility</p:attrName>
                                        </p:attrNameLst>
                                      </p:cBhvr>
                                      <p:to>
                                        <p:strVal val="visible"/>
                                      </p:to>
                                    </p:set>
                                    <p:animEffect transition="in" filter="fade">
                                      <p:cBhvr>
                                        <p:cTn id="28" dur="500"/>
                                        <p:tgtEl>
                                          <p:spTgt spid="1024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ctrTitle"/>
          </p:nvPr>
        </p:nvSpPr>
        <p:spPr/>
        <p:txBody>
          <a:bodyPr/>
          <a:lstStyle/>
          <a:p>
            <a:pPr eaLnBrk="1" hangingPunct="1"/>
            <a:r>
              <a:rPr lang="en-GB" smtClean="0"/>
              <a:t>ECE 352</a:t>
            </a:r>
            <a:br>
              <a:rPr lang="en-GB" smtClean="0"/>
            </a:br>
            <a:r>
              <a:rPr lang="en-GB" smtClean="0"/>
              <a:t>Digital System Fundamentals</a:t>
            </a:r>
          </a:p>
        </p:txBody>
      </p:sp>
      <p:sp>
        <p:nvSpPr>
          <p:cNvPr id="4099" name="Rectangle 8"/>
          <p:cNvSpPr>
            <a:spLocks noGrp="1" noChangeArrowheads="1"/>
          </p:cNvSpPr>
          <p:nvPr>
            <p:ph type="subTitle" idx="1"/>
          </p:nvPr>
        </p:nvSpPr>
        <p:spPr>
          <a:xfrm>
            <a:off x="1371600" y="3352800"/>
            <a:ext cx="6858000" cy="2819400"/>
          </a:xfrm>
        </p:spPr>
        <p:txBody>
          <a:bodyPr/>
          <a:lstStyle/>
          <a:p>
            <a:pPr eaLnBrk="1" hangingPunct="1"/>
            <a:r>
              <a:rPr lang="en-US" dirty="0" smtClean="0"/>
              <a:t>Sequential Circuit </a:t>
            </a:r>
            <a:br>
              <a:rPr lang="en-US" dirty="0" smtClean="0"/>
            </a:br>
            <a:r>
              <a:rPr lang="en-US" dirty="0" smtClean="0"/>
              <a:t>Design Overview</a:t>
            </a:r>
            <a:endParaRPr lang="en-US" dirty="0"/>
          </a:p>
        </p:txBody>
      </p:sp>
    </p:spTree>
    <p:extLst>
      <p:ext uri="{BB962C8B-B14F-4D97-AF65-F5344CB8AC3E}">
        <p14:creationId xmlns:p14="http://schemas.microsoft.com/office/powerpoint/2010/main" val="26778264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Grp="1" noChangeArrowheads="1"/>
          </p:cNvSpPr>
          <p:nvPr>
            <p:ph type="title"/>
          </p:nvPr>
        </p:nvSpPr>
        <p:spPr/>
        <p:txBody>
          <a:bodyPr/>
          <a:lstStyle/>
          <a:p>
            <a:r>
              <a:rPr lang="en-US" dirty="0" smtClean="0"/>
              <a:t>Sequential Circuit Design</a:t>
            </a:r>
          </a:p>
        </p:txBody>
      </p:sp>
      <p:sp>
        <p:nvSpPr>
          <p:cNvPr id="10243" name="Rectangle 5"/>
          <p:cNvSpPr>
            <a:spLocks noGrp="1" noChangeArrowheads="1"/>
          </p:cNvSpPr>
          <p:nvPr>
            <p:ph idx="1"/>
          </p:nvPr>
        </p:nvSpPr>
        <p:spPr/>
        <p:txBody>
          <a:bodyPr/>
          <a:lstStyle/>
          <a:p>
            <a:r>
              <a:rPr lang="en-US" dirty="0" smtClean="0"/>
              <a:t>Specification</a:t>
            </a:r>
          </a:p>
          <a:p>
            <a:r>
              <a:rPr lang="en-US" dirty="0"/>
              <a:t>State </a:t>
            </a:r>
            <a:r>
              <a:rPr lang="en-US" dirty="0" smtClean="0"/>
              <a:t>diagram and state table </a:t>
            </a:r>
          </a:p>
          <a:p>
            <a:r>
              <a:rPr lang="en-US" dirty="0" smtClean="0"/>
              <a:t>Optimization</a:t>
            </a:r>
            <a:endParaRPr lang="en-US" dirty="0"/>
          </a:p>
          <a:p>
            <a:r>
              <a:rPr lang="en-US" dirty="0" smtClean="0"/>
              <a:t>State assignment</a:t>
            </a:r>
          </a:p>
          <a:p>
            <a:r>
              <a:rPr lang="en-US" dirty="0" smtClean="0"/>
              <a:t>Combinational logic design</a:t>
            </a:r>
          </a:p>
          <a:p>
            <a:r>
              <a:rPr lang="en-US" dirty="0" smtClean="0"/>
              <a:t>Implementation</a:t>
            </a:r>
          </a:p>
          <a:p>
            <a:r>
              <a:rPr lang="en-US" dirty="0" smtClean="0"/>
              <a:t>Verification</a:t>
            </a:r>
          </a:p>
        </p:txBody>
      </p:sp>
    </p:spTree>
    <p:extLst>
      <p:ext uri="{BB962C8B-B14F-4D97-AF65-F5344CB8AC3E}">
        <p14:creationId xmlns:p14="http://schemas.microsoft.com/office/powerpoint/2010/main" val="49135557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fade">
                                      <p:cBhvr>
                                        <p:cTn id="7" dur="500"/>
                                        <p:tgtEl>
                                          <p:spTgt spid="1024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0243">
                                            <p:txEl>
                                              <p:pRg st="1" end="1"/>
                                            </p:txEl>
                                          </p:spTgt>
                                        </p:tgtEl>
                                        <p:attrNameLst>
                                          <p:attrName>style.visibility</p:attrName>
                                        </p:attrNameLst>
                                      </p:cBhvr>
                                      <p:to>
                                        <p:strVal val="visible"/>
                                      </p:to>
                                    </p:set>
                                    <p:animEffect transition="in" filter="fade">
                                      <p:cBhvr>
                                        <p:cTn id="11" dur="500"/>
                                        <p:tgtEl>
                                          <p:spTgt spid="10243">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10243">
                                            <p:txEl>
                                              <p:pRg st="2" end="2"/>
                                            </p:txEl>
                                          </p:spTgt>
                                        </p:tgtEl>
                                        <p:attrNameLst>
                                          <p:attrName>style.visibility</p:attrName>
                                        </p:attrNameLst>
                                      </p:cBhvr>
                                      <p:to>
                                        <p:strVal val="visible"/>
                                      </p:to>
                                    </p:set>
                                    <p:animEffect transition="in" filter="fade">
                                      <p:cBhvr>
                                        <p:cTn id="15" dur="500"/>
                                        <p:tgtEl>
                                          <p:spTgt spid="10243">
                                            <p:txEl>
                                              <p:pRg st="2" end="2"/>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10243">
                                            <p:txEl>
                                              <p:pRg st="3" end="3"/>
                                            </p:txEl>
                                          </p:spTgt>
                                        </p:tgtEl>
                                        <p:attrNameLst>
                                          <p:attrName>style.visibility</p:attrName>
                                        </p:attrNameLst>
                                      </p:cBhvr>
                                      <p:to>
                                        <p:strVal val="visible"/>
                                      </p:to>
                                    </p:set>
                                    <p:animEffect transition="in" filter="fade">
                                      <p:cBhvr>
                                        <p:cTn id="19" dur="500"/>
                                        <p:tgtEl>
                                          <p:spTgt spid="10243">
                                            <p:txEl>
                                              <p:pRg st="3" end="3"/>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10243">
                                            <p:txEl>
                                              <p:pRg st="4" end="4"/>
                                            </p:txEl>
                                          </p:spTgt>
                                        </p:tgtEl>
                                        <p:attrNameLst>
                                          <p:attrName>style.visibility</p:attrName>
                                        </p:attrNameLst>
                                      </p:cBhvr>
                                      <p:to>
                                        <p:strVal val="visible"/>
                                      </p:to>
                                    </p:set>
                                    <p:animEffect transition="in" filter="fade">
                                      <p:cBhvr>
                                        <p:cTn id="23" dur="500"/>
                                        <p:tgtEl>
                                          <p:spTgt spid="10243">
                                            <p:txEl>
                                              <p:pRg st="4" end="4"/>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10243">
                                            <p:txEl>
                                              <p:pRg st="5" end="5"/>
                                            </p:txEl>
                                          </p:spTgt>
                                        </p:tgtEl>
                                        <p:attrNameLst>
                                          <p:attrName>style.visibility</p:attrName>
                                        </p:attrNameLst>
                                      </p:cBhvr>
                                      <p:to>
                                        <p:strVal val="visible"/>
                                      </p:to>
                                    </p:set>
                                    <p:animEffect transition="in" filter="fade">
                                      <p:cBhvr>
                                        <p:cTn id="27" dur="500"/>
                                        <p:tgtEl>
                                          <p:spTgt spid="10243">
                                            <p:txEl>
                                              <p:pRg st="5" end="5"/>
                                            </p:txEl>
                                          </p:spTgt>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10243">
                                            <p:txEl>
                                              <p:pRg st="6" end="6"/>
                                            </p:txEl>
                                          </p:spTgt>
                                        </p:tgtEl>
                                        <p:attrNameLst>
                                          <p:attrName>style.visibility</p:attrName>
                                        </p:attrNameLst>
                                      </p:cBhvr>
                                      <p:to>
                                        <p:strVal val="visible"/>
                                      </p:to>
                                    </p:set>
                                    <p:animEffect transition="in" filter="fade">
                                      <p:cBhvr>
                                        <p:cTn id="31" dur="500"/>
                                        <p:tgtEl>
                                          <p:spTgt spid="10243">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xit" presetSubtype="0" fill="hold" nodeType="clickEffect">
                                  <p:stCondLst>
                                    <p:cond delay="0"/>
                                  </p:stCondLst>
                                  <p:childTnLst>
                                    <p:animEffect transition="out" filter="fade">
                                      <p:cBhvr>
                                        <p:cTn id="35" dur="500"/>
                                        <p:tgtEl>
                                          <p:spTgt spid="10243">
                                            <p:txEl>
                                              <p:pRg st="1" end="1"/>
                                            </p:txEl>
                                          </p:spTgt>
                                        </p:tgtEl>
                                      </p:cBhvr>
                                    </p:animEffect>
                                    <p:set>
                                      <p:cBhvr>
                                        <p:cTn id="36" dur="1" fill="hold">
                                          <p:stCondLst>
                                            <p:cond delay="499"/>
                                          </p:stCondLst>
                                        </p:cTn>
                                        <p:tgtEl>
                                          <p:spTgt spid="10243">
                                            <p:txEl>
                                              <p:pRg st="1" end="1"/>
                                            </p:txEl>
                                          </p:spTgt>
                                        </p:tgtEl>
                                        <p:attrNameLst>
                                          <p:attrName>style.visibility</p:attrName>
                                        </p:attrNameLst>
                                      </p:cBhvr>
                                      <p:to>
                                        <p:strVal val="hidden"/>
                                      </p:to>
                                    </p:set>
                                  </p:childTnLst>
                                </p:cTn>
                              </p:par>
                              <p:par>
                                <p:cTn id="37" presetID="10" presetClass="exit" presetSubtype="0" fill="hold" nodeType="withEffect">
                                  <p:stCondLst>
                                    <p:cond delay="0"/>
                                  </p:stCondLst>
                                  <p:childTnLst>
                                    <p:animEffect transition="out" filter="fade">
                                      <p:cBhvr>
                                        <p:cTn id="38" dur="500"/>
                                        <p:tgtEl>
                                          <p:spTgt spid="10243">
                                            <p:txEl>
                                              <p:pRg st="2" end="2"/>
                                            </p:txEl>
                                          </p:spTgt>
                                        </p:tgtEl>
                                      </p:cBhvr>
                                    </p:animEffect>
                                    <p:set>
                                      <p:cBhvr>
                                        <p:cTn id="39" dur="1" fill="hold">
                                          <p:stCondLst>
                                            <p:cond delay="499"/>
                                          </p:stCondLst>
                                        </p:cTn>
                                        <p:tgtEl>
                                          <p:spTgt spid="10243">
                                            <p:txEl>
                                              <p:pRg st="2" end="2"/>
                                            </p:txEl>
                                          </p:spTgt>
                                        </p:tgtEl>
                                        <p:attrNameLst>
                                          <p:attrName>style.visibility</p:attrName>
                                        </p:attrNameLst>
                                      </p:cBhvr>
                                      <p:to>
                                        <p:strVal val="hidden"/>
                                      </p:to>
                                    </p:set>
                                  </p:childTnLst>
                                </p:cTn>
                              </p:par>
                              <p:par>
                                <p:cTn id="40" presetID="10" presetClass="exit" presetSubtype="0" fill="hold" nodeType="withEffect">
                                  <p:stCondLst>
                                    <p:cond delay="0"/>
                                  </p:stCondLst>
                                  <p:childTnLst>
                                    <p:animEffect transition="out" filter="fade">
                                      <p:cBhvr>
                                        <p:cTn id="41" dur="500"/>
                                        <p:tgtEl>
                                          <p:spTgt spid="10243">
                                            <p:txEl>
                                              <p:pRg st="3" end="3"/>
                                            </p:txEl>
                                          </p:spTgt>
                                        </p:tgtEl>
                                      </p:cBhvr>
                                    </p:animEffect>
                                    <p:set>
                                      <p:cBhvr>
                                        <p:cTn id="42" dur="1" fill="hold">
                                          <p:stCondLst>
                                            <p:cond delay="499"/>
                                          </p:stCondLst>
                                        </p:cTn>
                                        <p:tgtEl>
                                          <p:spTgt spid="10243">
                                            <p:txEl>
                                              <p:pRg st="3" end="3"/>
                                            </p:txEl>
                                          </p:spTgt>
                                        </p:tgtEl>
                                        <p:attrNameLst>
                                          <p:attrName>style.visibility</p:attrName>
                                        </p:attrNameLst>
                                      </p:cBhvr>
                                      <p:to>
                                        <p:strVal val="hidden"/>
                                      </p:to>
                                    </p:set>
                                  </p:childTnLst>
                                </p:cTn>
                              </p:par>
                              <p:par>
                                <p:cTn id="43" presetID="10" presetClass="exit" presetSubtype="0" fill="hold" nodeType="withEffect">
                                  <p:stCondLst>
                                    <p:cond delay="0"/>
                                  </p:stCondLst>
                                  <p:childTnLst>
                                    <p:animEffect transition="out" filter="fade">
                                      <p:cBhvr>
                                        <p:cTn id="44" dur="500"/>
                                        <p:tgtEl>
                                          <p:spTgt spid="10243">
                                            <p:txEl>
                                              <p:pRg st="4" end="4"/>
                                            </p:txEl>
                                          </p:spTgt>
                                        </p:tgtEl>
                                      </p:cBhvr>
                                    </p:animEffect>
                                    <p:set>
                                      <p:cBhvr>
                                        <p:cTn id="45" dur="1" fill="hold">
                                          <p:stCondLst>
                                            <p:cond delay="499"/>
                                          </p:stCondLst>
                                        </p:cTn>
                                        <p:tgtEl>
                                          <p:spTgt spid="10243">
                                            <p:txEl>
                                              <p:pRg st="4" end="4"/>
                                            </p:txEl>
                                          </p:spTgt>
                                        </p:tgtEl>
                                        <p:attrNameLst>
                                          <p:attrName>style.visibility</p:attrName>
                                        </p:attrNameLst>
                                      </p:cBhvr>
                                      <p:to>
                                        <p:strVal val="hidden"/>
                                      </p:to>
                                    </p:set>
                                  </p:childTnLst>
                                </p:cTn>
                              </p:par>
                              <p:par>
                                <p:cTn id="46" presetID="10" presetClass="exit" presetSubtype="0" fill="hold" nodeType="withEffect">
                                  <p:stCondLst>
                                    <p:cond delay="0"/>
                                  </p:stCondLst>
                                  <p:childTnLst>
                                    <p:animEffect transition="out" filter="fade">
                                      <p:cBhvr>
                                        <p:cTn id="47" dur="500"/>
                                        <p:tgtEl>
                                          <p:spTgt spid="10243">
                                            <p:txEl>
                                              <p:pRg st="5" end="5"/>
                                            </p:txEl>
                                          </p:spTgt>
                                        </p:tgtEl>
                                      </p:cBhvr>
                                    </p:animEffect>
                                    <p:set>
                                      <p:cBhvr>
                                        <p:cTn id="48" dur="1" fill="hold">
                                          <p:stCondLst>
                                            <p:cond delay="499"/>
                                          </p:stCondLst>
                                        </p:cTn>
                                        <p:tgtEl>
                                          <p:spTgt spid="10243">
                                            <p:txEl>
                                              <p:pRg st="5" end="5"/>
                                            </p:txEl>
                                          </p:spTgt>
                                        </p:tgtEl>
                                        <p:attrNameLst>
                                          <p:attrName>style.visibility</p:attrName>
                                        </p:attrNameLst>
                                      </p:cBhvr>
                                      <p:to>
                                        <p:strVal val="hidden"/>
                                      </p:to>
                                    </p:set>
                                  </p:childTnLst>
                                </p:cTn>
                              </p:par>
                              <p:par>
                                <p:cTn id="49" presetID="10" presetClass="exit" presetSubtype="0" fill="hold" nodeType="withEffect">
                                  <p:stCondLst>
                                    <p:cond delay="0"/>
                                  </p:stCondLst>
                                  <p:childTnLst>
                                    <p:animEffect transition="out" filter="fade">
                                      <p:cBhvr>
                                        <p:cTn id="50" dur="500"/>
                                        <p:tgtEl>
                                          <p:spTgt spid="10243">
                                            <p:txEl>
                                              <p:pRg st="6" end="6"/>
                                            </p:txEl>
                                          </p:spTgt>
                                        </p:tgtEl>
                                      </p:cBhvr>
                                    </p:animEffect>
                                    <p:set>
                                      <p:cBhvr>
                                        <p:cTn id="51" dur="1" fill="hold">
                                          <p:stCondLst>
                                            <p:cond delay="499"/>
                                          </p:stCondLst>
                                        </p:cTn>
                                        <p:tgtEl>
                                          <p:spTgt spid="10243">
                                            <p:txEl>
                                              <p:pRg st="6" end="6"/>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Grp="1" noChangeArrowheads="1"/>
          </p:cNvSpPr>
          <p:nvPr>
            <p:ph type="title"/>
          </p:nvPr>
        </p:nvSpPr>
        <p:spPr/>
        <p:txBody>
          <a:bodyPr/>
          <a:lstStyle/>
          <a:p>
            <a:r>
              <a:rPr lang="en-US" dirty="0" smtClean="0"/>
              <a:t>Sequential Circuit Design</a:t>
            </a:r>
          </a:p>
        </p:txBody>
      </p:sp>
      <p:sp>
        <p:nvSpPr>
          <p:cNvPr id="10243" name="Rectangle 5"/>
          <p:cNvSpPr>
            <a:spLocks noGrp="1" noChangeArrowheads="1"/>
          </p:cNvSpPr>
          <p:nvPr>
            <p:ph idx="1"/>
          </p:nvPr>
        </p:nvSpPr>
        <p:spPr/>
        <p:txBody>
          <a:bodyPr/>
          <a:lstStyle/>
          <a:p>
            <a:r>
              <a:rPr lang="en-US" dirty="0" smtClean="0"/>
              <a:t>Specification</a:t>
            </a:r>
          </a:p>
          <a:p>
            <a:pPr lvl="1"/>
            <a:r>
              <a:rPr lang="en-US" dirty="0" smtClean="0"/>
              <a:t>Defines </a:t>
            </a:r>
            <a:r>
              <a:rPr lang="en-US" dirty="0"/>
              <a:t>what the circuit </a:t>
            </a:r>
            <a:r>
              <a:rPr lang="en-US" dirty="0" smtClean="0"/>
              <a:t>must do</a:t>
            </a:r>
          </a:p>
          <a:p>
            <a:pPr lvl="1"/>
            <a:r>
              <a:rPr lang="en-US" dirty="0" smtClean="0"/>
              <a:t>Specifies the input and output signals, and the meaning of each</a:t>
            </a:r>
          </a:p>
          <a:p>
            <a:pPr lvl="1"/>
            <a:r>
              <a:rPr lang="en-US" dirty="0" smtClean="0"/>
              <a:t>In reality, there </a:t>
            </a:r>
            <a:r>
              <a:rPr lang="en-US" smtClean="0"/>
              <a:t>will also be </a:t>
            </a:r>
            <a:r>
              <a:rPr lang="en-US" dirty="0" smtClean="0"/>
              <a:t>numerous additional constraints related to timing, power, energy, environmental conditions, semiconductor technology, and interoperability with other parts of the overall design</a:t>
            </a:r>
            <a:endParaRPr lang="en-US" dirty="0"/>
          </a:p>
        </p:txBody>
      </p:sp>
    </p:spTree>
    <p:extLst>
      <p:ext uri="{BB962C8B-B14F-4D97-AF65-F5344CB8AC3E}">
        <p14:creationId xmlns:p14="http://schemas.microsoft.com/office/powerpoint/2010/main" val="159225338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43">
                                            <p:txEl>
                                              <p:pRg st="1" end="1"/>
                                            </p:txEl>
                                          </p:spTgt>
                                        </p:tgtEl>
                                        <p:attrNameLst>
                                          <p:attrName>style.visibility</p:attrName>
                                        </p:attrNameLst>
                                      </p:cBhvr>
                                      <p:to>
                                        <p:strVal val="visible"/>
                                      </p:to>
                                    </p:set>
                                    <p:animEffect transition="in" filter="fade">
                                      <p:cBhvr>
                                        <p:cTn id="7" dur="500"/>
                                        <p:tgtEl>
                                          <p:spTgt spid="1024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243">
                                            <p:txEl>
                                              <p:pRg st="2" end="2"/>
                                            </p:txEl>
                                          </p:spTgt>
                                        </p:tgtEl>
                                        <p:attrNameLst>
                                          <p:attrName>style.visibility</p:attrName>
                                        </p:attrNameLst>
                                      </p:cBhvr>
                                      <p:to>
                                        <p:strVal val="visible"/>
                                      </p:to>
                                    </p:set>
                                    <p:animEffect transition="in" filter="fade">
                                      <p:cBhvr>
                                        <p:cTn id="12" dur="500"/>
                                        <p:tgtEl>
                                          <p:spTgt spid="1024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243">
                                            <p:txEl>
                                              <p:pRg st="3" end="3"/>
                                            </p:txEl>
                                          </p:spTgt>
                                        </p:tgtEl>
                                        <p:attrNameLst>
                                          <p:attrName>style.visibility</p:attrName>
                                        </p:attrNameLst>
                                      </p:cBhvr>
                                      <p:to>
                                        <p:strVal val="visible"/>
                                      </p:to>
                                    </p:set>
                                    <p:animEffect transition="in" filter="fade">
                                      <p:cBhvr>
                                        <p:cTn id="17" dur="500"/>
                                        <p:tgtEl>
                                          <p:spTgt spid="102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Grp="1" noChangeArrowheads="1"/>
          </p:cNvSpPr>
          <p:nvPr>
            <p:ph type="title"/>
          </p:nvPr>
        </p:nvSpPr>
        <p:spPr/>
        <p:txBody>
          <a:bodyPr/>
          <a:lstStyle/>
          <a:p>
            <a:r>
              <a:rPr lang="en-US" dirty="0" smtClean="0"/>
              <a:t>Sequential Circuit Design</a:t>
            </a:r>
          </a:p>
        </p:txBody>
      </p:sp>
      <p:sp>
        <p:nvSpPr>
          <p:cNvPr id="10243" name="Rectangle 5"/>
          <p:cNvSpPr>
            <a:spLocks noGrp="1" noChangeArrowheads="1"/>
          </p:cNvSpPr>
          <p:nvPr>
            <p:ph idx="1"/>
          </p:nvPr>
        </p:nvSpPr>
        <p:spPr/>
        <p:txBody>
          <a:bodyPr/>
          <a:lstStyle/>
          <a:p>
            <a:r>
              <a:rPr lang="en-US" dirty="0" smtClean="0"/>
              <a:t>State diagram and state table</a:t>
            </a:r>
          </a:p>
          <a:p>
            <a:pPr lvl="1"/>
            <a:r>
              <a:rPr lang="en-US" dirty="0" smtClean="0"/>
              <a:t>What states are required?</a:t>
            </a:r>
          </a:p>
          <a:p>
            <a:pPr lvl="1"/>
            <a:r>
              <a:rPr lang="en-US" dirty="0" smtClean="0"/>
              <a:t>In each state, what should the circuit do next?</a:t>
            </a:r>
          </a:p>
          <a:p>
            <a:pPr lvl="1"/>
            <a:r>
              <a:rPr lang="en-US" dirty="0" smtClean="0"/>
              <a:t>Validate the state diagram by testing it under various input scenarios</a:t>
            </a:r>
          </a:p>
          <a:p>
            <a:pPr lvl="1"/>
            <a:r>
              <a:rPr lang="en-US" dirty="0" smtClean="0"/>
              <a:t>Usually, we first draw a state diagram to graphically define the behavior of the circuit, and then create a state table from the state diagram</a:t>
            </a:r>
          </a:p>
        </p:txBody>
      </p:sp>
    </p:spTree>
    <p:extLst>
      <p:ext uri="{BB962C8B-B14F-4D97-AF65-F5344CB8AC3E}">
        <p14:creationId xmlns:p14="http://schemas.microsoft.com/office/powerpoint/2010/main" val="159225338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fade">
                                      <p:cBhvr>
                                        <p:cTn id="7" dur="500"/>
                                        <p:tgtEl>
                                          <p:spTgt spid="102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fade">
                                      <p:cBhvr>
                                        <p:cTn id="12" dur="500"/>
                                        <p:tgtEl>
                                          <p:spTgt spid="102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243">
                                            <p:txEl>
                                              <p:pRg st="2" end="2"/>
                                            </p:txEl>
                                          </p:spTgt>
                                        </p:tgtEl>
                                        <p:attrNameLst>
                                          <p:attrName>style.visibility</p:attrName>
                                        </p:attrNameLst>
                                      </p:cBhvr>
                                      <p:to>
                                        <p:strVal val="visible"/>
                                      </p:to>
                                    </p:set>
                                    <p:animEffect transition="in" filter="fade">
                                      <p:cBhvr>
                                        <p:cTn id="17" dur="500"/>
                                        <p:tgtEl>
                                          <p:spTgt spid="1024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243">
                                            <p:txEl>
                                              <p:pRg st="3" end="3"/>
                                            </p:txEl>
                                          </p:spTgt>
                                        </p:tgtEl>
                                        <p:attrNameLst>
                                          <p:attrName>style.visibility</p:attrName>
                                        </p:attrNameLst>
                                      </p:cBhvr>
                                      <p:to>
                                        <p:strVal val="visible"/>
                                      </p:to>
                                    </p:set>
                                    <p:animEffect transition="in" filter="fade">
                                      <p:cBhvr>
                                        <p:cTn id="22" dur="500"/>
                                        <p:tgtEl>
                                          <p:spTgt spid="1024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0243">
                                            <p:txEl>
                                              <p:pRg st="4" end="4"/>
                                            </p:txEl>
                                          </p:spTgt>
                                        </p:tgtEl>
                                        <p:attrNameLst>
                                          <p:attrName>style.visibility</p:attrName>
                                        </p:attrNameLst>
                                      </p:cBhvr>
                                      <p:to>
                                        <p:strVal val="visible"/>
                                      </p:to>
                                    </p:set>
                                    <p:animEffect transition="in" filter="fade">
                                      <p:cBhvr>
                                        <p:cTn id="27" dur="500"/>
                                        <p:tgtEl>
                                          <p:spTgt spid="1024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Grp="1" noChangeArrowheads="1"/>
          </p:cNvSpPr>
          <p:nvPr>
            <p:ph type="title"/>
          </p:nvPr>
        </p:nvSpPr>
        <p:spPr/>
        <p:txBody>
          <a:bodyPr/>
          <a:lstStyle/>
          <a:p>
            <a:r>
              <a:rPr lang="en-US" dirty="0" smtClean="0"/>
              <a:t>Sequential Circuit Design</a:t>
            </a:r>
          </a:p>
        </p:txBody>
      </p:sp>
      <p:sp>
        <p:nvSpPr>
          <p:cNvPr id="10243" name="Rectangle 5"/>
          <p:cNvSpPr>
            <a:spLocks noGrp="1" noChangeArrowheads="1"/>
          </p:cNvSpPr>
          <p:nvPr>
            <p:ph idx="1"/>
          </p:nvPr>
        </p:nvSpPr>
        <p:spPr/>
        <p:txBody>
          <a:bodyPr/>
          <a:lstStyle/>
          <a:p>
            <a:r>
              <a:rPr lang="en-US" dirty="0" smtClean="0"/>
              <a:t>Optimization</a:t>
            </a:r>
            <a:endParaRPr lang="en-US" dirty="0"/>
          </a:p>
          <a:p>
            <a:pPr lvl="1"/>
            <a:r>
              <a:rPr lang="en-US" dirty="0"/>
              <a:t>Optimize the state machine, including merging states where possible </a:t>
            </a:r>
            <a:endParaRPr lang="en-US" dirty="0" smtClean="0"/>
          </a:p>
          <a:p>
            <a:pPr lvl="1"/>
            <a:r>
              <a:rPr lang="en-US" dirty="0" smtClean="0"/>
              <a:t>Determine behavior in any </a:t>
            </a:r>
            <a:r>
              <a:rPr lang="en-US" dirty="0"/>
              <a:t>unused </a:t>
            </a:r>
            <a:r>
              <a:rPr lang="en-US" dirty="0" smtClean="0"/>
              <a:t>states</a:t>
            </a:r>
            <a:endParaRPr lang="en-US" dirty="0"/>
          </a:p>
        </p:txBody>
      </p:sp>
    </p:spTree>
    <p:extLst>
      <p:ext uri="{BB962C8B-B14F-4D97-AF65-F5344CB8AC3E}">
        <p14:creationId xmlns:p14="http://schemas.microsoft.com/office/powerpoint/2010/main" val="326521296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fade">
                                      <p:cBhvr>
                                        <p:cTn id="7" dur="500"/>
                                        <p:tgtEl>
                                          <p:spTgt spid="102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fade">
                                      <p:cBhvr>
                                        <p:cTn id="12" dur="500"/>
                                        <p:tgtEl>
                                          <p:spTgt spid="102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243">
                                            <p:txEl>
                                              <p:pRg st="2" end="2"/>
                                            </p:txEl>
                                          </p:spTgt>
                                        </p:tgtEl>
                                        <p:attrNameLst>
                                          <p:attrName>style.visibility</p:attrName>
                                        </p:attrNameLst>
                                      </p:cBhvr>
                                      <p:to>
                                        <p:strVal val="visible"/>
                                      </p:to>
                                    </p:set>
                                    <p:animEffect transition="in" filter="fade">
                                      <p:cBhvr>
                                        <p:cTn id="17" dur="500"/>
                                        <p:tgtEl>
                                          <p:spTgt spid="102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Grp="1" noChangeArrowheads="1"/>
          </p:cNvSpPr>
          <p:nvPr>
            <p:ph type="title"/>
          </p:nvPr>
        </p:nvSpPr>
        <p:spPr/>
        <p:txBody>
          <a:bodyPr/>
          <a:lstStyle/>
          <a:p>
            <a:r>
              <a:rPr lang="en-US" dirty="0" smtClean="0"/>
              <a:t>Sequential Circuit Design</a:t>
            </a:r>
          </a:p>
        </p:txBody>
      </p:sp>
      <p:sp>
        <p:nvSpPr>
          <p:cNvPr id="10243" name="Rectangle 5"/>
          <p:cNvSpPr>
            <a:spLocks noGrp="1" noChangeArrowheads="1"/>
          </p:cNvSpPr>
          <p:nvPr>
            <p:ph idx="1"/>
          </p:nvPr>
        </p:nvSpPr>
        <p:spPr/>
        <p:txBody>
          <a:bodyPr/>
          <a:lstStyle/>
          <a:p>
            <a:r>
              <a:rPr lang="en-US" dirty="0" smtClean="0"/>
              <a:t>State assignment</a:t>
            </a:r>
          </a:p>
          <a:p>
            <a:pPr lvl="1"/>
            <a:r>
              <a:rPr lang="en-US" dirty="0" smtClean="0"/>
              <a:t>Determine the required number of flip-flops </a:t>
            </a:r>
          </a:p>
          <a:p>
            <a:pPr lvl="1"/>
            <a:r>
              <a:rPr lang="en-US" dirty="0" smtClean="0"/>
              <a:t>Assign binary values to each state</a:t>
            </a:r>
          </a:p>
        </p:txBody>
      </p:sp>
    </p:spTree>
    <p:extLst>
      <p:ext uri="{BB962C8B-B14F-4D97-AF65-F5344CB8AC3E}">
        <p14:creationId xmlns:p14="http://schemas.microsoft.com/office/powerpoint/2010/main" val="176239283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fade">
                                      <p:cBhvr>
                                        <p:cTn id="7" dur="500"/>
                                        <p:tgtEl>
                                          <p:spTgt spid="102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fade">
                                      <p:cBhvr>
                                        <p:cTn id="12" dur="500"/>
                                        <p:tgtEl>
                                          <p:spTgt spid="102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243">
                                            <p:txEl>
                                              <p:pRg st="2" end="2"/>
                                            </p:txEl>
                                          </p:spTgt>
                                        </p:tgtEl>
                                        <p:attrNameLst>
                                          <p:attrName>style.visibility</p:attrName>
                                        </p:attrNameLst>
                                      </p:cBhvr>
                                      <p:to>
                                        <p:strVal val="visible"/>
                                      </p:to>
                                    </p:set>
                                    <p:animEffect transition="in" filter="fade">
                                      <p:cBhvr>
                                        <p:cTn id="17" dur="500"/>
                                        <p:tgtEl>
                                          <p:spTgt spid="102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Grp="1" noChangeArrowheads="1"/>
          </p:cNvSpPr>
          <p:nvPr>
            <p:ph type="title"/>
          </p:nvPr>
        </p:nvSpPr>
        <p:spPr/>
        <p:txBody>
          <a:bodyPr/>
          <a:lstStyle/>
          <a:p>
            <a:r>
              <a:rPr lang="en-US" dirty="0" smtClean="0"/>
              <a:t>Sequential Circuit Design</a:t>
            </a:r>
          </a:p>
        </p:txBody>
      </p:sp>
      <p:sp>
        <p:nvSpPr>
          <p:cNvPr id="10243" name="Rectangle 5"/>
          <p:cNvSpPr>
            <a:spLocks noGrp="1" noChangeArrowheads="1"/>
          </p:cNvSpPr>
          <p:nvPr>
            <p:ph idx="1"/>
          </p:nvPr>
        </p:nvSpPr>
        <p:spPr/>
        <p:txBody>
          <a:bodyPr/>
          <a:lstStyle/>
          <a:p>
            <a:r>
              <a:rPr lang="en-US" dirty="0" smtClean="0"/>
              <a:t>Combinational logic design</a:t>
            </a:r>
          </a:p>
          <a:p>
            <a:pPr lvl="1"/>
            <a:r>
              <a:rPr lang="en-US" dirty="0" smtClean="0"/>
              <a:t>Use the state table data to determine the optimal combinational logic required for </a:t>
            </a:r>
          </a:p>
          <a:p>
            <a:pPr lvl="2"/>
            <a:r>
              <a:rPr lang="en-US" dirty="0" smtClean="0"/>
              <a:t>Next-state logic (drives flip-flop inputs)</a:t>
            </a:r>
          </a:p>
          <a:p>
            <a:pPr lvl="2"/>
            <a:r>
              <a:rPr lang="en-US" dirty="0" smtClean="0"/>
              <a:t>Circuit output logic</a:t>
            </a:r>
          </a:p>
        </p:txBody>
      </p:sp>
    </p:spTree>
    <p:extLst>
      <p:ext uri="{BB962C8B-B14F-4D97-AF65-F5344CB8AC3E}">
        <p14:creationId xmlns:p14="http://schemas.microsoft.com/office/powerpoint/2010/main" val="177089175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fade">
                                      <p:cBhvr>
                                        <p:cTn id="7" dur="500"/>
                                        <p:tgtEl>
                                          <p:spTgt spid="102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fade">
                                      <p:cBhvr>
                                        <p:cTn id="12" dur="500"/>
                                        <p:tgtEl>
                                          <p:spTgt spid="10243">
                                            <p:txEl>
                                              <p:pRg st="1" end="1"/>
                                            </p:txEl>
                                          </p:spTgt>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10243">
                                            <p:txEl>
                                              <p:pRg st="2" end="2"/>
                                            </p:txEl>
                                          </p:spTgt>
                                        </p:tgtEl>
                                        <p:attrNameLst>
                                          <p:attrName>style.visibility</p:attrName>
                                        </p:attrNameLst>
                                      </p:cBhvr>
                                      <p:to>
                                        <p:strVal val="visible"/>
                                      </p:to>
                                    </p:set>
                                    <p:animEffect transition="in" filter="fade">
                                      <p:cBhvr>
                                        <p:cTn id="16" dur="500"/>
                                        <p:tgtEl>
                                          <p:spTgt spid="10243">
                                            <p:txEl>
                                              <p:pRg st="2" end="2"/>
                                            </p:txEl>
                                          </p:spTgt>
                                        </p:tgtEl>
                                      </p:cBhvr>
                                    </p:animEffect>
                                  </p:childTnLst>
                                </p:cTn>
                              </p:par>
                            </p:childTnLst>
                          </p:cTn>
                        </p:par>
                        <p:par>
                          <p:cTn id="17" fill="hold">
                            <p:stCondLst>
                              <p:cond delay="1000"/>
                            </p:stCondLst>
                            <p:childTnLst>
                              <p:par>
                                <p:cTn id="18" presetID="10" presetClass="entr" presetSubtype="0" fill="hold" nodeType="afterEffect">
                                  <p:stCondLst>
                                    <p:cond delay="0"/>
                                  </p:stCondLst>
                                  <p:childTnLst>
                                    <p:set>
                                      <p:cBhvr>
                                        <p:cTn id="19" dur="1" fill="hold">
                                          <p:stCondLst>
                                            <p:cond delay="0"/>
                                          </p:stCondLst>
                                        </p:cTn>
                                        <p:tgtEl>
                                          <p:spTgt spid="10243">
                                            <p:txEl>
                                              <p:pRg st="3" end="3"/>
                                            </p:txEl>
                                          </p:spTgt>
                                        </p:tgtEl>
                                        <p:attrNameLst>
                                          <p:attrName>style.visibility</p:attrName>
                                        </p:attrNameLst>
                                      </p:cBhvr>
                                      <p:to>
                                        <p:strVal val="visible"/>
                                      </p:to>
                                    </p:set>
                                    <p:animEffect transition="in" filter="fade">
                                      <p:cBhvr>
                                        <p:cTn id="20" dur="500"/>
                                        <p:tgtEl>
                                          <p:spTgt spid="102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Grp="1" noChangeArrowheads="1"/>
          </p:cNvSpPr>
          <p:nvPr>
            <p:ph type="title"/>
          </p:nvPr>
        </p:nvSpPr>
        <p:spPr/>
        <p:txBody>
          <a:bodyPr/>
          <a:lstStyle/>
          <a:p>
            <a:r>
              <a:rPr lang="en-US" dirty="0" smtClean="0"/>
              <a:t>Sequential Circuit Design</a:t>
            </a:r>
          </a:p>
        </p:txBody>
      </p:sp>
      <p:sp>
        <p:nvSpPr>
          <p:cNvPr id="10243" name="Rectangle 5"/>
          <p:cNvSpPr>
            <a:spLocks noGrp="1" noChangeArrowheads="1"/>
          </p:cNvSpPr>
          <p:nvPr>
            <p:ph idx="1"/>
          </p:nvPr>
        </p:nvSpPr>
        <p:spPr/>
        <p:txBody>
          <a:bodyPr/>
          <a:lstStyle/>
          <a:p>
            <a:r>
              <a:rPr lang="en-US" dirty="0" smtClean="0"/>
              <a:t>Implementation</a:t>
            </a:r>
          </a:p>
          <a:p>
            <a:pPr lvl="1"/>
            <a:r>
              <a:rPr lang="en-US" dirty="0" smtClean="0"/>
              <a:t>Create the circuit’s schematic diagram by placing the flip-flops and the required combinational logic</a:t>
            </a:r>
            <a:endParaRPr lang="en-US" dirty="0" smtClean="0">
              <a:solidFill>
                <a:schemeClr val="bg1">
                  <a:lumMod val="65000"/>
                </a:schemeClr>
              </a:solidFill>
            </a:endParaRPr>
          </a:p>
        </p:txBody>
      </p:sp>
    </p:spTree>
    <p:extLst>
      <p:ext uri="{BB962C8B-B14F-4D97-AF65-F5344CB8AC3E}">
        <p14:creationId xmlns:p14="http://schemas.microsoft.com/office/powerpoint/2010/main" val="376790733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fade">
                                      <p:cBhvr>
                                        <p:cTn id="7" dur="500"/>
                                        <p:tgtEl>
                                          <p:spTgt spid="102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fade">
                                      <p:cBhvr>
                                        <p:cTn id="12" dur="500"/>
                                        <p:tgtEl>
                                          <p:spTgt spid="1024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Grp="1" noChangeArrowheads="1"/>
          </p:cNvSpPr>
          <p:nvPr>
            <p:ph type="title"/>
          </p:nvPr>
        </p:nvSpPr>
        <p:spPr/>
        <p:txBody>
          <a:bodyPr/>
          <a:lstStyle/>
          <a:p>
            <a:r>
              <a:rPr lang="en-US" dirty="0" smtClean="0"/>
              <a:t>Sequential Circuit Design</a:t>
            </a:r>
          </a:p>
        </p:txBody>
      </p:sp>
      <p:sp>
        <p:nvSpPr>
          <p:cNvPr id="10243" name="Rectangle 5"/>
          <p:cNvSpPr>
            <a:spLocks noGrp="1" noChangeArrowheads="1"/>
          </p:cNvSpPr>
          <p:nvPr>
            <p:ph idx="1"/>
          </p:nvPr>
        </p:nvSpPr>
        <p:spPr/>
        <p:txBody>
          <a:bodyPr/>
          <a:lstStyle/>
          <a:p>
            <a:r>
              <a:rPr lang="en-US" dirty="0" smtClean="0"/>
              <a:t>Verification</a:t>
            </a:r>
          </a:p>
          <a:p>
            <a:pPr lvl="1"/>
            <a:r>
              <a:rPr lang="en-US" dirty="0" smtClean="0"/>
              <a:t>Create a test vector that exercises the machine such that each state transition is tested</a:t>
            </a:r>
          </a:p>
          <a:p>
            <a:pPr lvl="1"/>
            <a:r>
              <a:rPr lang="en-US" dirty="0" smtClean="0"/>
              <a:t>Test that the </a:t>
            </a:r>
            <a:r>
              <a:rPr lang="en-US" dirty="0"/>
              <a:t>state transitions and output(s) match the </a:t>
            </a:r>
            <a:r>
              <a:rPr lang="en-US" dirty="0" smtClean="0"/>
              <a:t>state diagram</a:t>
            </a:r>
          </a:p>
          <a:p>
            <a:pPr lvl="1"/>
            <a:r>
              <a:rPr lang="en-US" dirty="0" smtClean="0"/>
              <a:t>Verify that the machine’s behavior meets the original specification</a:t>
            </a:r>
            <a:endParaRPr lang="en-US" dirty="0"/>
          </a:p>
        </p:txBody>
      </p:sp>
    </p:spTree>
    <p:extLst>
      <p:ext uri="{BB962C8B-B14F-4D97-AF65-F5344CB8AC3E}">
        <p14:creationId xmlns:p14="http://schemas.microsoft.com/office/powerpoint/2010/main" val="376790733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fade">
                                      <p:cBhvr>
                                        <p:cTn id="7" dur="500"/>
                                        <p:tgtEl>
                                          <p:spTgt spid="102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fade">
                                      <p:cBhvr>
                                        <p:cTn id="12" dur="500"/>
                                        <p:tgtEl>
                                          <p:spTgt spid="102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243">
                                            <p:txEl>
                                              <p:pRg st="2" end="2"/>
                                            </p:txEl>
                                          </p:spTgt>
                                        </p:tgtEl>
                                        <p:attrNameLst>
                                          <p:attrName>style.visibility</p:attrName>
                                        </p:attrNameLst>
                                      </p:cBhvr>
                                      <p:to>
                                        <p:strVal val="visible"/>
                                      </p:to>
                                    </p:set>
                                    <p:animEffect transition="in" filter="fade">
                                      <p:cBhvr>
                                        <p:cTn id="17" dur="500"/>
                                        <p:tgtEl>
                                          <p:spTgt spid="1024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243">
                                            <p:txEl>
                                              <p:pRg st="3" end="3"/>
                                            </p:txEl>
                                          </p:spTgt>
                                        </p:tgtEl>
                                        <p:attrNameLst>
                                          <p:attrName>style.visibility</p:attrName>
                                        </p:attrNameLst>
                                      </p:cBhvr>
                                      <p:to>
                                        <p:strVal val="visible"/>
                                      </p:to>
                                    </p:set>
                                    <p:animEffect transition="in" filter="fade">
                                      <p:cBhvr>
                                        <p:cTn id="22" dur="500"/>
                                        <p:tgtEl>
                                          <p:spTgt spid="102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352">
  <a:themeElements>
    <a:clrScheme name="1_35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352">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35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35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35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35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35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35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35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35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35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35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35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35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ECE352_Template.potx" id="{8B0B5A63-C5B4-4523-94F7-8E4E41BFC9B5}" vid="{28BE7650-A3D8-4BD7-878E-073ECBB25C1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ECE352_Template</Template>
  <TotalTime>0</TotalTime>
  <Words>1237</Words>
  <Application>Microsoft Office PowerPoint</Application>
  <PresentationFormat>On-screen Show (4:3)</PresentationFormat>
  <Paragraphs>124</Paragraphs>
  <Slides>13</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 Unicode MS</vt:lpstr>
      <vt:lpstr>Arial</vt:lpstr>
      <vt:lpstr>Tahoma</vt:lpstr>
      <vt:lpstr>Times New Roman</vt:lpstr>
      <vt:lpstr>1_352</vt:lpstr>
      <vt:lpstr>ECE 352 Digital System Fundamentals</vt:lpstr>
      <vt:lpstr>Sequential Circuit Design</vt:lpstr>
      <vt:lpstr>Sequential Circuit Design</vt:lpstr>
      <vt:lpstr>Sequential Circuit Design</vt:lpstr>
      <vt:lpstr>Sequential Circuit Design</vt:lpstr>
      <vt:lpstr>Sequential Circuit Design</vt:lpstr>
      <vt:lpstr>Sequential Circuit Design</vt:lpstr>
      <vt:lpstr>Sequential Circuit Design</vt:lpstr>
      <vt:lpstr>Sequential Circuit Design</vt:lpstr>
      <vt:lpstr>Creating State Diagrams/Tables</vt:lpstr>
      <vt:lpstr>Reset</vt:lpstr>
      <vt:lpstr>Sequential Circuit Design</vt:lpstr>
      <vt:lpstr>ECE 352 Digital System Fundamentals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2017-06-05T22:19:50Z</dcterms:modified>
</cp:coreProperties>
</file>