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960" r:id="rId1"/>
  </p:sldMasterIdLst>
  <p:notesMasterIdLst>
    <p:notesMasterId r:id="rId11"/>
  </p:notesMasterIdLst>
  <p:handoutMasterIdLst>
    <p:handoutMasterId r:id="rId12"/>
  </p:handoutMasterIdLst>
  <p:sldIdLst>
    <p:sldId id="256" r:id="rId2"/>
    <p:sldId id="406" r:id="rId3"/>
    <p:sldId id="407" r:id="rId4"/>
    <p:sldId id="408" r:id="rId5"/>
    <p:sldId id="409" r:id="rId6"/>
    <p:sldId id="412" r:id="rId7"/>
    <p:sldId id="411" r:id="rId8"/>
    <p:sldId id="413" r:id="rId9"/>
    <p:sldId id="410" r:id="rId10"/>
  </p:sldIdLst>
  <p:sldSz cx="9144000" cy="6858000" type="screen4x3"/>
  <p:notesSz cx="6985000" cy="9283700"/>
  <p:defaultTextStyle>
    <a:defPPr>
      <a:defRPr lang="en-GB"/>
    </a:defPPr>
    <a:lvl1pPr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1pPr>
    <a:lvl2pPr marL="4572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2pPr>
    <a:lvl3pPr marL="9144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3pPr>
    <a:lvl4pPr marL="13716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4pPr>
    <a:lvl5pPr marL="18288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785">
          <p15:clr>
            <a:srgbClr val="A4A3A4"/>
          </p15:clr>
        </p15:guide>
        <p15:guide id="2" pos="206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66410" autoAdjust="0"/>
  </p:normalViewPr>
  <p:slideViewPr>
    <p:cSldViewPr>
      <p:cViewPr varScale="1">
        <p:scale>
          <a:sx n="113" d="100"/>
          <a:sy n="113" d="100"/>
        </p:scale>
        <p:origin x="-17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768" y="-90"/>
      </p:cViewPr>
      <p:guideLst>
        <p:guide orient="horz" pos="2785"/>
        <p:guide pos="206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37" cy="463571"/>
          </a:xfrm>
          <a:prstGeom prst="rect">
            <a:avLst/>
          </a:prstGeom>
        </p:spPr>
        <p:txBody>
          <a:bodyPr vert="horz" lIns="87938" tIns="43969" rIns="87938" bIns="43969" rtlCol="0"/>
          <a:lstStyle>
            <a:lvl1pPr algn="l">
              <a:defRPr sz="1200"/>
            </a:lvl1pPr>
          </a:lstStyle>
          <a:p>
            <a:pPr>
              <a:defRPr/>
            </a:pPr>
            <a:endParaRPr lang="en-US"/>
          </a:p>
        </p:txBody>
      </p:sp>
      <p:sp>
        <p:nvSpPr>
          <p:cNvPr id="3" name="Date Placeholder 2"/>
          <p:cNvSpPr>
            <a:spLocks noGrp="1"/>
          </p:cNvSpPr>
          <p:nvPr>
            <p:ph type="dt" sz="quarter" idx="1"/>
          </p:nvPr>
        </p:nvSpPr>
        <p:spPr>
          <a:xfrm>
            <a:off x="3956348" y="0"/>
            <a:ext cx="3027137" cy="463571"/>
          </a:xfrm>
          <a:prstGeom prst="rect">
            <a:avLst/>
          </a:prstGeom>
        </p:spPr>
        <p:txBody>
          <a:bodyPr vert="horz" lIns="87938" tIns="43969" rIns="87938" bIns="43969" rtlCol="0"/>
          <a:lstStyle>
            <a:lvl1pPr algn="r">
              <a:defRPr sz="1200"/>
            </a:lvl1pPr>
          </a:lstStyle>
          <a:p>
            <a:pPr>
              <a:defRPr/>
            </a:pPr>
            <a:fld id="{56ECB5D0-CC98-48F4-A221-DF26D9B6A36D}" type="datetimeFigureOut">
              <a:rPr lang="en-US"/>
              <a:pPr>
                <a:defRPr/>
              </a:pPr>
              <a:t>9/22/2014</a:t>
            </a:fld>
            <a:endParaRPr lang="en-US"/>
          </a:p>
        </p:txBody>
      </p:sp>
      <p:sp>
        <p:nvSpPr>
          <p:cNvPr id="4" name="Footer Placeholder 3"/>
          <p:cNvSpPr>
            <a:spLocks noGrp="1"/>
          </p:cNvSpPr>
          <p:nvPr>
            <p:ph type="ftr" sz="quarter" idx="2"/>
          </p:nvPr>
        </p:nvSpPr>
        <p:spPr>
          <a:xfrm>
            <a:off x="0" y="8818595"/>
            <a:ext cx="3027137" cy="463571"/>
          </a:xfrm>
          <a:prstGeom prst="rect">
            <a:avLst/>
          </a:prstGeom>
        </p:spPr>
        <p:txBody>
          <a:bodyPr vert="horz" lIns="87938" tIns="43969" rIns="87938" bIns="4396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348" y="8818595"/>
            <a:ext cx="3027137" cy="463571"/>
          </a:xfrm>
          <a:prstGeom prst="rect">
            <a:avLst/>
          </a:prstGeom>
        </p:spPr>
        <p:txBody>
          <a:bodyPr vert="horz" lIns="87938" tIns="43969" rIns="87938" bIns="43969" rtlCol="0" anchor="b"/>
          <a:lstStyle>
            <a:lvl1pPr algn="r">
              <a:defRPr sz="1200"/>
            </a:lvl1pPr>
          </a:lstStyle>
          <a:p>
            <a:pPr>
              <a:defRPr/>
            </a:pPr>
            <a:fld id="{DB8477CA-AD7F-4EB9-8ECD-7DB883BA04DD}" type="slidenum">
              <a:rPr lang="en-US"/>
              <a:pPr>
                <a:defRPr/>
              </a:pPr>
              <a:t>‹#›</a:t>
            </a:fld>
            <a:endParaRPr lang="en-US"/>
          </a:p>
        </p:txBody>
      </p:sp>
    </p:spTree>
    <p:extLst>
      <p:ext uri="{BB962C8B-B14F-4D97-AF65-F5344CB8AC3E}">
        <p14:creationId xmlns:p14="http://schemas.microsoft.com/office/powerpoint/2010/main" val="176739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938" tIns="43969" rIns="87938" bIns="43969" anchor="ctr"/>
          <a:lstStyle/>
          <a:p>
            <a:endParaRPr lang="en-US">
              <a:cs typeface="Arial" charset="0"/>
            </a:endParaRPr>
          </a:p>
        </p:txBody>
      </p:sp>
      <p:sp>
        <p:nvSpPr>
          <p:cNvPr id="23555" name="AutoShape 2"/>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6" name="AutoShape 3"/>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7" name="AutoShape 4"/>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3077" name="Rectangle 5"/>
          <p:cNvSpPr>
            <a:spLocks noGrp="1" noChangeArrowheads="1"/>
          </p:cNvSpPr>
          <p:nvPr>
            <p:ph type="hdr"/>
          </p:nvPr>
        </p:nvSpPr>
        <p:spPr bwMode="auto">
          <a:xfrm>
            <a:off x="0" y="0"/>
            <a:ext cx="3030169"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78" name="Rectangle 6"/>
          <p:cNvSpPr>
            <a:spLocks noGrp="1" noChangeArrowheads="1"/>
          </p:cNvSpPr>
          <p:nvPr>
            <p:ph type="dt"/>
          </p:nvPr>
        </p:nvSpPr>
        <p:spPr bwMode="auto">
          <a:xfrm>
            <a:off x="3948769" y="0"/>
            <a:ext cx="3030168"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23560" name="Rectangle 7"/>
          <p:cNvSpPr>
            <a:spLocks noGrp="1" noRot="1" noChangeAspect="1" noChangeArrowheads="1"/>
          </p:cNvSpPr>
          <p:nvPr>
            <p:ph type="sldImg"/>
          </p:nvPr>
        </p:nvSpPr>
        <p:spPr bwMode="auto">
          <a:xfrm>
            <a:off x="1160463" y="684213"/>
            <a:ext cx="4660900" cy="3495675"/>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11022" y="4413135"/>
            <a:ext cx="5156895" cy="4179814"/>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p>
            <a:pPr lvl="0"/>
            <a:endParaRPr lang="en-US" noProof="0" smtClean="0"/>
          </a:p>
        </p:txBody>
      </p:sp>
      <p:sp>
        <p:nvSpPr>
          <p:cNvPr id="3081" name="Rectangle 9"/>
          <p:cNvSpPr>
            <a:spLocks noGrp="1" noChangeArrowheads="1"/>
          </p:cNvSpPr>
          <p:nvPr>
            <p:ph type="ftr"/>
          </p:nvPr>
        </p:nvSpPr>
        <p:spPr bwMode="auto">
          <a:xfrm>
            <a:off x="0" y="8827805"/>
            <a:ext cx="3030169"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82" name="Rectangle 10"/>
          <p:cNvSpPr>
            <a:spLocks noGrp="1" noChangeArrowheads="1"/>
          </p:cNvSpPr>
          <p:nvPr>
            <p:ph type="sldNum"/>
          </p:nvPr>
        </p:nvSpPr>
        <p:spPr bwMode="auto">
          <a:xfrm>
            <a:off x="3948769" y="8827805"/>
            <a:ext cx="3030168"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fld id="{DB063583-0B77-4DBD-B8FC-D123094E6F68}" type="slidenum">
              <a:rPr lang="en-GB"/>
              <a:pPr>
                <a:defRPr/>
              </a:pPr>
              <a:t>‹#›</a:t>
            </a:fld>
            <a:endParaRPr lang="en-GB"/>
          </a:p>
        </p:txBody>
      </p:sp>
    </p:spTree>
    <p:extLst>
      <p:ext uri="{BB962C8B-B14F-4D97-AF65-F5344CB8AC3E}">
        <p14:creationId xmlns:p14="http://schemas.microsoft.com/office/powerpoint/2010/main" val="37612789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In this presentation, we will discuss logic gates with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outputs.</a:t>
            </a:r>
            <a:endParaRPr lang="en-US" dirty="0" smtClean="0"/>
          </a:p>
        </p:txBody>
      </p:sp>
    </p:spTree>
    <p:extLst>
      <p:ext uri="{BB962C8B-B14F-4D97-AF65-F5344CB8AC3E}">
        <p14:creationId xmlns:p14="http://schemas.microsoft.com/office/powerpoint/2010/main" val="338562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15B51F17-335A-4AA9-8DFB-74AD42B8FF6B}" type="slidenum">
              <a:rPr lang="en-GB" smtClean="0">
                <a:solidFill>
                  <a:srgbClr val="000000"/>
                </a:solidFill>
                <a:latin typeface="Tahoma" pitchFamily="34" charset="0"/>
              </a:rPr>
              <a:pPr eaLnBrk="1" hangingPunct="1"/>
              <a:t>2</a:t>
            </a:fld>
            <a:endParaRPr lang="en-GB" smtClean="0">
              <a:solidFill>
                <a:srgbClr val="000000"/>
              </a:solidFill>
              <a:latin typeface="Tahoma" pitchFamily="34" charset="0"/>
            </a:endParaRPr>
          </a:p>
        </p:txBody>
      </p:sp>
      <p:sp>
        <p:nvSpPr>
          <p:cNvPr id="39939" name="Rectangle 2"/>
          <p:cNvSpPr>
            <a:spLocks noGrp="1" noRot="1" noChangeAspect="1" noChangeArrowheads="1" noTextEdit="1"/>
          </p:cNvSpPr>
          <p:nvPr>
            <p:ph type="sldImg"/>
          </p:nvPr>
        </p:nvSpPr>
        <p:spPr>
          <a:xfrm>
            <a:off x="1158875" y="684213"/>
            <a:ext cx="4668838" cy="3502025"/>
          </a:xfrm>
          <a:ln/>
        </p:spPr>
      </p:sp>
      <p:sp>
        <p:nvSpPr>
          <p:cNvPr id="39940"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A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(or three-state) gate output has three possible output conditions. It can output a 0 or 1 like a conventional logic gate, but it can also disconnect its output from the circuit. Impedance is an electrical parameter referring to the difficulty that electricity has flowing through a circuit. The higher the impedance, the harder it is for an electrical current to flow. The highest possible impedance is an open circuit, which means it is not connected. The symbol for impedance is Z, so we refer to the disconnected condition as “hi-Z”. In truth tables, we show this condition using just “Z”.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Note that Z is not a logic value – it means that the gate output is not connected to the circuit.</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We commonly use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gate outputs to allow multiple gates to drive a single wire – but NOT at the same time.</a:t>
            </a:r>
            <a:r>
              <a:rPr lang="en-US" sz="1200" kern="1200" baseline="0" dirty="0" smtClean="0">
                <a:solidFill>
                  <a:srgbClr val="000000"/>
                </a:solidFill>
                <a:effectLst/>
                <a:latin typeface="Times New Roman" pitchFamily="18" charset="0"/>
                <a:ea typeface="+mn-ea"/>
                <a:cs typeface="+mn-cs"/>
              </a:rPr>
              <a:t> </a:t>
            </a:r>
            <a:r>
              <a:rPr lang="en-US" sz="1200" kern="1200" dirty="0" smtClean="0">
                <a:solidFill>
                  <a:srgbClr val="000000"/>
                </a:solidFill>
                <a:effectLst/>
                <a:latin typeface="Times New Roman" pitchFamily="18" charset="0"/>
                <a:ea typeface="+mn-ea"/>
                <a:cs typeface="+mn-cs"/>
              </a:rPr>
              <a:t>Contention is what we call two or more gate outputs simultaneously driving the same wire. Contention can destroy a logic circuit, so we NEVER allow more than one driver on a wire to be active at a time.</a:t>
            </a:r>
            <a:endParaRPr lang="en-US" dirty="0" smtClean="0"/>
          </a:p>
        </p:txBody>
      </p:sp>
    </p:spTree>
    <p:extLst>
      <p:ext uri="{BB962C8B-B14F-4D97-AF65-F5344CB8AC3E}">
        <p14:creationId xmlns:p14="http://schemas.microsoft.com/office/powerpoint/2010/main" val="1695812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CE90C2E2-D843-49A0-AA61-E3BFC62CB93D}" type="slidenum">
              <a:rPr lang="en-GB" smtClean="0">
                <a:solidFill>
                  <a:srgbClr val="000000"/>
                </a:solidFill>
                <a:latin typeface="Tahoma" pitchFamily="34" charset="0"/>
              </a:rPr>
              <a:pPr eaLnBrk="1" hangingPunct="1"/>
              <a:t>3</a:t>
            </a:fld>
            <a:endParaRPr lang="en-GB" smtClean="0">
              <a:solidFill>
                <a:srgbClr val="000000"/>
              </a:solidFill>
              <a:latin typeface="Tahoma" pitchFamily="34" charset="0"/>
            </a:endParaRPr>
          </a:p>
        </p:txBody>
      </p:sp>
      <p:sp>
        <p:nvSpPr>
          <p:cNvPr id="40963" name="Text Box 2"/>
          <p:cNvSpPr txBox="1">
            <a:spLocks noChangeArrowheads="1"/>
          </p:cNvSpPr>
          <p:nvPr/>
        </p:nvSpPr>
        <p:spPr bwMode="auto">
          <a:xfrm>
            <a:off x="1188420" y="684611"/>
            <a:ext cx="4608160" cy="3499808"/>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40964" name="Rectangle 3"/>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A buffer is a gate where the output is always the same as its input – it simply repeats the input value. A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buffer is a buffer with an enable input.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When enabled, the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buffer simply drives its output with the same value as its input. When disabled, the output does not drive the wire it is connected to – internally it disconnects itself from the wire.</a:t>
            </a:r>
          </a:p>
          <a:p>
            <a:r>
              <a:rPr lang="en-US" sz="1200" kern="1200" dirty="0" smtClean="0">
                <a:solidFill>
                  <a:srgbClr val="000000"/>
                </a:solidFill>
                <a:effectLst/>
                <a:latin typeface="Times New Roman" pitchFamily="18" charset="0"/>
                <a:ea typeface="+mn-ea"/>
                <a:cs typeface="+mn-cs"/>
              </a:rPr>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truth table is written as if Z is the output value when the gate is disabled, but remember that Z is NOT a logic signal – it denotes that the gate has disconnected its output from the wire!</a:t>
            </a:r>
            <a:endParaRPr lang="en-US" dirty="0" smtClean="0"/>
          </a:p>
        </p:txBody>
      </p:sp>
    </p:spTree>
    <p:extLst>
      <p:ext uri="{BB962C8B-B14F-4D97-AF65-F5344CB8AC3E}">
        <p14:creationId xmlns:p14="http://schemas.microsoft.com/office/powerpoint/2010/main" val="2280910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We can use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buffers and a decoder to implement a multiplexer. </a:t>
            </a:r>
          </a:p>
          <a:p>
            <a:r>
              <a:rPr lang="en-US" sz="1200" kern="1200" dirty="0" smtClean="0">
                <a:solidFill>
                  <a:srgbClr val="000000"/>
                </a:solidFill>
                <a:effectLst/>
                <a:latin typeface="Times New Roman" pitchFamily="18" charset="0"/>
                <a:ea typeface="+mn-ea"/>
                <a:cs typeface="+mn-cs"/>
              </a:rPr>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Since only one buffer is ever enabled at a time, there is no possibility of contention, and the enabled buffer drives the output with the signal on that data input.</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4</a:t>
            </a:fld>
            <a:endParaRPr lang="en-GB"/>
          </a:p>
        </p:txBody>
      </p:sp>
    </p:spTree>
    <p:extLst>
      <p:ext uri="{BB962C8B-B14F-4D97-AF65-F5344CB8AC3E}">
        <p14:creationId xmlns:p14="http://schemas.microsoft.com/office/powerpoint/2010/main" val="335066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We can use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buffers to implement logic functions, but we need to be careful when we do so. It’s important to create an implementation that outputs a 1 for all of the function’s </a:t>
            </a:r>
            <a:r>
              <a:rPr lang="en-US" sz="1200" kern="1200" dirty="0" err="1" smtClean="0">
                <a:solidFill>
                  <a:srgbClr val="000000"/>
                </a:solidFill>
                <a:effectLst/>
                <a:latin typeface="Times New Roman" pitchFamily="18" charset="0"/>
                <a:ea typeface="+mn-ea"/>
                <a:cs typeface="+mn-cs"/>
              </a:rPr>
              <a:t>minterms</a:t>
            </a:r>
            <a:r>
              <a:rPr lang="en-US" sz="1200" kern="1200" dirty="0" smtClean="0">
                <a:solidFill>
                  <a:srgbClr val="000000"/>
                </a:solidFill>
                <a:effectLst/>
                <a:latin typeface="Times New Roman" pitchFamily="18" charset="0"/>
                <a:ea typeface="+mn-ea"/>
                <a:cs typeface="+mn-cs"/>
              </a:rPr>
              <a:t>, but it’s also important that the circuit outputs a 0 for all other cases. In other words – the circuit must ALWAYS output a valid logic level.</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Here are a few examples of building basic logic functions using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In all of these cases, we will use a pair of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enabled by opposite values of the same signal. This ensures that we do not have contention, and that our output is always a valid logic signal.</a:t>
            </a:r>
          </a:p>
          <a:p>
            <a:r>
              <a:rPr lang="en-US" sz="1200" kern="1200" dirty="0" smtClean="0">
                <a:solidFill>
                  <a:srgbClr val="000000"/>
                </a:solidFill>
                <a:effectLst/>
                <a:latin typeface="Times New Roman" pitchFamily="18" charset="0"/>
                <a:ea typeface="+mn-ea"/>
                <a:cs typeface="+mn-cs"/>
              </a:rPr>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First, we can build the NOT function by using a pair of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where one has an active-high enable and the other has an active-low enable, as indicated by the bubble on the enable input. This is functionally equivalent to having two active-high enabled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but using an inverter for one of the enables. We use the input to the NOT function as the enable signal for both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and value-fix the other inputs as shown. When the A input is 1, a 0 is driven by the top buffer and the bottom buffer is disabled. When the A input is 0, a 1 is driven by the bottom buffer, and the top buffer is disabled.</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We can implement the AND function in a similar fashion. We choose one signal to select which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should be enabled – in this case, signal M. When M is 0, the circuit output is 0. When M is 1, the circuit output is equal to G. Convince yourself using Boolean algebra that this results in the AND function.</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To implement the OR function, we again choose one signal as the select. If the select is true, the result should be true. If the select is false, the result depends on the other signal.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Notice that we keep saying that a signal is selecting which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should be enabled. This structure, with two oppositely-enabled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controlled by a single signal, has the same function as a 2-to-1 multiplexer. Anything you can build out of a set of 2-to-1 </a:t>
            </a:r>
            <a:r>
              <a:rPr lang="en-US" sz="1200" kern="1200" dirty="0" err="1" smtClean="0">
                <a:solidFill>
                  <a:srgbClr val="000000"/>
                </a:solidFill>
                <a:effectLst/>
                <a:latin typeface="Times New Roman" pitchFamily="18" charset="0"/>
                <a:ea typeface="+mn-ea"/>
                <a:cs typeface="+mn-cs"/>
              </a:rPr>
              <a:t>muxes</a:t>
            </a:r>
            <a:r>
              <a:rPr lang="en-US" sz="1200" kern="1200" dirty="0" smtClean="0">
                <a:solidFill>
                  <a:srgbClr val="000000"/>
                </a:solidFill>
                <a:effectLst/>
                <a:latin typeface="Times New Roman" pitchFamily="18" charset="0"/>
                <a:ea typeface="+mn-ea"/>
                <a:cs typeface="+mn-cs"/>
              </a:rPr>
              <a:t> you can build with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pairs like this, and vice-versa. Also notice that we demonstrated how to build the NOT, AND, and OR functions. This means that a pair of oppositely-enabled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is universal, as is a 2-to-1 mux.</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5</a:t>
            </a:fld>
            <a:endParaRPr lang="en-GB"/>
          </a:p>
        </p:txBody>
      </p:sp>
    </p:spTree>
    <p:extLst>
      <p:ext uri="{BB962C8B-B14F-4D97-AF65-F5344CB8AC3E}">
        <p14:creationId xmlns:p14="http://schemas.microsoft.com/office/powerpoint/2010/main" val="246955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What if we need to build something more complex than a simple logic function? Well, we could design it using NOT gates and 2-input AND </a:t>
            </a:r>
            <a:r>
              <a:rPr lang="en-US" sz="1200" kern="1200" dirty="0" err="1" smtClean="0">
                <a:solidFill>
                  <a:srgbClr val="000000"/>
                </a:solidFill>
                <a:effectLst/>
                <a:latin typeface="Times New Roman" pitchFamily="18" charset="0"/>
                <a:ea typeface="+mn-ea"/>
                <a:cs typeface="+mn-cs"/>
              </a:rPr>
              <a:t>and</a:t>
            </a:r>
            <a:r>
              <a:rPr lang="en-US" sz="1200" kern="1200" dirty="0" smtClean="0">
                <a:solidFill>
                  <a:srgbClr val="000000"/>
                </a:solidFill>
                <a:effectLst/>
                <a:latin typeface="Times New Roman" pitchFamily="18" charset="0"/>
                <a:ea typeface="+mn-ea"/>
                <a:cs typeface="+mn-cs"/>
              </a:rPr>
              <a:t> OR gates, then replace those gates with the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pairs shown on the previous slide. Or we can use Boolean algebra to implement it more directly.</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Let’s look at an example, where we’ll apply the Boolean algebra method.</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We first choose one variable to use as a select signal. It can be any of them, but it will usually be easier to choose one that appears in both complemented and un-complemented form in the equation. In this case, we’ll choose variable B.</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We manipulate the function until we have two sub-functions </a:t>
            </a:r>
            <a:r>
              <a:rPr lang="en-US" sz="1200" kern="1200" dirty="0" err="1" smtClean="0">
                <a:solidFill>
                  <a:srgbClr val="000000"/>
                </a:solidFill>
                <a:effectLst/>
                <a:latin typeface="Times New Roman" pitchFamily="18" charset="0"/>
                <a:ea typeface="+mn-ea"/>
                <a:cs typeface="+mn-cs"/>
              </a:rPr>
              <a:t>ORed</a:t>
            </a:r>
            <a:r>
              <a:rPr lang="en-US" sz="1200" kern="1200" dirty="0" smtClean="0">
                <a:solidFill>
                  <a:srgbClr val="000000"/>
                </a:solidFill>
                <a:effectLst/>
                <a:latin typeface="Times New Roman" pitchFamily="18" charset="0"/>
                <a:ea typeface="+mn-ea"/>
                <a:cs typeface="+mn-cs"/>
              </a:rPr>
              <a:t> together: one where B can be entirely factored out, and one where /B can be entirely factored out. In other words, when B is false, Y is equal to /A C, and when B is true, Y is equal to /C.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Let F and G represent these two sub-functions. Notice we’re building the circuit backwards from the output. We then apply the same approach to our sub-functions. For sub-function F, we’ll use A as our select. We know what to put on the data inputs of the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here because we rewrote the function using Boolean algebra. Unless you’re really comfortable with this, it’s best not to skip this step. Next we implement sub-function G to complete our circuit. It’s much easier to use this divide-and-conquer approach instead of trying to create the whole circuit at once.</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6</a:t>
            </a:fld>
            <a:endParaRPr lang="en-GB"/>
          </a:p>
        </p:txBody>
      </p:sp>
    </p:spTree>
    <p:extLst>
      <p:ext uri="{BB962C8B-B14F-4D97-AF65-F5344CB8AC3E}">
        <p14:creationId xmlns:p14="http://schemas.microsoft.com/office/powerpoint/2010/main" val="3492356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rgbClr val="000000"/>
                </a:solidFill>
                <a:effectLst/>
                <a:latin typeface="Times New Roman" pitchFamily="18" charset="0"/>
                <a:ea typeface="+mn-ea"/>
                <a:cs typeface="+mn-cs"/>
              </a:rPr>
              <a:t>When implementing logic functions using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there are a few common errors people tend to make. You should avoid these.</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lvl="0"/>
            <a:r>
              <a:rPr lang="en-US" sz="1200" kern="1200" dirty="0" smtClean="0">
                <a:solidFill>
                  <a:srgbClr val="000000"/>
                </a:solidFill>
                <a:effectLst/>
                <a:latin typeface="Times New Roman" pitchFamily="18" charset="0"/>
                <a:ea typeface="+mn-ea"/>
                <a:cs typeface="+mn-cs"/>
              </a:rPr>
              <a:t>You never want to have a single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connected to a wire. What happens if B is 0? Then the output is not a valid logic value. </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lvl="0"/>
            <a:r>
              <a:rPr lang="en-US" sz="1200" kern="1200" dirty="0" smtClean="0">
                <a:solidFill>
                  <a:srgbClr val="000000"/>
                </a:solidFill>
                <a:effectLst/>
                <a:latin typeface="Times New Roman" pitchFamily="18" charset="0"/>
                <a:ea typeface="+mn-ea"/>
                <a:cs typeface="+mn-cs"/>
              </a:rPr>
              <a:t>It may be tempting to create this second type of structure when you’re trying to implement an AND function. But if B is 0 the output is not valid. If A is 0, the data input to the second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is not valid, so the output of that gate is also not valid. Remember that no input signal on a logic gate is NOT the same as a logic 0. If a gate’s input is not a valid logic signal, the output of the gate is unknown and in fact, it can even destroy the gate.</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lvl="0"/>
            <a:r>
              <a:rPr lang="en-US" sz="1200" kern="1200" dirty="0" smtClean="0">
                <a:solidFill>
                  <a:srgbClr val="000000"/>
                </a:solidFill>
                <a:effectLst/>
                <a:latin typeface="Times New Roman" pitchFamily="18" charset="0"/>
                <a:ea typeface="+mn-ea"/>
                <a:cs typeface="+mn-cs"/>
              </a:rPr>
              <a:t>This next circuit has two problems. If B is 1 and A is 0, then the circuit does not drive the output. If B is 0, the enable of the lower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isn’t driven; it’s neither enabled nor disabled. Failing to explicitly control the gate with a valid enable signal is not the same as either enabling it or disabling it!</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lvl="0"/>
            <a:r>
              <a:rPr lang="en-US" sz="1200" kern="1200" dirty="0" smtClean="0">
                <a:solidFill>
                  <a:srgbClr val="000000"/>
                </a:solidFill>
                <a:effectLst/>
                <a:latin typeface="Times New Roman" pitchFamily="18" charset="0"/>
                <a:ea typeface="+mn-ea"/>
                <a:cs typeface="+mn-cs"/>
              </a:rPr>
              <a:t>Both of these bottom circuits have problems. Note that the circuit on the right may somewhat appear to implement an OR, but it does not. If A and B are both 0, neither circuit drives the output, which is not the same thing as outputting a 0. If A and B are both 1, both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are enabled, and contention results. This is obvious problem if C and D are different values, but even when both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are driving the same value this is problem.</a:t>
            </a:r>
            <a:br>
              <a:rPr lang="en-US" sz="1200" kern="1200" dirty="0" smtClean="0">
                <a:solidFill>
                  <a:srgbClr val="000000"/>
                </a:solidFill>
                <a:effectLst/>
                <a:latin typeface="Times New Roman" pitchFamily="18" charset="0"/>
                <a:ea typeface="+mn-ea"/>
                <a:cs typeface="+mn-cs"/>
              </a:rPr>
            </a:br>
            <a:endParaRPr lang="en-US" sz="1200" kern="1200" dirty="0" smtClean="0">
              <a:solidFill>
                <a:srgbClr val="000000"/>
              </a:solidFill>
              <a:effectLst/>
              <a:latin typeface="Times New Roman" pitchFamily="18" charset="0"/>
              <a:ea typeface="+mn-ea"/>
              <a:cs typeface="+mn-cs"/>
            </a:endParaRPr>
          </a:p>
          <a:p>
            <a:pPr lvl="0"/>
            <a:r>
              <a:rPr lang="en-US" sz="1200" kern="1200" dirty="0" smtClean="0">
                <a:solidFill>
                  <a:srgbClr val="000000"/>
                </a:solidFill>
                <a:effectLst/>
                <a:latin typeface="Times New Roman" pitchFamily="18" charset="0"/>
                <a:ea typeface="+mn-ea"/>
                <a:cs typeface="+mn-cs"/>
              </a:rPr>
              <a:t>So that’s some examples of what NOT to do. Next we’ll look at what you should do…</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7</a:t>
            </a:fld>
            <a:endParaRPr lang="en-GB"/>
          </a:p>
        </p:txBody>
      </p:sp>
    </p:spTree>
    <p:extLst>
      <p:ext uri="{BB962C8B-B14F-4D97-AF65-F5344CB8AC3E}">
        <p14:creationId xmlns:p14="http://schemas.microsoft.com/office/powerpoint/2010/main" val="1994931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When you’re building circuits with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 make sure that every gate input is always driven with a valid logic signal. Make sure that the circuit output always produces a valid logic signal. Be sure that exactly one of the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outputs connected to a wire is enabled at any given time. This is easy to ensure if the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outputs’ enables are driven by a decoder. Don’t have a single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connected to a wire. If a single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is connected to a wire, it must be enabled at all times, so why have a </a:t>
            </a:r>
            <a:r>
              <a:rPr lang="en-US" sz="1200" kern="1200" dirty="0" err="1" smtClean="0">
                <a:solidFill>
                  <a:srgbClr val="000000"/>
                </a:solidFill>
                <a:effectLst/>
                <a:latin typeface="Times New Roman" pitchFamily="18" charset="0"/>
                <a:ea typeface="+mn-ea"/>
                <a:cs typeface="+mn-cs"/>
              </a:rPr>
              <a:t>tristate</a:t>
            </a:r>
            <a:r>
              <a:rPr lang="en-US" sz="1200" kern="1200" dirty="0" smtClean="0">
                <a:solidFill>
                  <a:srgbClr val="000000"/>
                </a:solidFill>
                <a:effectLst/>
                <a:latin typeface="Times New Roman" pitchFamily="18" charset="0"/>
                <a:ea typeface="+mn-ea"/>
                <a:cs typeface="+mn-cs"/>
              </a:rPr>
              <a:t> there at all?</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8</a:t>
            </a:fld>
            <a:endParaRPr lang="en-GB"/>
          </a:p>
        </p:txBody>
      </p:sp>
    </p:spTree>
    <p:extLst>
      <p:ext uri="{BB962C8B-B14F-4D97-AF65-F5344CB8AC3E}">
        <p14:creationId xmlns:p14="http://schemas.microsoft.com/office/powerpoint/2010/main" val="1774836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9</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This concludes our video on </a:t>
            </a:r>
            <a:r>
              <a:rPr lang="en-US" sz="1200" kern="1200" dirty="0" err="1" smtClean="0">
                <a:solidFill>
                  <a:srgbClr val="000000"/>
                </a:solidFill>
                <a:effectLst/>
                <a:latin typeface="Times New Roman" pitchFamily="18" charset="0"/>
                <a:ea typeface="+mn-ea"/>
                <a:cs typeface="+mn-cs"/>
              </a:rPr>
              <a:t>tristates</a:t>
            </a:r>
            <a:r>
              <a:rPr lang="en-US" sz="1200" kern="1200" dirty="0" smtClean="0">
                <a:solidFill>
                  <a:srgbClr val="000000"/>
                </a:solidFill>
                <a:effectLst/>
                <a:latin typeface="Times New Roman" pitchFamily="18" charset="0"/>
                <a:ea typeface="+mn-ea"/>
                <a:cs typeface="+mn-cs"/>
              </a:rPr>
              <a:t>.</a:t>
            </a:r>
            <a:endParaRPr lang="en-US" dirty="0" smtClean="0"/>
          </a:p>
        </p:txBody>
      </p:sp>
    </p:spTree>
    <p:extLst>
      <p:ext uri="{BB962C8B-B14F-4D97-AF65-F5344CB8AC3E}">
        <p14:creationId xmlns:p14="http://schemas.microsoft.com/office/powerpoint/2010/main" val="379351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609600" y="2895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6"/>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sp>
        <p:nvSpPr>
          <p:cNvPr id="86019" name="Rectangle 3"/>
          <p:cNvSpPr>
            <a:spLocks noGrp="1" noChangeArrowheads="1"/>
          </p:cNvSpPr>
          <p:nvPr>
            <p:ph type="ctrTitle"/>
          </p:nvPr>
        </p:nvSpPr>
        <p:spPr>
          <a:xfrm>
            <a:off x="609600" y="990600"/>
            <a:ext cx="8305800" cy="1905000"/>
          </a:xfrm>
        </p:spPr>
        <p:txBody>
          <a:bodyPr/>
          <a:lstStyle>
            <a:lvl1pPr algn="ctr">
              <a:defRPr/>
            </a:lvl1pPr>
          </a:lstStyle>
          <a:p>
            <a:r>
              <a:rPr lang="en-US" smtClean="0"/>
              <a:t>Click to edit Master title style</a:t>
            </a:r>
            <a:endParaRPr lang="en-US"/>
          </a:p>
        </p:txBody>
      </p:sp>
      <p:sp>
        <p:nvSpPr>
          <p:cNvPr id="86020" name="Rectangle 4"/>
          <p:cNvSpPr>
            <a:spLocks noGrp="1" noChangeArrowheads="1"/>
          </p:cNvSpPr>
          <p:nvPr>
            <p:ph type="subTitle" idx="1"/>
          </p:nvPr>
        </p:nvSpPr>
        <p:spPr>
          <a:xfrm>
            <a:off x="609600" y="3352800"/>
            <a:ext cx="8305800" cy="3124200"/>
          </a:xfrm>
        </p:spPr>
        <p:txBody>
          <a:bodyPr anchor="ctr"/>
          <a:lstStyle>
            <a:lvl1pPr marL="0" indent="0" algn="ctr">
              <a:buFontTx/>
              <a:buNone/>
              <a:defRPr sz="3600"/>
            </a:lvl1pPr>
          </a:lstStyle>
          <a:p>
            <a:r>
              <a:rPr lang="en-US" smtClean="0"/>
              <a:t>Click to edit Master subtitle style</a:t>
            </a:r>
            <a:endParaRPr lang="en-US"/>
          </a:p>
        </p:txBody>
      </p:sp>
    </p:spTree>
    <p:extLst>
      <p:ext uri="{BB962C8B-B14F-4D97-AF65-F5344CB8AC3E}">
        <p14:creationId xmlns:p14="http://schemas.microsoft.com/office/powerpoint/2010/main" val="17166949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95400"/>
            <a:ext cx="4114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14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354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8354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pic and Reading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066800"/>
            <a:ext cx="8534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533400" y="5257800"/>
            <a:ext cx="8534400" cy="1557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449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320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s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0"/>
          </p:nvPr>
        </p:nvSpPr>
        <p:spPr>
          <a:xfrm>
            <a:off x="5334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ext Placeholder 4"/>
          <p:cNvSpPr>
            <a:spLocks noGrp="1"/>
          </p:cNvSpPr>
          <p:nvPr>
            <p:ph type="body" sz="quarter" idx="3"/>
          </p:nvPr>
        </p:nvSpPr>
        <p:spPr>
          <a:xfrm>
            <a:off x="48768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00646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8971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userDrawn="1"/>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3" name="Picture 9"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6" name="Text Box 8"/>
          <p:cNvSpPr txBox="1">
            <a:spLocks noChangeArrowheads="1"/>
          </p:cNvSpPr>
          <p:nvPr userDrawn="1"/>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7" name="Straight Connector 6"/>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67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066800"/>
            <a:ext cx="86106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idx="10"/>
          </p:nvPr>
        </p:nvSpPr>
        <p:spPr>
          <a:xfrm>
            <a:off x="533400" y="5257800"/>
            <a:ext cx="8610600" cy="160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166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33400" y="17526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7526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
          <p:cNvSpPr>
            <a:spLocks noGrp="1"/>
          </p:cNvSpPr>
          <p:nvPr>
            <p:ph type="body" idx="10"/>
          </p:nvPr>
        </p:nvSpPr>
        <p:spPr>
          <a:xfrm>
            <a:off x="533400" y="1112838"/>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3"/>
          </p:nvPr>
        </p:nvSpPr>
        <p:spPr>
          <a:xfrm>
            <a:off x="4876800" y="1112838"/>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12165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rot="-54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dirty="0" err="1" smtClean="0">
                <a:solidFill>
                  <a:schemeClr val="bg1"/>
                </a:solidFill>
                <a:latin typeface="Tahoma" pitchFamily="34" charset="0"/>
                <a:cs typeface="Arial" charset="0"/>
              </a:rPr>
              <a:t>Tristates</a:t>
            </a:r>
            <a:endParaRPr lang="en-US" sz="1400" b="1" dirty="0">
              <a:solidFill>
                <a:schemeClr val="bg1"/>
              </a:solidFill>
              <a:latin typeface="Tahoma" pitchFamily="34" charset="0"/>
              <a:cs typeface="Arial" charset="0"/>
            </a:endParaRPr>
          </a:p>
        </p:txBody>
      </p:sp>
      <p:sp>
        <p:nvSpPr>
          <p:cNvPr id="1027" name="Rectangle 3"/>
          <p:cNvSpPr>
            <a:spLocks noGrp="1" noChangeArrowheads="1"/>
          </p:cNvSpPr>
          <p:nvPr>
            <p:ph type="title"/>
          </p:nvPr>
        </p:nvSpPr>
        <p:spPr bwMode="auto">
          <a:xfrm>
            <a:off x="533400" y="76200"/>
            <a:ext cx="853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066800"/>
            <a:ext cx="8534400"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5"/>
          <p:cNvSpPr>
            <a:spLocks noChangeShapeType="1"/>
          </p:cNvSpPr>
          <p:nvPr/>
        </p:nvSpPr>
        <p:spPr bwMode="auto">
          <a:xfrm>
            <a:off x="609600" y="990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Text Box 7"/>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pic>
        <p:nvPicPr>
          <p:cNvPr id="2" name="Picture 9" descr="UW"/>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 descr="UW"/>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E7545866-852A-419A-A29A-95485F594421}"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3" name="Straight Connector 12"/>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6" name="Picture 10" descr="UW"/>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7" name="Straight Connector 16"/>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91" r:id="rId1"/>
    <p:sldLayoutId id="2147483983" r:id="rId2"/>
    <p:sldLayoutId id="2147483984" r:id="rId3"/>
    <p:sldLayoutId id="2147483985" r:id="rId4"/>
    <p:sldLayoutId id="2147483986" r:id="rId5"/>
    <p:sldLayoutId id="2147483987" r:id="rId6"/>
    <p:sldLayoutId id="2147483992" r:id="rId7"/>
    <p:sldLayoutId id="2147483988" r:id="rId8"/>
    <p:sldLayoutId id="2147483989" r:id="rId9"/>
    <p:sldLayoutId id="2147483990" r:id="rId10"/>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eaLnBrk="1" fontAlgn="base" hangingPunct="1">
        <a:spcBef>
          <a:spcPct val="0"/>
        </a:spcBef>
        <a:spcAft>
          <a:spcPct val="0"/>
        </a:spcAft>
        <a:defRPr sz="4400">
          <a:solidFill>
            <a:schemeClr val="tx2"/>
          </a:solidFill>
          <a:latin typeface="Tahoma" pitchFamily="34" charset="0"/>
          <a:cs typeface="Arial" charset="0"/>
        </a:defRPr>
      </a:lvl6pPr>
      <a:lvl7pPr marL="914400" algn="l" rtl="0" eaLnBrk="1" fontAlgn="base" hangingPunct="1">
        <a:spcBef>
          <a:spcPct val="0"/>
        </a:spcBef>
        <a:spcAft>
          <a:spcPct val="0"/>
        </a:spcAft>
        <a:defRPr sz="4400">
          <a:solidFill>
            <a:schemeClr val="tx2"/>
          </a:solidFill>
          <a:latin typeface="Tahoma" pitchFamily="34" charset="0"/>
          <a:cs typeface="Arial" charset="0"/>
        </a:defRPr>
      </a:lvl7pPr>
      <a:lvl8pPr marL="1371600" algn="l" rtl="0" eaLnBrk="1" fontAlgn="base" hangingPunct="1">
        <a:spcBef>
          <a:spcPct val="0"/>
        </a:spcBef>
        <a:spcAft>
          <a:spcPct val="0"/>
        </a:spcAft>
        <a:defRPr sz="4400">
          <a:solidFill>
            <a:schemeClr val="tx2"/>
          </a:solidFill>
          <a:latin typeface="Tahoma" pitchFamily="34" charset="0"/>
          <a:cs typeface="Arial" charset="0"/>
        </a:defRPr>
      </a:lvl8pPr>
      <a:lvl9pPr marL="1828800" algn="l" rtl="0" eaLnBrk="1" fontAlgn="base" hangingPunct="1">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8000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800000"/>
        </a:buClr>
        <a:buFont typeface="Arial" charset="0"/>
        <a:buChar char="–"/>
        <a:defRPr sz="2400">
          <a:solidFill>
            <a:schemeClr val="tx1"/>
          </a:solidFill>
          <a:latin typeface="+mn-lt"/>
          <a:cs typeface="+mn-cs"/>
        </a:defRPr>
      </a:lvl2pPr>
      <a:lvl3pPr marL="1143000" indent="-228600" algn="l" rtl="0" eaLnBrk="0" fontAlgn="base" hangingPunct="0">
        <a:spcBef>
          <a:spcPct val="20000"/>
        </a:spcBef>
        <a:spcAft>
          <a:spcPct val="0"/>
        </a:spcAft>
        <a:buClr>
          <a:srgbClr val="800000"/>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rgbClr val="800000"/>
        </a:buClr>
        <a:buFont typeface="Arial" charset="0"/>
        <a:buChar char="–"/>
        <a:defRPr>
          <a:solidFill>
            <a:schemeClr val="tx1"/>
          </a:solidFill>
          <a:latin typeface="+mn-lt"/>
          <a:cs typeface="+mn-cs"/>
        </a:defRPr>
      </a:lvl4pPr>
      <a:lvl5pPr marL="2057400" indent="-228600" algn="l" rtl="0" eaLnBrk="0" fontAlgn="base" hangingPunct="0">
        <a:spcBef>
          <a:spcPct val="20000"/>
        </a:spcBef>
        <a:spcAft>
          <a:spcPct val="0"/>
        </a:spcAft>
        <a:buClr>
          <a:srgbClr val="800000"/>
        </a:buClr>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6pPr>
      <a:lvl7pPr marL="29718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7pPr>
      <a:lvl8pPr marL="34290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8pPr>
      <a:lvl9pPr marL="38862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9.emf"/><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7.emf"/><Relationship Id="rId5" Type="http://schemas.openxmlformats.org/officeDocument/2006/relationships/image" Target="../media/image9.png"/><Relationship Id="rId10" Type="http://schemas.openxmlformats.org/officeDocument/2006/relationships/image" Target="../media/image6.emf"/><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GB" smtClean="0"/>
              <a:t>ECE 352</a:t>
            </a:r>
            <a:br>
              <a:rPr lang="en-GB" smtClean="0"/>
            </a:br>
            <a:r>
              <a:rPr lang="en-GB" smtClean="0"/>
              <a:t>Digital System Fundamentals</a:t>
            </a:r>
          </a:p>
        </p:txBody>
      </p:sp>
      <p:sp>
        <p:nvSpPr>
          <p:cNvPr id="4099" name="Rectangle 8"/>
          <p:cNvSpPr>
            <a:spLocks noGrp="1" noChangeArrowheads="1"/>
          </p:cNvSpPr>
          <p:nvPr>
            <p:ph type="subTitle" idx="1"/>
          </p:nvPr>
        </p:nvSpPr>
        <p:spPr/>
        <p:txBody>
          <a:bodyPr/>
          <a:lstStyle/>
          <a:p>
            <a:r>
              <a:rPr lang="en-US" dirty="0" err="1" smtClean="0"/>
              <a:t>Tristates</a:t>
            </a:r>
            <a:endParaRPr lang="en-US"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Three-State Outputs</a:t>
            </a:r>
          </a:p>
        </p:txBody>
      </p:sp>
      <p:sp>
        <p:nvSpPr>
          <p:cNvPr id="19459" name="Rectangle 3"/>
          <p:cNvSpPr>
            <a:spLocks noGrp="1" noChangeArrowheads="1"/>
          </p:cNvSpPr>
          <p:nvPr>
            <p:ph type="body" idx="1"/>
          </p:nvPr>
        </p:nvSpPr>
        <p:spPr/>
        <p:txBody>
          <a:bodyPr/>
          <a:lstStyle/>
          <a:p>
            <a:pPr>
              <a:lnSpc>
                <a:spcPct val="90000"/>
              </a:lnSpc>
            </a:pPr>
            <a:r>
              <a:rPr lang="en-US" dirty="0" smtClean="0"/>
              <a:t>Three-state (“</a:t>
            </a:r>
            <a:r>
              <a:rPr lang="en-US" dirty="0" err="1" smtClean="0"/>
              <a:t>tristate</a:t>
            </a:r>
            <a:r>
              <a:rPr lang="en-US" dirty="0" smtClean="0"/>
              <a:t>”) outputs have three possible conditions: 1, 0, high-impedance (hi-Z)</a:t>
            </a:r>
          </a:p>
          <a:p>
            <a:pPr>
              <a:lnSpc>
                <a:spcPct val="90000"/>
              </a:lnSpc>
            </a:pPr>
            <a:r>
              <a:rPr lang="en-US" dirty="0" smtClean="0"/>
              <a:t>The high impedance condition is denoted as Z</a:t>
            </a:r>
          </a:p>
          <a:p>
            <a:pPr lvl="1">
              <a:lnSpc>
                <a:spcPct val="90000"/>
              </a:lnSpc>
            </a:pPr>
            <a:r>
              <a:rPr lang="en-US" dirty="0" smtClean="0"/>
              <a:t>Z is the </a:t>
            </a:r>
            <a:r>
              <a:rPr lang="en-US" u="sng" dirty="0" smtClean="0"/>
              <a:t>lack</a:t>
            </a:r>
            <a:r>
              <a:rPr lang="en-US" dirty="0" smtClean="0"/>
              <a:t> of a 1 or 0</a:t>
            </a:r>
          </a:p>
          <a:p>
            <a:pPr lvl="2">
              <a:lnSpc>
                <a:spcPct val="90000"/>
              </a:lnSpc>
            </a:pPr>
            <a:r>
              <a:rPr lang="en-US" dirty="0" smtClean="0"/>
              <a:t>Output terminal is disconnected from both power and ground</a:t>
            </a:r>
          </a:p>
          <a:p>
            <a:pPr lvl="2">
              <a:lnSpc>
                <a:spcPct val="90000"/>
              </a:lnSpc>
            </a:pPr>
            <a:r>
              <a:rPr lang="en-US" dirty="0" smtClean="0"/>
              <a:t>High impedance means an open circuit -- it is not connected</a:t>
            </a:r>
          </a:p>
          <a:p>
            <a:pPr lvl="1">
              <a:lnSpc>
                <a:spcPct val="90000"/>
              </a:lnSpc>
            </a:pPr>
            <a:r>
              <a:rPr lang="en-US" dirty="0" smtClean="0"/>
              <a:t>Cannot drive a “Z” value onto a wire</a:t>
            </a:r>
          </a:p>
          <a:p>
            <a:pPr>
              <a:lnSpc>
                <a:spcPct val="90000"/>
              </a:lnSpc>
            </a:pPr>
            <a:r>
              <a:rPr lang="en-US" dirty="0" smtClean="0"/>
              <a:t>Often used to allow different drivers to share a wire/bus at </a:t>
            </a:r>
            <a:r>
              <a:rPr lang="en-US" u="sng" dirty="0" smtClean="0"/>
              <a:t>different times</a:t>
            </a:r>
            <a:endParaRPr lang="en-US" dirty="0" smtClean="0"/>
          </a:p>
          <a:p>
            <a:pPr lvl="1">
              <a:lnSpc>
                <a:spcPct val="90000"/>
              </a:lnSpc>
            </a:pPr>
            <a:endParaRPr lang="en-US" dirty="0" smtClean="0"/>
          </a:p>
          <a:p>
            <a:pPr>
              <a:lnSpc>
                <a:spcPct val="90000"/>
              </a:lnSpc>
            </a:pPr>
            <a:r>
              <a:rPr lang="en-US" dirty="0" smtClean="0"/>
              <a:t>Be careful of contention!</a:t>
            </a:r>
          </a:p>
          <a:p>
            <a:pPr lvl="1">
              <a:lnSpc>
                <a:spcPct val="90000"/>
              </a:lnSpc>
            </a:pPr>
            <a:r>
              <a:rPr lang="en-US" dirty="0" smtClean="0"/>
              <a:t>Contention occurs when more than one gate drives a wire at the same time</a:t>
            </a:r>
          </a:p>
          <a:p>
            <a:pPr lvl="1">
              <a:lnSpc>
                <a:spcPct val="90000"/>
              </a:lnSpc>
            </a:pPr>
            <a:r>
              <a:rPr lang="en-US" dirty="0" smtClean="0"/>
              <a:t>Only one driver can be active at a time!</a:t>
            </a:r>
          </a:p>
        </p:txBody>
      </p:sp>
    </p:spTree>
    <p:extLst>
      <p:ext uri="{BB962C8B-B14F-4D97-AF65-F5344CB8AC3E}">
        <p14:creationId xmlns:p14="http://schemas.microsoft.com/office/powerpoint/2010/main" val="350733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45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459">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4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mtClean="0"/>
              <a:t>Tristate Buffer</a:t>
            </a:r>
          </a:p>
        </p:txBody>
      </p:sp>
      <p:sp>
        <p:nvSpPr>
          <p:cNvPr id="20483" name="Rectangle 3"/>
          <p:cNvSpPr>
            <a:spLocks noGrp="1" noChangeArrowheads="1"/>
          </p:cNvSpPr>
          <p:nvPr>
            <p:ph type="body" sz="half" idx="1"/>
          </p:nvPr>
        </p:nvSpPr>
        <p:spPr>
          <a:xfrm>
            <a:off x="533400" y="1295400"/>
            <a:ext cx="4267200" cy="5334000"/>
          </a:xfrm>
        </p:spPr>
        <p:txBody>
          <a:bodyPr/>
          <a:lstStyle/>
          <a:p>
            <a:r>
              <a:rPr lang="en-GB" dirty="0" smtClean="0"/>
              <a:t>Passes input if enabled, otherwise open circuit (disconnected)</a:t>
            </a:r>
          </a:p>
          <a:p>
            <a:pPr lvl="1"/>
            <a:endParaRPr lang="en-US" dirty="0" smtClean="0"/>
          </a:p>
          <a:p>
            <a:r>
              <a:rPr lang="en-US" dirty="0" smtClean="0"/>
              <a:t>Gate Symbol:</a:t>
            </a:r>
          </a:p>
          <a:p>
            <a:endParaRPr lang="en-US" sz="1800" dirty="0" smtClean="0"/>
          </a:p>
          <a:p>
            <a:endParaRPr lang="en-US" sz="1800" dirty="0" smtClean="0"/>
          </a:p>
          <a:p>
            <a:endParaRPr lang="en-US" dirty="0" smtClean="0"/>
          </a:p>
          <a:p>
            <a:endParaRPr lang="en-US" dirty="0" smtClean="0"/>
          </a:p>
        </p:txBody>
      </p:sp>
      <p:sp>
        <p:nvSpPr>
          <p:cNvPr id="20484" name="Rectangle 4"/>
          <p:cNvSpPr>
            <a:spLocks noGrp="1" noChangeArrowheads="1"/>
          </p:cNvSpPr>
          <p:nvPr>
            <p:ph type="body" sz="half" idx="2"/>
          </p:nvPr>
        </p:nvSpPr>
        <p:spPr>
          <a:xfrm>
            <a:off x="4953000" y="1295400"/>
            <a:ext cx="3962400" cy="5334000"/>
          </a:xfrm>
        </p:spPr>
        <p:txBody>
          <a:bodyPr/>
          <a:lstStyle/>
          <a:p>
            <a:r>
              <a:rPr lang="en-US" dirty="0" smtClean="0"/>
              <a:t>Truth Table:</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20485" name="Object 2"/>
          <p:cNvGraphicFramePr>
            <a:graphicFrameLocks noChangeAspect="1"/>
          </p:cNvGraphicFramePr>
          <p:nvPr>
            <p:extLst>
              <p:ext uri="{D42A27DB-BD31-4B8C-83A1-F6EECF244321}">
                <p14:modId xmlns:p14="http://schemas.microsoft.com/office/powerpoint/2010/main" val="496397699"/>
              </p:ext>
            </p:extLst>
          </p:nvPr>
        </p:nvGraphicFramePr>
        <p:xfrm>
          <a:off x="1219200" y="3641725"/>
          <a:ext cx="2184400" cy="1158875"/>
        </p:xfrm>
        <a:graphic>
          <a:graphicData uri="http://schemas.openxmlformats.org/presentationml/2006/ole">
            <mc:AlternateContent xmlns:mc="http://schemas.openxmlformats.org/markup-compatibility/2006">
              <mc:Choice xmlns:v="urn:schemas-microsoft-com:vml" Requires="v">
                <p:oleObj spid="_x0000_s45326" name="Visio" r:id="rId4" imgW="875919" imgH="464922" progId="Visio.Drawing.11">
                  <p:embed/>
                </p:oleObj>
              </mc:Choice>
              <mc:Fallback>
                <p:oleObj name="Visio" r:id="rId4" imgW="875919" imgH="46492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641725"/>
                        <a:ext cx="2184400" cy="1158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6" name="Object 3"/>
          <p:cNvGraphicFramePr>
            <a:graphicFrameLocks noChangeAspect="1"/>
          </p:cNvGraphicFramePr>
          <p:nvPr>
            <p:extLst>
              <p:ext uri="{D42A27DB-BD31-4B8C-83A1-F6EECF244321}">
                <p14:modId xmlns:p14="http://schemas.microsoft.com/office/powerpoint/2010/main" val="4168222726"/>
              </p:ext>
            </p:extLst>
          </p:nvPr>
        </p:nvGraphicFramePr>
        <p:xfrm>
          <a:off x="5700713" y="2157412"/>
          <a:ext cx="2376487" cy="2871788"/>
        </p:xfrm>
        <a:graphic>
          <a:graphicData uri="http://schemas.openxmlformats.org/presentationml/2006/ole">
            <mc:AlternateContent xmlns:mc="http://schemas.openxmlformats.org/markup-compatibility/2006">
              <mc:Choice xmlns:v="urn:schemas-microsoft-com:vml" Requires="v">
                <p:oleObj spid="_x0000_s45327" name="Visio" r:id="rId6" imgW="1186815" imgH="1434592" progId="Visio.Drawing.11">
                  <p:embed/>
                </p:oleObj>
              </mc:Choice>
              <mc:Fallback>
                <p:oleObj name="Visio" r:id="rId6" imgW="1186815" imgH="1434592"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713" y="2157412"/>
                        <a:ext cx="2376487" cy="28717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TextBox 2"/>
          <p:cNvSpPr txBox="1"/>
          <p:nvPr/>
        </p:nvSpPr>
        <p:spPr>
          <a:xfrm>
            <a:off x="2035356" y="5804581"/>
            <a:ext cx="5530488" cy="830997"/>
          </a:xfrm>
          <a:prstGeom prst="rect">
            <a:avLst/>
          </a:prstGeom>
          <a:noFill/>
          <a:ln w="38100">
            <a:solidFill>
              <a:srgbClr val="0070C0"/>
            </a:solidFill>
          </a:ln>
        </p:spPr>
        <p:txBody>
          <a:bodyPr wrap="none" rtlCol="0">
            <a:spAutoFit/>
          </a:bodyPr>
          <a:lstStyle/>
          <a:p>
            <a:pPr algn="ctr"/>
            <a:r>
              <a:rPr lang="en-US" sz="2400" dirty="0">
                <a:solidFill>
                  <a:srgbClr val="0070C0"/>
                </a:solidFill>
                <a:latin typeface="+mn-lt"/>
              </a:rPr>
              <a:t>Remember that “Z” is not a logic </a:t>
            </a:r>
            <a:r>
              <a:rPr lang="en-US" sz="2400" dirty="0" smtClean="0">
                <a:solidFill>
                  <a:srgbClr val="0070C0"/>
                </a:solidFill>
                <a:latin typeface="+mn-lt"/>
              </a:rPr>
              <a:t>value!</a:t>
            </a:r>
          </a:p>
          <a:p>
            <a:pPr algn="ctr"/>
            <a:r>
              <a:rPr lang="en-US" sz="2400" dirty="0" smtClean="0">
                <a:solidFill>
                  <a:srgbClr val="0070C0"/>
                </a:solidFill>
                <a:latin typeface="+mn-lt"/>
              </a:rPr>
              <a:t>Z means DISCONNECTED</a:t>
            </a:r>
            <a:endParaRPr lang="en-US" sz="2400" dirty="0">
              <a:solidFill>
                <a:srgbClr val="0070C0"/>
              </a:solidFill>
              <a:latin typeface="+mn-lt"/>
            </a:endParaRPr>
          </a:p>
        </p:txBody>
      </p:sp>
      <p:cxnSp>
        <p:nvCxnSpPr>
          <p:cNvPr id="4" name="Straight Arrow Connector 3"/>
          <p:cNvCxnSpPr/>
          <p:nvPr/>
        </p:nvCxnSpPr>
        <p:spPr>
          <a:xfrm>
            <a:off x="6172200" y="3625850"/>
            <a:ext cx="1393644" cy="0"/>
          </a:xfrm>
          <a:prstGeom prst="straightConnector1">
            <a:avLst/>
          </a:prstGeom>
          <a:ln w="76200">
            <a:solidFill>
              <a:srgbClr val="00B0F0">
                <a:alpha val="67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172200" y="4724400"/>
            <a:ext cx="1393644" cy="0"/>
          </a:xfrm>
          <a:prstGeom prst="straightConnector1">
            <a:avLst/>
          </a:prstGeom>
          <a:ln w="76200">
            <a:solidFill>
              <a:srgbClr val="00B0F0">
                <a:alpha val="67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5980" y="3048000"/>
            <a:ext cx="759864" cy="0"/>
          </a:xfrm>
          <a:prstGeom prst="straightConnector1">
            <a:avLst/>
          </a:prstGeom>
          <a:ln w="76200">
            <a:solidFill>
              <a:srgbClr val="FFC000">
                <a:alpha val="67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805980" y="4114800"/>
            <a:ext cx="759864" cy="0"/>
          </a:xfrm>
          <a:prstGeom prst="straightConnector1">
            <a:avLst/>
          </a:prstGeom>
          <a:ln w="76200">
            <a:solidFill>
              <a:srgbClr val="FFC000">
                <a:alpha val="67000"/>
              </a:srgb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047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Using Tristates</a:t>
            </a:r>
          </a:p>
        </p:txBody>
      </p:sp>
      <p:sp>
        <p:nvSpPr>
          <p:cNvPr id="21507" name="Rectangle 3"/>
          <p:cNvSpPr>
            <a:spLocks noGrp="1" noChangeArrowheads="1"/>
          </p:cNvSpPr>
          <p:nvPr>
            <p:ph type="body" idx="1"/>
          </p:nvPr>
        </p:nvSpPr>
        <p:spPr/>
        <p:txBody>
          <a:bodyPr/>
          <a:lstStyle/>
          <a:p>
            <a:r>
              <a:rPr lang="en-US" b="1" dirty="0" smtClean="0"/>
              <a:t>Example: </a:t>
            </a:r>
            <a:r>
              <a:rPr lang="en-US" dirty="0" smtClean="0"/>
              <a:t>Can use</a:t>
            </a:r>
            <a:br>
              <a:rPr lang="en-US" dirty="0" smtClean="0"/>
            </a:br>
            <a:r>
              <a:rPr lang="en-US" dirty="0" err="1" smtClean="0"/>
              <a:t>tristates</a:t>
            </a:r>
            <a:r>
              <a:rPr lang="en-US" dirty="0" smtClean="0"/>
              <a:t> to select data</a:t>
            </a:r>
            <a:br>
              <a:rPr lang="en-US" dirty="0" smtClean="0"/>
            </a:br>
            <a:r>
              <a:rPr lang="en-US" dirty="0" smtClean="0"/>
              <a:t>inputs in a multiplexer</a:t>
            </a:r>
          </a:p>
          <a:p>
            <a:endParaRPr lang="en-US" i="1" dirty="0" smtClean="0"/>
          </a:p>
          <a:p>
            <a:pPr lvl="1"/>
            <a:endParaRPr lang="en-US" i="1" dirty="0" smtClean="0"/>
          </a:p>
          <a:p>
            <a:pPr lvl="1"/>
            <a:endParaRPr lang="en-US" i="1" dirty="0" smtClean="0"/>
          </a:p>
          <a:p>
            <a:pPr lvl="2"/>
            <a:endParaRPr lang="en-US" i="1" dirty="0" smtClean="0"/>
          </a:p>
          <a:p>
            <a:pPr marL="0" indent="0">
              <a:buNone/>
            </a:pPr>
            <a:endParaRPr lang="en-US" i="1" dirty="0" smtClean="0"/>
          </a:p>
        </p:txBody>
      </p:sp>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099166"/>
            <a:ext cx="3886200" cy="3396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835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 Logic With </a:t>
            </a:r>
            <a:r>
              <a:rPr lang="en-US" dirty="0" err="1" smtClean="0"/>
              <a:t>Tristates</a:t>
            </a:r>
            <a:endParaRPr lang="en-US" dirty="0"/>
          </a:p>
        </p:txBody>
      </p:sp>
      <p:sp>
        <p:nvSpPr>
          <p:cNvPr id="3" name="Content Placeholder 2"/>
          <p:cNvSpPr>
            <a:spLocks noGrp="1"/>
          </p:cNvSpPr>
          <p:nvPr>
            <p:ph idx="1"/>
          </p:nvPr>
        </p:nvSpPr>
        <p:spPr/>
        <p:txBody>
          <a:bodyPr/>
          <a:lstStyle/>
          <a:p>
            <a:r>
              <a:rPr lang="en-US" i="1" dirty="0"/>
              <a:t>Remember</a:t>
            </a:r>
            <a:r>
              <a:rPr lang="en-US" dirty="0"/>
              <a:t> – unless told otherwise, a circuit must output 1 or 0 for </a:t>
            </a:r>
            <a:r>
              <a:rPr lang="en-US" b="1" u="sng" dirty="0"/>
              <a:t>every</a:t>
            </a:r>
            <a:r>
              <a:rPr lang="en-US" dirty="0"/>
              <a:t> input combination</a:t>
            </a:r>
          </a:p>
          <a:p>
            <a:pPr lvl="1"/>
            <a:r>
              <a:rPr lang="en-US" dirty="0"/>
              <a:t>Easiest way to ensure this while avoiding </a:t>
            </a:r>
            <a:r>
              <a:rPr lang="en-US" dirty="0" smtClean="0"/>
              <a:t>contention is </a:t>
            </a:r>
            <a:r>
              <a:rPr lang="en-US" dirty="0"/>
              <a:t>to use </a:t>
            </a:r>
            <a:r>
              <a:rPr lang="en-US" dirty="0" err="1"/>
              <a:t>tristates</a:t>
            </a:r>
            <a:r>
              <a:rPr lang="en-US" dirty="0"/>
              <a:t> enabled by a </a:t>
            </a:r>
            <a:r>
              <a:rPr lang="en-US" dirty="0" smtClean="0"/>
              <a:t>DECODER</a:t>
            </a:r>
          </a:p>
          <a:p>
            <a:pPr lvl="1"/>
            <a:r>
              <a:rPr lang="en-US" dirty="0" smtClean="0"/>
              <a:t>Otherwise, use </a:t>
            </a:r>
            <a:r>
              <a:rPr lang="en-US" dirty="0" err="1" smtClean="0"/>
              <a:t>tristates</a:t>
            </a:r>
            <a:r>
              <a:rPr lang="en-US" dirty="0" smtClean="0"/>
              <a:t> in pairs…</a:t>
            </a:r>
          </a:p>
          <a:p>
            <a:pPr lvl="3"/>
            <a:endParaRPr lang="en-US" dirty="0" smtClean="0"/>
          </a:p>
          <a:p>
            <a:r>
              <a:rPr lang="en-US" b="1" dirty="0" smtClean="0"/>
              <a:t>Examples:</a:t>
            </a:r>
            <a:endParaRPr lang="en-US" b="1" dirty="0"/>
          </a:p>
          <a:p>
            <a:endParaRPr lang="en-US" dirty="0"/>
          </a:p>
        </p:txBody>
      </p:sp>
      <p:pic>
        <p:nvPicPr>
          <p:cNvPr id="4" name="Picture 3"/>
          <p:cNvPicPr>
            <a:picLocks noChangeAspect="1"/>
          </p:cNvPicPr>
          <p:nvPr/>
        </p:nvPicPr>
        <p:blipFill>
          <a:blip r:embed="rId3"/>
          <a:stretch>
            <a:fillRect/>
          </a:stretch>
        </p:blipFill>
        <p:spPr>
          <a:xfrm>
            <a:off x="1557119" y="4671890"/>
            <a:ext cx="1009650" cy="1353734"/>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1588897" y="4191000"/>
                <a:ext cx="946093" cy="478657"/>
              </a:xfrm>
              <a:prstGeom prst="rect">
                <a:avLst/>
              </a:prstGeom>
              <a:noFill/>
            </p:spPr>
            <p:txBody>
              <a:bodyPr wrap="none" rtlCol="0">
                <a:spAutoFit/>
              </a:bodyPr>
              <a:lstStyle/>
              <a:p>
                <a:pPr algn="ctr"/>
                <a:r>
                  <a:rPr lang="en-US" sz="2400" dirty="0" smtClean="0">
                    <a:solidFill>
                      <a:srgbClr val="C00000"/>
                    </a:solidFill>
                    <a:latin typeface="Arial" panose="020B0604020202020204" pitchFamily="34" charset="0"/>
                    <a:cs typeface="Arial" panose="020B0604020202020204" pitchFamily="34" charset="0"/>
                  </a:rPr>
                  <a:t>F = </a:t>
                </a:r>
                <a14:m>
                  <m:oMath xmlns:m="http://schemas.openxmlformats.org/officeDocument/2006/math">
                    <m:acc>
                      <m:accPr>
                        <m:chr m:val="̅"/>
                        <m:ctrlPr>
                          <a:rPr lang="en-US" sz="2400" i="1" smtClean="0">
                            <a:solidFill>
                              <a:srgbClr val="C00000"/>
                            </a:solidFill>
                            <a:latin typeface="Cambria Math"/>
                          </a:rPr>
                        </m:ctrlPr>
                      </m:accPr>
                      <m:e>
                        <m:r>
                          <m:rPr>
                            <m:nor/>
                          </m:rPr>
                          <a:rPr lang="en-US" sz="2400" b="0" i="0" smtClean="0">
                            <a:solidFill>
                              <a:srgbClr val="C00000"/>
                            </a:solidFill>
                            <a:latin typeface="Arial" panose="020B0604020202020204" pitchFamily="34" charset="0"/>
                            <a:cs typeface="Arial" panose="020B0604020202020204" pitchFamily="34" charset="0"/>
                          </a:rPr>
                          <m:t>A</m:t>
                        </m:r>
                      </m:e>
                    </m:acc>
                  </m:oMath>
                </a14:m>
                <a:endParaRPr lang="en-US" sz="2400" dirty="0">
                  <a:solidFill>
                    <a:srgbClr val="C00000"/>
                  </a:solidFill>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588897" y="4191000"/>
                <a:ext cx="946093" cy="478657"/>
              </a:xfrm>
              <a:prstGeom prst="rect">
                <a:avLst/>
              </a:prstGeom>
              <a:blipFill rotWithShape="0">
                <a:blip r:embed="rId4"/>
                <a:stretch>
                  <a:fillRect l="-9032" t="-6410" b="-28205"/>
                </a:stretch>
              </a:blipFill>
            </p:spPr>
            <p:txBody>
              <a:bodyPr/>
              <a:lstStyle/>
              <a:p>
                <a:r>
                  <a:rPr lang="en-US">
                    <a:noFill/>
                  </a:rPr>
                  <a:t> </a:t>
                </a:r>
              </a:p>
            </p:txBody>
          </p:sp>
        </mc:Fallback>
      </mc:AlternateContent>
      <p:sp>
        <p:nvSpPr>
          <p:cNvPr id="6" name="TextBox 5"/>
          <p:cNvSpPr txBox="1"/>
          <p:nvPr/>
        </p:nvSpPr>
        <p:spPr>
          <a:xfrm>
            <a:off x="2573696" y="5117924"/>
            <a:ext cx="372218" cy="461665"/>
          </a:xfrm>
          <a:prstGeom prst="rect">
            <a:avLst/>
          </a:prstGeom>
          <a:noFill/>
        </p:spPr>
        <p:txBody>
          <a:bodyPr wrap="none" rtlCol="0">
            <a:spAutoFit/>
          </a:bodyPr>
          <a:lstStyle/>
          <a:p>
            <a:pPr algn="ctr"/>
            <a:r>
              <a:rPr lang="en-US" sz="2400" dirty="0" smtClean="0">
                <a:solidFill>
                  <a:srgbClr val="0070C0"/>
                </a:solidFill>
              </a:rPr>
              <a:t>F</a:t>
            </a:r>
            <a:endParaRPr lang="en-US" sz="2400" dirty="0">
              <a:solidFill>
                <a:srgbClr val="0070C0"/>
              </a:solidFill>
            </a:endParaRPr>
          </a:p>
        </p:txBody>
      </p:sp>
      <p:sp>
        <p:nvSpPr>
          <p:cNvPr id="7" name="TextBox 6"/>
          <p:cNvSpPr txBox="1"/>
          <p:nvPr/>
        </p:nvSpPr>
        <p:spPr>
          <a:xfrm>
            <a:off x="1191308" y="5117924"/>
            <a:ext cx="389850" cy="461665"/>
          </a:xfrm>
          <a:prstGeom prst="rect">
            <a:avLst/>
          </a:prstGeom>
          <a:noFill/>
        </p:spPr>
        <p:txBody>
          <a:bodyPr wrap="none" rtlCol="0">
            <a:spAutoFit/>
          </a:bodyPr>
          <a:lstStyle/>
          <a:p>
            <a:pPr algn="ctr"/>
            <a:r>
              <a:rPr lang="en-US" sz="2400" dirty="0" smtClean="0">
                <a:solidFill>
                  <a:srgbClr val="0070C0"/>
                </a:solidFill>
              </a:rPr>
              <a:t>A</a:t>
            </a:r>
            <a:endParaRPr lang="en-US" sz="2400" dirty="0">
              <a:solidFill>
                <a:srgbClr val="0070C0"/>
              </a:solidFill>
            </a:endParaRPr>
          </a:p>
        </p:txBody>
      </p:sp>
      <p:sp>
        <p:nvSpPr>
          <p:cNvPr id="8" name="TextBox 7"/>
          <p:cNvSpPr txBox="1"/>
          <p:nvPr/>
        </p:nvSpPr>
        <p:spPr>
          <a:xfrm>
            <a:off x="1195169" y="4667425"/>
            <a:ext cx="356188" cy="461665"/>
          </a:xfrm>
          <a:prstGeom prst="rect">
            <a:avLst/>
          </a:prstGeom>
          <a:noFill/>
        </p:spPr>
        <p:txBody>
          <a:bodyPr wrap="none" rtlCol="0">
            <a:spAutoFit/>
          </a:bodyPr>
          <a:lstStyle/>
          <a:p>
            <a:pPr algn="ctr"/>
            <a:r>
              <a:rPr lang="en-US" sz="2400" dirty="0" smtClean="0">
                <a:solidFill>
                  <a:srgbClr val="0070C0"/>
                </a:solidFill>
              </a:rPr>
              <a:t>0</a:t>
            </a:r>
            <a:endParaRPr lang="en-US" sz="2400" dirty="0">
              <a:solidFill>
                <a:srgbClr val="0070C0"/>
              </a:solidFill>
            </a:endParaRPr>
          </a:p>
        </p:txBody>
      </p:sp>
      <p:sp>
        <p:nvSpPr>
          <p:cNvPr id="9" name="TextBox 8"/>
          <p:cNvSpPr txBox="1"/>
          <p:nvPr/>
        </p:nvSpPr>
        <p:spPr>
          <a:xfrm>
            <a:off x="1195169" y="5581825"/>
            <a:ext cx="356188" cy="461665"/>
          </a:xfrm>
          <a:prstGeom prst="rect">
            <a:avLst/>
          </a:prstGeom>
          <a:noFill/>
        </p:spPr>
        <p:txBody>
          <a:bodyPr wrap="none" rtlCol="0">
            <a:spAutoFit/>
          </a:bodyPr>
          <a:lstStyle/>
          <a:p>
            <a:pPr algn="ctr"/>
            <a:r>
              <a:rPr lang="en-US" sz="2400" dirty="0" smtClean="0">
                <a:solidFill>
                  <a:srgbClr val="0070C0"/>
                </a:solidFill>
              </a:rPr>
              <a:t>1</a:t>
            </a:r>
            <a:endParaRPr lang="en-US" sz="2400" dirty="0">
              <a:solidFill>
                <a:srgbClr val="0070C0"/>
              </a:solidFill>
            </a:endParaRPr>
          </a:p>
        </p:txBody>
      </p:sp>
      <p:sp>
        <p:nvSpPr>
          <p:cNvPr id="10" name="TextBox 9"/>
          <p:cNvSpPr txBox="1"/>
          <p:nvPr/>
        </p:nvSpPr>
        <p:spPr>
          <a:xfrm>
            <a:off x="4108103" y="4207543"/>
            <a:ext cx="1337226" cy="461665"/>
          </a:xfrm>
          <a:prstGeom prst="rect">
            <a:avLst/>
          </a:prstGeom>
          <a:noFill/>
        </p:spPr>
        <p:txBody>
          <a:bodyPr wrap="none" rtlCol="0">
            <a:spAutoFit/>
          </a:bodyPr>
          <a:lstStyle/>
          <a:p>
            <a:pPr algn="ctr"/>
            <a:r>
              <a:rPr lang="en-US" sz="2400" dirty="0" smtClean="0">
                <a:solidFill>
                  <a:srgbClr val="C00000"/>
                </a:solidFill>
                <a:latin typeface="Arial" panose="020B0604020202020204" pitchFamily="34" charset="0"/>
                <a:cs typeface="Arial" panose="020B0604020202020204" pitchFamily="34" charset="0"/>
              </a:rPr>
              <a:t>K = G·M</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3"/>
          <a:stretch>
            <a:fillRect/>
          </a:stretch>
        </p:blipFill>
        <p:spPr>
          <a:xfrm>
            <a:off x="4271891" y="4689756"/>
            <a:ext cx="1009650" cy="1353734"/>
          </a:xfrm>
          <a:prstGeom prst="rect">
            <a:avLst/>
          </a:prstGeom>
        </p:spPr>
      </p:pic>
      <p:sp>
        <p:nvSpPr>
          <p:cNvPr id="12" name="TextBox 11"/>
          <p:cNvSpPr txBox="1"/>
          <p:nvPr/>
        </p:nvSpPr>
        <p:spPr>
          <a:xfrm>
            <a:off x="3858308" y="5117923"/>
            <a:ext cx="347321" cy="461665"/>
          </a:xfrm>
          <a:prstGeom prst="rect">
            <a:avLst/>
          </a:prstGeom>
          <a:noFill/>
        </p:spPr>
        <p:txBody>
          <a:bodyPr wrap="square" rtlCol="0">
            <a:spAutoFit/>
          </a:bodyPr>
          <a:lstStyle/>
          <a:p>
            <a:pPr algn="ctr"/>
            <a:r>
              <a:rPr lang="en-US" sz="2400" dirty="0">
                <a:solidFill>
                  <a:srgbClr val="0070C0"/>
                </a:solidFill>
              </a:rPr>
              <a:t>M</a:t>
            </a:r>
          </a:p>
        </p:txBody>
      </p:sp>
      <p:sp>
        <p:nvSpPr>
          <p:cNvPr id="13" name="TextBox 12"/>
          <p:cNvSpPr txBox="1"/>
          <p:nvPr/>
        </p:nvSpPr>
        <p:spPr>
          <a:xfrm>
            <a:off x="3868246" y="4671890"/>
            <a:ext cx="347321" cy="461665"/>
          </a:xfrm>
          <a:prstGeom prst="rect">
            <a:avLst/>
          </a:prstGeom>
          <a:noFill/>
        </p:spPr>
        <p:txBody>
          <a:bodyPr wrap="square" rtlCol="0">
            <a:spAutoFit/>
          </a:bodyPr>
          <a:lstStyle/>
          <a:p>
            <a:pPr algn="ctr"/>
            <a:r>
              <a:rPr lang="en-US" sz="2400" dirty="0" smtClean="0">
                <a:solidFill>
                  <a:srgbClr val="0070C0"/>
                </a:solidFill>
              </a:rPr>
              <a:t>G</a:t>
            </a:r>
            <a:endParaRPr lang="en-US" sz="2400" dirty="0">
              <a:solidFill>
                <a:srgbClr val="0070C0"/>
              </a:solidFill>
            </a:endParaRPr>
          </a:p>
        </p:txBody>
      </p:sp>
      <p:sp>
        <p:nvSpPr>
          <p:cNvPr id="14" name="TextBox 13"/>
          <p:cNvSpPr txBox="1"/>
          <p:nvPr/>
        </p:nvSpPr>
        <p:spPr>
          <a:xfrm>
            <a:off x="3868245" y="5581825"/>
            <a:ext cx="347321" cy="461665"/>
          </a:xfrm>
          <a:prstGeom prst="rect">
            <a:avLst/>
          </a:prstGeom>
          <a:noFill/>
        </p:spPr>
        <p:txBody>
          <a:bodyPr wrap="square" rtlCol="0">
            <a:spAutoFit/>
          </a:bodyPr>
          <a:lstStyle/>
          <a:p>
            <a:pPr algn="ctr"/>
            <a:r>
              <a:rPr lang="en-US" sz="2400" dirty="0" smtClean="0">
                <a:solidFill>
                  <a:srgbClr val="0070C0"/>
                </a:solidFill>
              </a:rPr>
              <a:t>0</a:t>
            </a:r>
            <a:endParaRPr lang="en-US" sz="2400" dirty="0">
              <a:solidFill>
                <a:srgbClr val="0070C0"/>
              </a:solidFill>
            </a:endParaRPr>
          </a:p>
        </p:txBody>
      </p:sp>
      <p:sp>
        <p:nvSpPr>
          <p:cNvPr id="15" name="TextBox 14"/>
          <p:cNvSpPr txBox="1"/>
          <p:nvPr/>
        </p:nvSpPr>
        <p:spPr>
          <a:xfrm>
            <a:off x="5263587" y="5129090"/>
            <a:ext cx="347321" cy="461665"/>
          </a:xfrm>
          <a:prstGeom prst="rect">
            <a:avLst/>
          </a:prstGeom>
          <a:noFill/>
        </p:spPr>
        <p:txBody>
          <a:bodyPr wrap="square" rtlCol="0">
            <a:spAutoFit/>
          </a:bodyPr>
          <a:lstStyle/>
          <a:p>
            <a:pPr algn="ctr"/>
            <a:r>
              <a:rPr lang="en-US" sz="2400" dirty="0" smtClean="0">
                <a:solidFill>
                  <a:srgbClr val="0070C0"/>
                </a:solidFill>
              </a:rPr>
              <a:t>K</a:t>
            </a:r>
            <a:endParaRPr lang="en-US" sz="2400" dirty="0">
              <a:solidFill>
                <a:srgbClr val="0070C0"/>
              </a:solidFill>
            </a:endParaRPr>
          </a:p>
        </p:txBody>
      </p:sp>
      <p:sp>
        <p:nvSpPr>
          <p:cNvPr id="16" name="TextBox 15"/>
          <p:cNvSpPr txBox="1"/>
          <p:nvPr/>
        </p:nvSpPr>
        <p:spPr>
          <a:xfrm>
            <a:off x="7091502" y="4207543"/>
            <a:ext cx="1486305" cy="461665"/>
          </a:xfrm>
          <a:prstGeom prst="rect">
            <a:avLst/>
          </a:prstGeom>
          <a:noFill/>
        </p:spPr>
        <p:txBody>
          <a:bodyPr wrap="none" rtlCol="0">
            <a:spAutoFit/>
          </a:bodyPr>
          <a:lstStyle/>
          <a:p>
            <a:pPr algn="ctr"/>
            <a:r>
              <a:rPr lang="en-US" sz="2400" dirty="0" smtClean="0">
                <a:solidFill>
                  <a:srgbClr val="C00000"/>
                </a:solidFill>
                <a:latin typeface="Arial" panose="020B0604020202020204" pitchFamily="34" charset="0"/>
                <a:cs typeface="Arial" panose="020B0604020202020204" pitchFamily="34" charset="0"/>
              </a:rPr>
              <a:t>E = C + D</a:t>
            </a:r>
            <a:endParaRPr lang="en-US" sz="2400" dirty="0">
              <a:solidFill>
                <a:srgbClr val="C00000"/>
              </a:solidFill>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3"/>
          <a:stretch>
            <a:fillRect/>
          </a:stretch>
        </p:blipFill>
        <p:spPr>
          <a:xfrm>
            <a:off x="7329829" y="4689756"/>
            <a:ext cx="1009650" cy="1353734"/>
          </a:xfrm>
          <a:prstGeom prst="rect">
            <a:avLst/>
          </a:prstGeom>
        </p:spPr>
      </p:pic>
      <p:sp>
        <p:nvSpPr>
          <p:cNvPr id="18" name="TextBox 17"/>
          <p:cNvSpPr txBox="1"/>
          <p:nvPr/>
        </p:nvSpPr>
        <p:spPr>
          <a:xfrm>
            <a:off x="8339479" y="5135790"/>
            <a:ext cx="347321" cy="461665"/>
          </a:xfrm>
          <a:prstGeom prst="rect">
            <a:avLst/>
          </a:prstGeom>
          <a:noFill/>
        </p:spPr>
        <p:txBody>
          <a:bodyPr wrap="square" rtlCol="0">
            <a:spAutoFit/>
          </a:bodyPr>
          <a:lstStyle/>
          <a:p>
            <a:pPr algn="ctr"/>
            <a:r>
              <a:rPr lang="en-US" sz="2400" dirty="0" smtClean="0">
                <a:solidFill>
                  <a:srgbClr val="0070C0"/>
                </a:solidFill>
              </a:rPr>
              <a:t>E</a:t>
            </a:r>
            <a:endParaRPr lang="en-US" sz="2400" dirty="0">
              <a:solidFill>
                <a:srgbClr val="0070C0"/>
              </a:solidFill>
            </a:endParaRPr>
          </a:p>
        </p:txBody>
      </p:sp>
      <p:sp>
        <p:nvSpPr>
          <p:cNvPr id="19" name="TextBox 18"/>
          <p:cNvSpPr txBox="1"/>
          <p:nvPr/>
        </p:nvSpPr>
        <p:spPr>
          <a:xfrm>
            <a:off x="6906308" y="5117923"/>
            <a:ext cx="347321" cy="461665"/>
          </a:xfrm>
          <a:prstGeom prst="rect">
            <a:avLst/>
          </a:prstGeom>
          <a:noFill/>
        </p:spPr>
        <p:txBody>
          <a:bodyPr wrap="square" rtlCol="0">
            <a:spAutoFit/>
          </a:bodyPr>
          <a:lstStyle/>
          <a:p>
            <a:pPr algn="ctr"/>
            <a:r>
              <a:rPr lang="en-US" sz="2400" dirty="0" smtClean="0">
                <a:solidFill>
                  <a:srgbClr val="0070C0"/>
                </a:solidFill>
              </a:rPr>
              <a:t>C</a:t>
            </a:r>
            <a:endParaRPr lang="en-US" sz="2400" dirty="0">
              <a:solidFill>
                <a:srgbClr val="0070C0"/>
              </a:solidFill>
            </a:endParaRPr>
          </a:p>
        </p:txBody>
      </p:sp>
      <p:sp>
        <p:nvSpPr>
          <p:cNvPr id="20" name="TextBox 19"/>
          <p:cNvSpPr txBox="1"/>
          <p:nvPr/>
        </p:nvSpPr>
        <p:spPr>
          <a:xfrm>
            <a:off x="6906308" y="4671890"/>
            <a:ext cx="347321" cy="461665"/>
          </a:xfrm>
          <a:prstGeom prst="rect">
            <a:avLst/>
          </a:prstGeom>
          <a:noFill/>
        </p:spPr>
        <p:txBody>
          <a:bodyPr wrap="square" rtlCol="0">
            <a:spAutoFit/>
          </a:bodyPr>
          <a:lstStyle/>
          <a:p>
            <a:pPr algn="ctr"/>
            <a:r>
              <a:rPr lang="en-US" sz="2400" dirty="0" smtClean="0">
                <a:solidFill>
                  <a:srgbClr val="0070C0"/>
                </a:solidFill>
              </a:rPr>
              <a:t>1</a:t>
            </a:r>
            <a:endParaRPr lang="en-US" sz="2400" dirty="0">
              <a:solidFill>
                <a:srgbClr val="0070C0"/>
              </a:solidFill>
            </a:endParaRPr>
          </a:p>
        </p:txBody>
      </p:sp>
      <p:sp>
        <p:nvSpPr>
          <p:cNvPr id="21" name="TextBox 20"/>
          <p:cNvSpPr txBox="1"/>
          <p:nvPr/>
        </p:nvSpPr>
        <p:spPr>
          <a:xfrm>
            <a:off x="6906308" y="5563956"/>
            <a:ext cx="347321" cy="461665"/>
          </a:xfrm>
          <a:prstGeom prst="rect">
            <a:avLst/>
          </a:prstGeom>
          <a:noFill/>
        </p:spPr>
        <p:txBody>
          <a:bodyPr wrap="square" rtlCol="0">
            <a:spAutoFit/>
          </a:bodyPr>
          <a:lstStyle/>
          <a:p>
            <a:pPr algn="ctr"/>
            <a:r>
              <a:rPr lang="en-US" sz="2400" dirty="0">
                <a:solidFill>
                  <a:srgbClr val="0070C0"/>
                </a:solidFill>
              </a:rPr>
              <a:t>D</a:t>
            </a:r>
          </a:p>
        </p:txBody>
      </p:sp>
      <p:sp>
        <p:nvSpPr>
          <p:cNvPr id="22" name="TextBox 21"/>
          <p:cNvSpPr txBox="1"/>
          <p:nvPr/>
        </p:nvSpPr>
        <p:spPr>
          <a:xfrm>
            <a:off x="609600" y="6400800"/>
            <a:ext cx="8396850" cy="461665"/>
          </a:xfrm>
          <a:prstGeom prst="rect">
            <a:avLst/>
          </a:prstGeom>
          <a:noFill/>
        </p:spPr>
        <p:txBody>
          <a:bodyPr wrap="none" rtlCol="0">
            <a:spAutoFit/>
          </a:bodyPr>
          <a:lstStyle/>
          <a:p>
            <a:r>
              <a:rPr lang="en-US" sz="2400" i="1" dirty="0" smtClean="0">
                <a:solidFill>
                  <a:srgbClr val="C00000"/>
                </a:solidFill>
              </a:rPr>
              <a:t>Notice that each of these </a:t>
            </a:r>
            <a:r>
              <a:rPr lang="en-US" sz="2400" i="1" dirty="0" err="1" smtClean="0">
                <a:solidFill>
                  <a:srgbClr val="C00000"/>
                </a:solidFill>
              </a:rPr>
              <a:t>tristate</a:t>
            </a:r>
            <a:r>
              <a:rPr lang="en-US" sz="2400" i="1" dirty="0" smtClean="0">
                <a:solidFill>
                  <a:srgbClr val="C00000"/>
                </a:solidFill>
              </a:rPr>
              <a:t> pairs is a 2:1 multiplexer… </a:t>
            </a:r>
            <a:endParaRPr lang="en-US" sz="2400" i="1" dirty="0">
              <a:solidFill>
                <a:srgbClr val="C00000"/>
              </a:solidFill>
            </a:endParaRPr>
          </a:p>
        </p:txBody>
      </p:sp>
    </p:spTree>
    <p:extLst>
      <p:ext uri="{BB962C8B-B14F-4D97-AF65-F5344CB8AC3E}">
        <p14:creationId xmlns:p14="http://schemas.microsoft.com/office/powerpoint/2010/main" val="120926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Complicated Functions</a:t>
            </a:r>
            <a:endParaRPr lang="en-US" dirty="0"/>
          </a:p>
        </p:txBody>
      </p:sp>
      <p:sp>
        <p:nvSpPr>
          <p:cNvPr id="3" name="Content Placeholder 2"/>
          <p:cNvSpPr>
            <a:spLocks noGrp="1"/>
          </p:cNvSpPr>
          <p:nvPr>
            <p:ph idx="1"/>
          </p:nvPr>
        </p:nvSpPr>
        <p:spPr/>
        <p:txBody>
          <a:bodyPr/>
          <a:lstStyle/>
          <a:p>
            <a:r>
              <a:rPr lang="en-US" dirty="0" smtClean="0"/>
              <a:t>Methodology – work backwards from the output</a:t>
            </a:r>
          </a:p>
          <a:p>
            <a:pPr lvl="1"/>
            <a:r>
              <a:rPr lang="en-US" dirty="0" smtClean="0"/>
              <a:t>Choose one variable as the “last” select</a:t>
            </a:r>
          </a:p>
          <a:p>
            <a:pPr lvl="1"/>
            <a:r>
              <a:rPr lang="en-US" dirty="0" smtClean="0"/>
              <a:t>Use Boolean algebra to recast the function in terms of sub-functions for the select being true vs. false</a:t>
            </a:r>
          </a:p>
          <a:p>
            <a:pPr lvl="1"/>
            <a:r>
              <a:rPr lang="en-US" dirty="0" smtClean="0"/>
              <a:t>Repeat on each sub-function</a:t>
            </a:r>
          </a:p>
          <a:p>
            <a:r>
              <a:rPr lang="en-US" b="1" dirty="0" smtClean="0"/>
              <a:t>Example:    </a:t>
            </a:r>
          </a:p>
        </p:txBody>
      </p:sp>
      <mc:AlternateContent xmlns:mc="http://schemas.openxmlformats.org/markup-compatibility/2006" xmlns:a14="http://schemas.microsoft.com/office/drawing/2010/main">
        <mc:Choice Requires="a14">
          <p:sp>
            <p:nvSpPr>
              <p:cNvPr id="4" name="TextBox 3"/>
              <p:cNvSpPr txBox="1"/>
              <p:nvPr/>
            </p:nvSpPr>
            <p:spPr>
              <a:xfrm>
                <a:off x="1134424" y="3733800"/>
                <a:ext cx="2221314" cy="478977"/>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Y = </a:t>
                </a:r>
                <a14:m>
                  <m:oMath xmlns:m="http://schemas.openxmlformats.org/officeDocument/2006/math">
                    <m:acc>
                      <m:accPr>
                        <m:chr m:val="̅"/>
                        <m:ctrlPr>
                          <a:rPr lang="en-US" sz="2400" i="1">
                            <a:latin typeface="Cambria Math"/>
                          </a:rPr>
                        </m:ctrlPr>
                      </m:accPr>
                      <m:e>
                        <m:r>
                          <m:rPr>
                            <m:nor/>
                          </m:rPr>
                          <a:rPr lang="en-US" sz="2400" b="0" i="0" smtClean="0">
                            <a:latin typeface="Arial" panose="020B0604020202020204" pitchFamily="34" charset="0"/>
                            <a:cs typeface="Arial" panose="020B0604020202020204" pitchFamily="34" charset="0"/>
                          </a:rPr>
                          <m:t>A</m:t>
                        </m:r>
                      </m:e>
                    </m:acc>
                    <m:r>
                      <a:rPr lang="en-US" sz="2400" i="1" smtClean="0">
                        <a:latin typeface="Cambria Math" panose="02040503050406030204" pitchFamily="18" charset="0"/>
                        <a:cs typeface="Arial" panose="020B0604020202020204" pitchFamily="34" charset="0"/>
                      </a:rPr>
                      <m:t> </m:t>
                    </m:r>
                    <m:acc>
                      <m:accPr>
                        <m:chr m:val="̅"/>
                        <m:ctrlPr>
                          <a:rPr lang="en-US" sz="2400" i="1" smtClean="0">
                            <a:latin typeface="Cambria Math"/>
                          </a:rPr>
                        </m:ctrlPr>
                      </m:accPr>
                      <m:e>
                        <m:r>
                          <m:rPr>
                            <m:nor/>
                          </m:rPr>
                          <a:rPr lang="en-US" sz="2400" b="0" i="0" smtClean="0">
                            <a:latin typeface="Arial" panose="020B0604020202020204" pitchFamily="34" charset="0"/>
                            <a:cs typeface="Arial" panose="020B0604020202020204" pitchFamily="34" charset="0"/>
                          </a:rPr>
                          <m:t>B</m:t>
                        </m:r>
                      </m:e>
                    </m:acc>
                  </m:oMath>
                </a14:m>
                <a:r>
                  <a:rPr lang="en-US" sz="2400" dirty="0" smtClean="0">
                    <a:latin typeface="Arial" panose="020B0604020202020204" pitchFamily="34" charset="0"/>
                    <a:cs typeface="Arial" panose="020B0604020202020204" pitchFamily="34" charset="0"/>
                  </a:rPr>
                  <a:t> C + B</a:t>
                </a:r>
                <a14:m>
                  <m:oMath xmlns:m="http://schemas.openxmlformats.org/officeDocument/2006/math">
                    <m:acc>
                      <m:accPr>
                        <m:chr m:val="̅"/>
                        <m:ctrlPr>
                          <a:rPr lang="en-US" sz="2400" i="1" smtClean="0">
                            <a:latin typeface="Cambria Math"/>
                          </a:rPr>
                        </m:ctrlPr>
                      </m:accPr>
                      <m:e>
                        <m:r>
                          <m:rPr>
                            <m:nor/>
                          </m:rPr>
                          <a:rPr lang="en-US" sz="2400" b="0" i="0" smtClean="0">
                            <a:latin typeface="Arial" panose="020B0604020202020204" pitchFamily="34" charset="0"/>
                            <a:cs typeface="Arial" panose="020B0604020202020204" pitchFamily="34" charset="0"/>
                          </a:rPr>
                          <m:t>C</m:t>
                        </m:r>
                      </m:e>
                    </m:acc>
                  </m:oMath>
                </a14:m>
                <a:endParaRPr lang="en-US" sz="2400" dirty="0">
                  <a:latin typeface="Arial" panose="020B0604020202020204" pitchFamily="34" charset="0"/>
                  <a:cs typeface="Arial" panose="020B0604020202020204"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134424" y="3733800"/>
                <a:ext cx="2221314" cy="478977"/>
              </a:xfrm>
              <a:prstGeom prst="rect">
                <a:avLst/>
              </a:prstGeom>
              <a:blipFill rotWithShape="0">
                <a:blip r:embed="rId3"/>
                <a:stretch>
                  <a:fillRect l="-4121" t="-6410" b="-282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292427" y="3733800"/>
                <a:ext cx="2270173" cy="478977"/>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 </a:t>
                </a:r>
                <a14:m>
                  <m:oMath xmlns:m="http://schemas.openxmlformats.org/officeDocument/2006/math">
                    <m:acc>
                      <m:accPr>
                        <m:chr m:val="̅"/>
                        <m:ctrlPr>
                          <a:rPr lang="en-US" sz="2400" i="1" smtClean="0">
                            <a:latin typeface="Cambria Math"/>
                          </a:rPr>
                        </m:ctrlPr>
                      </m:accPr>
                      <m:e>
                        <m:r>
                          <m:rPr>
                            <m:nor/>
                          </m:rPr>
                          <a:rPr lang="en-US" sz="2400" b="0" i="0" smtClean="0">
                            <a:latin typeface="Arial" panose="020B0604020202020204" pitchFamily="34" charset="0"/>
                            <a:cs typeface="Arial" panose="020B0604020202020204" pitchFamily="34" charset="0"/>
                          </a:rPr>
                          <m:t>B</m:t>
                        </m:r>
                      </m:e>
                    </m:acc>
                  </m:oMath>
                </a14:m>
                <a:r>
                  <a:rPr lang="en-US" sz="2400" dirty="0" smtClean="0">
                    <a:latin typeface="Arial" panose="020B0604020202020204" pitchFamily="34" charset="0"/>
                    <a:cs typeface="Arial" panose="020B0604020202020204" pitchFamily="34" charset="0"/>
                  </a:rPr>
                  <a:t>(</a:t>
                </a:r>
                <a14:m>
                  <m:oMath xmlns:m="http://schemas.openxmlformats.org/officeDocument/2006/math">
                    <m:acc>
                      <m:accPr>
                        <m:chr m:val="̅"/>
                        <m:ctrlPr>
                          <a:rPr lang="en-US" sz="2400" i="1">
                            <a:latin typeface="Cambria Math"/>
                          </a:rPr>
                        </m:ctrlPr>
                      </m:accPr>
                      <m:e>
                        <m:r>
                          <m:rPr>
                            <m:nor/>
                          </m:rPr>
                          <a:rPr lang="en-US" sz="2400" b="0" i="0" smtClean="0">
                            <a:latin typeface="Arial" panose="020B0604020202020204" pitchFamily="34" charset="0"/>
                            <a:cs typeface="Arial" panose="020B0604020202020204" pitchFamily="34" charset="0"/>
                          </a:rPr>
                          <m:t>A</m:t>
                        </m:r>
                      </m:e>
                    </m:acc>
                  </m:oMath>
                </a14:m>
                <a:r>
                  <a:rPr lang="en-US" sz="2400" dirty="0" smtClean="0">
                    <a:latin typeface="Arial" panose="020B0604020202020204" pitchFamily="34" charset="0"/>
                    <a:cs typeface="Arial" panose="020B0604020202020204" pitchFamily="34" charset="0"/>
                  </a:rPr>
                  <a:t>C) + B(</a:t>
                </a:r>
                <a14:m>
                  <m:oMath xmlns:m="http://schemas.openxmlformats.org/officeDocument/2006/math">
                    <m:acc>
                      <m:accPr>
                        <m:chr m:val="̅"/>
                        <m:ctrlPr>
                          <a:rPr lang="en-US" sz="2400" i="1" smtClean="0">
                            <a:latin typeface="Cambria Math"/>
                          </a:rPr>
                        </m:ctrlPr>
                      </m:accPr>
                      <m:e>
                        <m:r>
                          <m:rPr>
                            <m:nor/>
                          </m:rPr>
                          <a:rPr lang="en-US" sz="2400" b="0" i="0" smtClean="0">
                            <a:latin typeface="Arial" panose="020B0604020202020204" pitchFamily="34" charset="0"/>
                            <a:cs typeface="Arial" panose="020B0604020202020204" pitchFamily="34" charset="0"/>
                          </a:rPr>
                          <m:t>C</m:t>
                        </m:r>
                      </m:e>
                    </m:acc>
                  </m:oMath>
                </a14:m>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292427" y="3733800"/>
                <a:ext cx="2270173" cy="478977"/>
              </a:xfrm>
              <a:prstGeom prst="rect">
                <a:avLst/>
              </a:prstGeom>
              <a:blipFill rotWithShape="0">
                <a:blip r:embed="rId4"/>
                <a:stretch>
                  <a:fillRect l="-4021" t="-6410" r="-2949" b="-282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143133" y="4169223"/>
                <a:ext cx="1149674" cy="47519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F = </a:t>
                </a:r>
                <a14:m>
                  <m:oMath xmlns:m="http://schemas.openxmlformats.org/officeDocument/2006/math">
                    <m:acc>
                      <m:accPr>
                        <m:chr m:val="̅"/>
                        <m:ctrlPr>
                          <a:rPr lang="en-US" sz="2400" i="1">
                            <a:latin typeface="Cambria Math"/>
                          </a:rPr>
                        </m:ctrlPr>
                      </m:accPr>
                      <m:e>
                        <m:r>
                          <m:rPr>
                            <m:nor/>
                          </m:rPr>
                          <a:rPr lang="en-US" sz="2400" b="0" i="0" smtClean="0">
                            <a:latin typeface="Arial" panose="020B0604020202020204" pitchFamily="34" charset="0"/>
                            <a:cs typeface="Arial" panose="020B0604020202020204" pitchFamily="34" charset="0"/>
                          </a:rPr>
                          <m:t>A</m:t>
                        </m:r>
                      </m:e>
                    </m:acc>
                  </m:oMath>
                </a14:m>
                <a:r>
                  <a:rPr lang="en-US" sz="2400" dirty="0" smtClean="0">
                    <a:latin typeface="Arial" panose="020B0604020202020204" pitchFamily="34" charset="0"/>
                    <a:cs typeface="Arial" panose="020B0604020202020204" pitchFamily="34" charset="0"/>
                  </a:rPr>
                  <a:t>C</a:t>
                </a:r>
                <a:endParaRPr lang="en-US" sz="2400" dirty="0">
                  <a:latin typeface="Arial" panose="020B0604020202020204" pitchFamily="34" charset="0"/>
                  <a:cs typeface="Arial" panose="020B0604020202020204" pitchFamily="34"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143133" y="4169223"/>
                <a:ext cx="1149674" cy="475195"/>
              </a:xfrm>
              <a:prstGeom prst="rect">
                <a:avLst/>
              </a:prstGeom>
              <a:blipFill rotWithShape="0">
                <a:blip r:embed="rId5"/>
                <a:stretch>
                  <a:fillRect l="-8511" t="-6410" r="-6915" b="-294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209933" y="4173005"/>
                <a:ext cx="1996700" cy="47519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 </a:t>
                </a:r>
                <a14:m>
                  <m:oMath xmlns:m="http://schemas.openxmlformats.org/officeDocument/2006/math">
                    <m:acc>
                      <m:accPr>
                        <m:chr m:val="̅"/>
                        <m:ctrlPr>
                          <a:rPr lang="en-US" sz="2400" i="1">
                            <a:latin typeface="Cambria Math"/>
                          </a:rPr>
                        </m:ctrlPr>
                      </m:accPr>
                      <m:e>
                        <m:r>
                          <m:rPr>
                            <m:nor/>
                          </m:rPr>
                          <a:rPr lang="en-US" sz="2400" b="0" i="0" smtClean="0">
                            <a:latin typeface="Arial" panose="020B0604020202020204" pitchFamily="34" charset="0"/>
                            <a:cs typeface="Arial" panose="020B0604020202020204" pitchFamily="34" charset="0"/>
                          </a:rPr>
                          <m:t>A</m:t>
                        </m:r>
                      </m:e>
                    </m:acc>
                  </m:oMath>
                </a14:m>
                <a:r>
                  <a:rPr lang="en-US" sz="2400" dirty="0" smtClean="0">
                    <a:latin typeface="Arial" panose="020B0604020202020204" pitchFamily="34" charset="0"/>
                    <a:cs typeface="Arial" panose="020B0604020202020204" pitchFamily="34" charset="0"/>
                  </a:rPr>
                  <a:t>(C) + A(0)</a:t>
                </a:r>
                <a:endParaRPr lang="en-US" sz="2400" dirty="0">
                  <a:latin typeface="Arial" panose="020B0604020202020204" pitchFamily="34" charset="0"/>
                  <a:cs typeface="Arial" panose="020B0604020202020204"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09933" y="4173005"/>
                <a:ext cx="1996700" cy="475195"/>
              </a:xfrm>
              <a:prstGeom prst="rect">
                <a:avLst/>
              </a:prstGeom>
              <a:blipFill rotWithShape="0">
                <a:blip r:embed="rId6"/>
                <a:stretch>
                  <a:fillRect l="-4893" t="-6410" r="-3976" b="-294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094405" y="4626423"/>
                <a:ext cx="995785" cy="478977"/>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G = </a:t>
                </a:r>
                <a14:m>
                  <m:oMath xmlns:m="http://schemas.openxmlformats.org/officeDocument/2006/math">
                    <m:acc>
                      <m:accPr>
                        <m:chr m:val="̅"/>
                        <m:ctrlPr>
                          <a:rPr lang="en-US" sz="2400" i="1">
                            <a:latin typeface="Cambria Math"/>
                          </a:rPr>
                        </m:ctrlPr>
                      </m:accPr>
                      <m:e>
                        <m:r>
                          <m:rPr>
                            <m:nor/>
                          </m:rPr>
                          <a:rPr lang="en-US" sz="2400" b="0" i="0" smtClean="0">
                            <a:latin typeface="Arial" panose="020B0604020202020204" pitchFamily="34" charset="0"/>
                            <a:cs typeface="Arial" panose="020B0604020202020204" pitchFamily="34" charset="0"/>
                          </a:rPr>
                          <m:t>C</m:t>
                        </m:r>
                      </m:e>
                    </m:acc>
                  </m:oMath>
                </a14:m>
                <a:endParaRPr lang="en-US" sz="2400" dirty="0">
                  <a:latin typeface="Arial" panose="020B0604020202020204" pitchFamily="34" charset="0"/>
                  <a:cs typeface="Arial" panose="020B0604020202020204" pitchFamily="34"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094405" y="4626423"/>
                <a:ext cx="995785" cy="478977"/>
              </a:xfrm>
              <a:prstGeom prst="rect">
                <a:avLst/>
              </a:prstGeom>
              <a:blipFill rotWithShape="0">
                <a:blip r:embed="rId7"/>
                <a:stretch>
                  <a:fillRect l="-9816" t="-6329" b="-27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014411" y="4626423"/>
                <a:ext cx="1997663" cy="478977"/>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 </a:t>
                </a:r>
                <a14:m>
                  <m:oMath xmlns:m="http://schemas.openxmlformats.org/officeDocument/2006/math">
                    <m:acc>
                      <m:accPr>
                        <m:chr m:val="̅"/>
                        <m:ctrlPr>
                          <a:rPr lang="en-US" sz="2400" i="1">
                            <a:latin typeface="Cambria Math"/>
                          </a:rPr>
                        </m:ctrlPr>
                      </m:accPr>
                      <m:e>
                        <m:r>
                          <m:rPr>
                            <m:nor/>
                          </m:rPr>
                          <a:rPr lang="en-US" sz="2400" b="0" i="0" smtClean="0">
                            <a:latin typeface="Arial" panose="020B0604020202020204" pitchFamily="34" charset="0"/>
                            <a:cs typeface="Arial" panose="020B0604020202020204" pitchFamily="34" charset="0"/>
                          </a:rPr>
                          <m:t>C</m:t>
                        </m:r>
                      </m:e>
                    </m:acc>
                  </m:oMath>
                </a14:m>
                <a:r>
                  <a:rPr lang="en-US" sz="2400" dirty="0" smtClean="0">
                    <a:latin typeface="Arial" panose="020B0604020202020204" pitchFamily="34" charset="0"/>
                    <a:cs typeface="Arial" panose="020B0604020202020204" pitchFamily="34" charset="0"/>
                  </a:rPr>
                  <a:t>(1) + C(0)</a:t>
                </a:r>
                <a:endParaRPr lang="en-US" sz="2400" dirty="0">
                  <a:latin typeface="Arial" panose="020B0604020202020204" pitchFamily="34" charset="0"/>
                  <a:cs typeface="Arial" panose="020B0604020202020204" pitchFamily="34"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014411" y="4626423"/>
                <a:ext cx="1997663" cy="478977"/>
              </a:xfrm>
              <a:prstGeom prst="rect">
                <a:avLst/>
              </a:prstGeom>
              <a:blipFill rotWithShape="0">
                <a:blip r:embed="rId8"/>
                <a:stretch>
                  <a:fillRect l="-4573" t="-6329" r="-3963" b="-27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498047" y="3733800"/>
                <a:ext cx="2045753" cy="47519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 </a:t>
                </a:r>
                <a14:m>
                  <m:oMath xmlns:m="http://schemas.openxmlformats.org/officeDocument/2006/math">
                    <m:acc>
                      <m:accPr>
                        <m:chr m:val="̅"/>
                        <m:ctrlPr>
                          <a:rPr lang="en-US" sz="2400" i="1" smtClean="0">
                            <a:latin typeface="Cambria Math"/>
                          </a:rPr>
                        </m:ctrlPr>
                      </m:accPr>
                      <m:e>
                        <m:r>
                          <m:rPr>
                            <m:nor/>
                          </m:rPr>
                          <a:rPr lang="en-US" sz="2400" b="0" i="0" smtClean="0">
                            <a:latin typeface="Arial" panose="020B0604020202020204" pitchFamily="34" charset="0"/>
                            <a:cs typeface="Arial" panose="020B0604020202020204" pitchFamily="34" charset="0"/>
                          </a:rPr>
                          <m:t>B</m:t>
                        </m:r>
                      </m:e>
                    </m:acc>
                  </m:oMath>
                </a14:m>
                <a:r>
                  <a:rPr lang="en-US" sz="2400" dirty="0" smtClean="0">
                    <a:latin typeface="Arial" panose="020B0604020202020204" pitchFamily="34" charset="0"/>
                    <a:cs typeface="Arial" panose="020B0604020202020204" pitchFamily="34" charset="0"/>
                  </a:rPr>
                  <a:t>(F) + B(G)</a:t>
                </a:r>
                <a:endParaRPr lang="en-US" sz="2400" dirty="0">
                  <a:latin typeface="Arial" panose="020B0604020202020204" pitchFamily="34" charset="0"/>
                  <a:cs typeface="Arial" panose="020B0604020202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498047" y="3733800"/>
                <a:ext cx="2045753" cy="475195"/>
              </a:xfrm>
              <a:prstGeom prst="rect">
                <a:avLst/>
              </a:prstGeom>
              <a:blipFill rotWithShape="0">
                <a:blip r:embed="rId9"/>
                <a:stretch>
                  <a:fillRect l="-4762" t="-6494" r="-3571" b="-29870"/>
                </a:stretch>
              </a:blipFill>
            </p:spPr>
            <p:txBody>
              <a:bodyPr/>
              <a:lstStyle/>
              <a:p>
                <a:r>
                  <a:rPr lang="en-US">
                    <a:noFill/>
                  </a:rPr>
                  <a:t> </a:t>
                </a:r>
              </a:p>
            </p:txBody>
          </p:sp>
        </mc:Fallback>
      </mc:AlternateContent>
      <p:pic>
        <p:nvPicPr>
          <p:cNvPr id="19" name="Picture 18"/>
          <p:cNvPicPr>
            <a:picLocks noChangeAspect="1"/>
          </p:cNvPicPr>
          <p:nvPr/>
        </p:nvPicPr>
        <p:blipFill>
          <a:blip r:embed="rId10"/>
          <a:stretch>
            <a:fillRect/>
          </a:stretch>
        </p:blipFill>
        <p:spPr>
          <a:xfrm>
            <a:off x="6304255" y="4388095"/>
            <a:ext cx="2687345" cy="2351250"/>
          </a:xfrm>
          <a:prstGeom prst="rect">
            <a:avLst/>
          </a:prstGeom>
        </p:spPr>
      </p:pic>
      <p:pic>
        <p:nvPicPr>
          <p:cNvPr id="20" name="Picture 19"/>
          <p:cNvPicPr>
            <a:picLocks noChangeAspect="1"/>
          </p:cNvPicPr>
          <p:nvPr/>
        </p:nvPicPr>
        <p:blipFill>
          <a:blip r:embed="rId11"/>
          <a:stretch>
            <a:fillRect/>
          </a:stretch>
        </p:blipFill>
        <p:spPr>
          <a:xfrm>
            <a:off x="6304254" y="4388095"/>
            <a:ext cx="2687345" cy="2351250"/>
          </a:xfrm>
          <a:prstGeom prst="rect">
            <a:avLst/>
          </a:prstGeom>
        </p:spPr>
      </p:pic>
      <p:pic>
        <p:nvPicPr>
          <p:cNvPr id="12" name="Picture 11"/>
          <p:cNvPicPr>
            <a:picLocks noChangeAspect="1"/>
          </p:cNvPicPr>
          <p:nvPr/>
        </p:nvPicPr>
        <p:blipFill>
          <a:blip r:embed="rId12"/>
          <a:stretch>
            <a:fillRect/>
          </a:stretch>
        </p:blipFill>
        <p:spPr>
          <a:xfrm>
            <a:off x="6304251" y="4386401"/>
            <a:ext cx="2687345" cy="2351250"/>
          </a:xfrm>
          <a:prstGeom prst="rect">
            <a:avLst/>
          </a:prstGeom>
        </p:spPr>
      </p:pic>
      <p:pic>
        <p:nvPicPr>
          <p:cNvPr id="11" name="Picture 10"/>
          <p:cNvPicPr>
            <a:picLocks noChangeAspect="1"/>
          </p:cNvPicPr>
          <p:nvPr/>
        </p:nvPicPr>
        <p:blipFill>
          <a:blip r:embed="rId13"/>
          <a:stretch>
            <a:fillRect/>
          </a:stretch>
        </p:blipFill>
        <p:spPr>
          <a:xfrm>
            <a:off x="6304253" y="4388095"/>
            <a:ext cx="2687345" cy="2365000"/>
          </a:xfrm>
          <a:prstGeom prst="rect">
            <a:avLst/>
          </a:prstGeom>
        </p:spPr>
      </p:pic>
    </p:spTree>
    <p:extLst>
      <p:ext uri="{BB962C8B-B14F-4D97-AF65-F5344CB8AC3E}">
        <p14:creationId xmlns:p14="http://schemas.microsoft.com/office/powerpoint/2010/main" val="122601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b="1" dirty="0" smtClean="0"/>
              <a:t>Not</a:t>
            </a:r>
            <a:r>
              <a:rPr lang="en-US" dirty="0" smtClean="0"/>
              <a:t> To Do</a:t>
            </a:r>
            <a:endParaRPr lang="en-US" dirty="0"/>
          </a:p>
        </p:txBody>
      </p:sp>
      <p:pic>
        <p:nvPicPr>
          <p:cNvPr id="5" name="Picture 4"/>
          <p:cNvPicPr>
            <a:picLocks noChangeAspect="1"/>
          </p:cNvPicPr>
          <p:nvPr/>
        </p:nvPicPr>
        <p:blipFill>
          <a:blip r:embed="rId3"/>
          <a:stretch>
            <a:fillRect/>
          </a:stretch>
        </p:blipFill>
        <p:spPr>
          <a:xfrm>
            <a:off x="838200" y="1066800"/>
            <a:ext cx="1447800" cy="1525334"/>
          </a:xfrm>
          <a:prstGeom prst="rect">
            <a:avLst/>
          </a:prstGeom>
        </p:spPr>
      </p:pic>
      <p:pic>
        <p:nvPicPr>
          <p:cNvPr id="8" name="Picture 7"/>
          <p:cNvPicPr>
            <a:picLocks noChangeAspect="1"/>
          </p:cNvPicPr>
          <p:nvPr/>
        </p:nvPicPr>
        <p:blipFill>
          <a:blip r:embed="rId4"/>
          <a:stretch>
            <a:fillRect/>
          </a:stretch>
        </p:blipFill>
        <p:spPr>
          <a:xfrm>
            <a:off x="3429000" y="1065466"/>
            <a:ext cx="2133600" cy="1525334"/>
          </a:xfrm>
          <a:prstGeom prst="rect">
            <a:avLst/>
          </a:prstGeom>
        </p:spPr>
      </p:pic>
      <p:pic>
        <p:nvPicPr>
          <p:cNvPr id="9" name="Picture 8"/>
          <p:cNvPicPr>
            <a:picLocks noChangeAspect="1"/>
          </p:cNvPicPr>
          <p:nvPr/>
        </p:nvPicPr>
        <p:blipFill>
          <a:blip r:embed="rId5"/>
          <a:stretch>
            <a:fillRect/>
          </a:stretch>
        </p:blipFill>
        <p:spPr>
          <a:xfrm>
            <a:off x="4953000" y="3541266"/>
            <a:ext cx="1562100" cy="2326134"/>
          </a:xfrm>
          <a:prstGeom prst="rect">
            <a:avLst/>
          </a:prstGeom>
        </p:spPr>
      </p:pic>
      <p:pic>
        <p:nvPicPr>
          <p:cNvPr id="10" name="Picture 9"/>
          <p:cNvPicPr>
            <a:picLocks noChangeAspect="1"/>
          </p:cNvPicPr>
          <p:nvPr/>
        </p:nvPicPr>
        <p:blipFill>
          <a:blip r:embed="rId6"/>
          <a:stretch>
            <a:fillRect/>
          </a:stretch>
        </p:blipFill>
        <p:spPr>
          <a:xfrm>
            <a:off x="6607684" y="914400"/>
            <a:ext cx="1905000" cy="1925734"/>
          </a:xfrm>
          <a:prstGeom prst="rect">
            <a:avLst/>
          </a:prstGeom>
        </p:spPr>
      </p:pic>
      <p:pic>
        <p:nvPicPr>
          <p:cNvPr id="12" name="Picture 11"/>
          <p:cNvPicPr>
            <a:picLocks noChangeAspect="1"/>
          </p:cNvPicPr>
          <p:nvPr/>
        </p:nvPicPr>
        <p:blipFill>
          <a:blip r:embed="rId7"/>
          <a:stretch>
            <a:fillRect/>
          </a:stretch>
        </p:blipFill>
        <p:spPr>
          <a:xfrm>
            <a:off x="2819400" y="3538819"/>
            <a:ext cx="1581150" cy="2326134"/>
          </a:xfrm>
          <a:prstGeom prst="rect">
            <a:avLst/>
          </a:prstGeom>
        </p:spPr>
      </p:pic>
      <p:sp>
        <p:nvSpPr>
          <p:cNvPr id="4" name="TextBox 3"/>
          <p:cNvSpPr txBox="1"/>
          <p:nvPr/>
        </p:nvSpPr>
        <p:spPr>
          <a:xfrm>
            <a:off x="685800" y="2510135"/>
            <a:ext cx="2100832" cy="461665"/>
          </a:xfrm>
          <a:prstGeom prst="rect">
            <a:avLst/>
          </a:prstGeom>
          <a:noFill/>
        </p:spPr>
        <p:txBody>
          <a:bodyPr wrap="none" rtlCol="0">
            <a:spAutoFit/>
          </a:bodyPr>
          <a:lstStyle/>
          <a:p>
            <a:r>
              <a:rPr lang="en-US" sz="2400" dirty="0" smtClean="0">
                <a:solidFill>
                  <a:srgbClr val="C00000"/>
                </a:solidFill>
                <a:latin typeface="+mn-lt"/>
              </a:rPr>
              <a:t>What if B = 0?</a:t>
            </a:r>
            <a:endParaRPr lang="en-US" sz="2400" dirty="0">
              <a:solidFill>
                <a:srgbClr val="C00000"/>
              </a:solidFill>
              <a:latin typeface="+mn-lt"/>
            </a:endParaRPr>
          </a:p>
        </p:txBody>
      </p:sp>
      <p:sp>
        <p:nvSpPr>
          <p:cNvPr id="11" name="TextBox 10"/>
          <p:cNvSpPr txBox="1"/>
          <p:nvPr/>
        </p:nvSpPr>
        <p:spPr>
          <a:xfrm>
            <a:off x="3585310" y="2510135"/>
            <a:ext cx="2100832" cy="461665"/>
          </a:xfrm>
          <a:prstGeom prst="rect">
            <a:avLst/>
          </a:prstGeom>
          <a:noFill/>
        </p:spPr>
        <p:txBody>
          <a:bodyPr wrap="none" rtlCol="0">
            <a:spAutoFit/>
          </a:bodyPr>
          <a:lstStyle/>
          <a:p>
            <a:r>
              <a:rPr lang="en-US" sz="2400" dirty="0" smtClean="0">
                <a:solidFill>
                  <a:srgbClr val="C00000"/>
                </a:solidFill>
                <a:latin typeface="+mn-lt"/>
              </a:rPr>
              <a:t>What if B = 0?</a:t>
            </a:r>
            <a:endParaRPr lang="en-US" sz="2400" dirty="0">
              <a:solidFill>
                <a:srgbClr val="C00000"/>
              </a:solidFill>
              <a:latin typeface="+mn-lt"/>
            </a:endParaRPr>
          </a:p>
        </p:txBody>
      </p:sp>
      <p:sp>
        <p:nvSpPr>
          <p:cNvPr id="13" name="TextBox 12"/>
          <p:cNvSpPr txBox="1"/>
          <p:nvPr/>
        </p:nvSpPr>
        <p:spPr>
          <a:xfrm>
            <a:off x="3585310" y="2891135"/>
            <a:ext cx="2104038" cy="461665"/>
          </a:xfrm>
          <a:prstGeom prst="rect">
            <a:avLst/>
          </a:prstGeom>
          <a:noFill/>
        </p:spPr>
        <p:txBody>
          <a:bodyPr wrap="none" rtlCol="0">
            <a:spAutoFit/>
          </a:bodyPr>
          <a:lstStyle/>
          <a:p>
            <a:r>
              <a:rPr lang="en-US" sz="2400" dirty="0" smtClean="0">
                <a:solidFill>
                  <a:srgbClr val="C00000"/>
                </a:solidFill>
                <a:latin typeface="+mn-lt"/>
              </a:rPr>
              <a:t>What if A = 0?</a:t>
            </a:r>
            <a:endParaRPr lang="en-US" sz="2400" dirty="0">
              <a:solidFill>
                <a:srgbClr val="C00000"/>
              </a:solidFill>
              <a:latin typeface="+mn-lt"/>
            </a:endParaRPr>
          </a:p>
        </p:txBody>
      </p:sp>
      <p:sp>
        <p:nvSpPr>
          <p:cNvPr id="14" name="TextBox 13"/>
          <p:cNvSpPr txBox="1"/>
          <p:nvPr/>
        </p:nvSpPr>
        <p:spPr>
          <a:xfrm>
            <a:off x="6705600" y="2895600"/>
            <a:ext cx="2100832" cy="461665"/>
          </a:xfrm>
          <a:prstGeom prst="rect">
            <a:avLst/>
          </a:prstGeom>
          <a:noFill/>
        </p:spPr>
        <p:txBody>
          <a:bodyPr wrap="none" rtlCol="0">
            <a:spAutoFit/>
          </a:bodyPr>
          <a:lstStyle/>
          <a:p>
            <a:r>
              <a:rPr lang="en-US" sz="2400" dirty="0" smtClean="0">
                <a:solidFill>
                  <a:srgbClr val="C00000"/>
                </a:solidFill>
                <a:latin typeface="+mn-lt"/>
              </a:rPr>
              <a:t>What if B = 0?</a:t>
            </a:r>
            <a:endParaRPr lang="en-US" sz="2400" dirty="0">
              <a:solidFill>
                <a:srgbClr val="C00000"/>
              </a:solidFill>
              <a:latin typeface="+mn-lt"/>
            </a:endParaRPr>
          </a:p>
        </p:txBody>
      </p:sp>
      <p:sp>
        <p:nvSpPr>
          <p:cNvPr id="15" name="TextBox 14"/>
          <p:cNvSpPr txBox="1"/>
          <p:nvPr/>
        </p:nvSpPr>
        <p:spPr>
          <a:xfrm>
            <a:off x="6705600" y="2514600"/>
            <a:ext cx="2104038" cy="461665"/>
          </a:xfrm>
          <a:prstGeom prst="rect">
            <a:avLst/>
          </a:prstGeom>
          <a:noFill/>
        </p:spPr>
        <p:txBody>
          <a:bodyPr wrap="none" rtlCol="0">
            <a:spAutoFit/>
          </a:bodyPr>
          <a:lstStyle/>
          <a:p>
            <a:r>
              <a:rPr lang="en-US" sz="2400" dirty="0" smtClean="0">
                <a:solidFill>
                  <a:srgbClr val="C00000"/>
                </a:solidFill>
                <a:latin typeface="+mn-lt"/>
              </a:rPr>
              <a:t>What if A = 0?</a:t>
            </a:r>
            <a:endParaRPr lang="en-US" sz="2400" dirty="0">
              <a:solidFill>
                <a:srgbClr val="C00000"/>
              </a:solidFill>
              <a:latin typeface="+mn-lt"/>
            </a:endParaRPr>
          </a:p>
        </p:txBody>
      </p:sp>
      <p:sp>
        <p:nvSpPr>
          <p:cNvPr id="16" name="TextBox 15"/>
          <p:cNvSpPr txBox="1"/>
          <p:nvPr/>
        </p:nvSpPr>
        <p:spPr>
          <a:xfrm>
            <a:off x="2895601" y="6034702"/>
            <a:ext cx="3966855" cy="461665"/>
          </a:xfrm>
          <a:prstGeom prst="rect">
            <a:avLst/>
          </a:prstGeom>
          <a:noFill/>
        </p:spPr>
        <p:txBody>
          <a:bodyPr wrap="none" rtlCol="0">
            <a:spAutoFit/>
          </a:bodyPr>
          <a:lstStyle/>
          <a:p>
            <a:r>
              <a:rPr lang="en-US" sz="2400" dirty="0" smtClean="0">
                <a:solidFill>
                  <a:srgbClr val="C00000"/>
                </a:solidFill>
                <a:latin typeface="+mn-lt"/>
              </a:rPr>
              <a:t>What if A and B are both 1?</a:t>
            </a:r>
            <a:endParaRPr lang="en-US" sz="2400" dirty="0">
              <a:solidFill>
                <a:srgbClr val="C00000"/>
              </a:solidFill>
              <a:latin typeface="+mn-lt"/>
            </a:endParaRPr>
          </a:p>
        </p:txBody>
      </p:sp>
      <p:sp>
        <p:nvSpPr>
          <p:cNvPr id="17" name="TextBox 16"/>
          <p:cNvSpPr txBox="1"/>
          <p:nvPr/>
        </p:nvSpPr>
        <p:spPr>
          <a:xfrm>
            <a:off x="2895600" y="5638800"/>
            <a:ext cx="3966855" cy="461665"/>
          </a:xfrm>
          <a:prstGeom prst="rect">
            <a:avLst/>
          </a:prstGeom>
          <a:noFill/>
        </p:spPr>
        <p:txBody>
          <a:bodyPr wrap="none" rtlCol="0">
            <a:spAutoFit/>
          </a:bodyPr>
          <a:lstStyle/>
          <a:p>
            <a:r>
              <a:rPr lang="en-US" sz="2400" dirty="0" smtClean="0">
                <a:solidFill>
                  <a:srgbClr val="C00000"/>
                </a:solidFill>
                <a:latin typeface="+mn-lt"/>
              </a:rPr>
              <a:t>What if A and B are both 0?</a:t>
            </a:r>
            <a:endParaRPr lang="en-US" sz="2400" dirty="0">
              <a:solidFill>
                <a:srgbClr val="C00000"/>
              </a:solidFill>
              <a:latin typeface="+mn-lt"/>
            </a:endParaRPr>
          </a:p>
        </p:txBody>
      </p:sp>
      <p:grpSp>
        <p:nvGrpSpPr>
          <p:cNvPr id="19" name="Group 18"/>
          <p:cNvGrpSpPr/>
          <p:nvPr/>
        </p:nvGrpSpPr>
        <p:grpSpPr>
          <a:xfrm>
            <a:off x="1371600" y="1752600"/>
            <a:ext cx="914400" cy="609600"/>
            <a:chOff x="990600" y="1295400"/>
            <a:chExt cx="1524000" cy="1066800"/>
          </a:xfrm>
        </p:grpSpPr>
        <p:cxnSp>
          <p:nvCxnSpPr>
            <p:cNvPr id="7" name="Straight Connector 6"/>
            <p:cNvCxnSpPr/>
            <p:nvPr/>
          </p:nvCxnSpPr>
          <p:spPr>
            <a:xfrm>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962400" y="1749144"/>
            <a:ext cx="1600200" cy="609600"/>
            <a:chOff x="990600" y="1295400"/>
            <a:chExt cx="1524000" cy="1066800"/>
          </a:xfrm>
        </p:grpSpPr>
        <p:cxnSp>
          <p:nvCxnSpPr>
            <p:cNvPr id="21" name="Straight Connector 20"/>
            <p:cNvCxnSpPr/>
            <p:nvPr/>
          </p:nvCxnSpPr>
          <p:spPr>
            <a:xfrm>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7239000" y="1749143"/>
            <a:ext cx="1250428" cy="760991"/>
            <a:chOff x="990600" y="1295400"/>
            <a:chExt cx="1524000" cy="1066800"/>
          </a:xfrm>
        </p:grpSpPr>
        <p:cxnSp>
          <p:nvCxnSpPr>
            <p:cNvPr id="24" name="Straight Connector 23"/>
            <p:cNvCxnSpPr/>
            <p:nvPr/>
          </p:nvCxnSpPr>
          <p:spPr>
            <a:xfrm>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355217" y="4183773"/>
            <a:ext cx="1045333" cy="1069562"/>
            <a:chOff x="990600" y="1295400"/>
            <a:chExt cx="1524000" cy="1066800"/>
          </a:xfrm>
        </p:grpSpPr>
        <p:cxnSp>
          <p:nvCxnSpPr>
            <p:cNvPr id="27" name="Straight Connector 26"/>
            <p:cNvCxnSpPr/>
            <p:nvPr/>
          </p:nvCxnSpPr>
          <p:spPr>
            <a:xfrm>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469767" y="4167105"/>
            <a:ext cx="1045333" cy="1069562"/>
            <a:chOff x="990600" y="1295400"/>
            <a:chExt cx="1524000" cy="1066800"/>
          </a:xfrm>
        </p:grpSpPr>
        <p:cxnSp>
          <p:nvCxnSpPr>
            <p:cNvPr id="30" name="Straight Connector 29"/>
            <p:cNvCxnSpPr/>
            <p:nvPr/>
          </p:nvCxnSpPr>
          <p:spPr>
            <a:xfrm>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990600" y="1295400"/>
              <a:ext cx="1524000" cy="10668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2589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1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14"/>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17"/>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1" grpId="0"/>
      <p:bldP spid="11" grpId="1"/>
      <p:bldP spid="13" grpId="0"/>
      <p:bldP spid="13" grpId="1"/>
      <p:bldP spid="14" grpId="0"/>
      <p:bldP spid="14" grpId="1"/>
      <p:bldP spid="15" grpId="0"/>
      <p:bldP spid="15" grpId="1"/>
      <p:bldP spid="16" grpId="0"/>
      <p:bldP spid="16" grpId="1"/>
      <p:bldP spid="17" grpId="0"/>
      <p:bldP spid="1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dirty="0" smtClean="0"/>
              <a:t>When building logic functions using </a:t>
            </a:r>
            <a:r>
              <a:rPr lang="en-US" dirty="0" err="1" smtClean="0"/>
              <a:t>tristates</a:t>
            </a:r>
            <a:r>
              <a:rPr lang="en-US" dirty="0" smtClean="0"/>
              <a:t>:</a:t>
            </a:r>
          </a:p>
          <a:p>
            <a:pPr lvl="1"/>
            <a:r>
              <a:rPr lang="en-US" dirty="0" smtClean="0"/>
              <a:t>Make sure </a:t>
            </a:r>
            <a:r>
              <a:rPr lang="en-US" u="sng" dirty="0" smtClean="0"/>
              <a:t>every</a:t>
            </a:r>
            <a:r>
              <a:rPr lang="en-US" dirty="0" smtClean="0"/>
              <a:t> gate input is driven by a valid logic signal (0 or 1) at </a:t>
            </a:r>
            <a:r>
              <a:rPr lang="en-US" u="sng" dirty="0" smtClean="0"/>
              <a:t>all</a:t>
            </a:r>
            <a:r>
              <a:rPr lang="en-US" dirty="0" smtClean="0"/>
              <a:t> times</a:t>
            </a:r>
          </a:p>
          <a:p>
            <a:pPr lvl="1"/>
            <a:r>
              <a:rPr lang="en-US" dirty="0" smtClean="0"/>
              <a:t>Make sure </a:t>
            </a:r>
            <a:r>
              <a:rPr lang="en-US" dirty="0"/>
              <a:t>t</a:t>
            </a:r>
            <a:r>
              <a:rPr lang="en-US" dirty="0" smtClean="0"/>
              <a:t>he output is a valid logic signal (0 or 1) for </a:t>
            </a:r>
            <a:r>
              <a:rPr lang="en-US" u="sng" dirty="0" smtClean="0"/>
              <a:t>all</a:t>
            </a:r>
            <a:r>
              <a:rPr lang="en-US" dirty="0" smtClean="0"/>
              <a:t> possible input combinations</a:t>
            </a:r>
          </a:p>
          <a:p>
            <a:pPr lvl="1"/>
            <a:r>
              <a:rPr lang="en-US" dirty="0" smtClean="0"/>
              <a:t>Make sure a wire is </a:t>
            </a:r>
            <a:r>
              <a:rPr lang="en-US" u="sng" dirty="0" smtClean="0"/>
              <a:t>never</a:t>
            </a:r>
            <a:r>
              <a:rPr lang="en-US" dirty="0" smtClean="0"/>
              <a:t> driven by two or more </a:t>
            </a:r>
            <a:r>
              <a:rPr lang="en-US" dirty="0" err="1" smtClean="0"/>
              <a:t>tristate</a:t>
            </a:r>
            <a:r>
              <a:rPr lang="en-US" dirty="0" smtClean="0"/>
              <a:t> outputs </a:t>
            </a:r>
            <a:r>
              <a:rPr lang="en-US" u="sng" dirty="0" smtClean="0"/>
              <a:t>at the same time</a:t>
            </a:r>
          </a:p>
          <a:p>
            <a:pPr lvl="2"/>
            <a:r>
              <a:rPr lang="en-US" dirty="0" err="1" smtClean="0"/>
              <a:t>Tristates</a:t>
            </a:r>
            <a:r>
              <a:rPr lang="en-US" dirty="0" smtClean="0"/>
              <a:t> with connected outputs are normally enabled by a decoder or similar logic</a:t>
            </a:r>
          </a:p>
          <a:p>
            <a:pPr lvl="1"/>
            <a:r>
              <a:rPr lang="en-US" dirty="0" smtClean="0"/>
              <a:t>Make sure a wire is </a:t>
            </a:r>
            <a:r>
              <a:rPr lang="en-US" u="sng" dirty="0" smtClean="0"/>
              <a:t>never</a:t>
            </a:r>
            <a:r>
              <a:rPr lang="en-US" dirty="0" smtClean="0"/>
              <a:t> connected to </a:t>
            </a:r>
            <a:r>
              <a:rPr lang="en-US" u="sng" dirty="0" smtClean="0"/>
              <a:t>only one</a:t>
            </a:r>
            <a:r>
              <a:rPr lang="en-US" dirty="0" smtClean="0"/>
              <a:t> </a:t>
            </a:r>
            <a:r>
              <a:rPr lang="en-US" dirty="0" err="1" smtClean="0"/>
              <a:t>tristate</a:t>
            </a:r>
            <a:r>
              <a:rPr lang="en-US" dirty="0" smtClean="0"/>
              <a:t> output</a:t>
            </a:r>
            <a:endParaRPr lang="en-US" dirty="0"/>
          </a:p>
        </p:txBody>
      </p:sp>
    </p:spTree>
    <p:extLst>
      <p:ext uri="{BB962C8B-B14F-4D97-AF65-F5344CB8AC3E}">
        <p14:creationId xmlns:p14="http://schemas.microsoft.com/office/powerpoint/2010/main" val="238547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GB" smtClean="0"/>
              <a:t>ECE 352</a:t>
            </a:r>
            <a:br>
              <a:rPr lang="en-GB" smtClean="0"/>
            </a:br>
            <a:r>
              <a:rPr lang="en-GB" smtClean="0"/>
              <a:t>Digital System Fundamentals</a:t>
            </a:r>
          </a:p>
        </p:txBody>
      </p:sp>
      <p:sp>
        <p:nvSpPr>
          <p:cNvPr id="4099" name="Rectangle 8"/>
          <p:cNvSpPr>
            <a:spLocks noGrp="1" noChangeArrowheads="1"/>
          </p:cNvSpPr>
          <p:nvPr>
            <p:ph type="subTitle" idx="1"/>
          </p:nvPr>
        </p:nvSpPr>
        <p:spPr/>
        <p:txBody>
          <a:bodyPr/>
          <a:lstStyle/>
          <a:p>
            <a:r>
              <a:rPr lang="en-US" smtClean="0"/>
              <a:t>Tristates</a:t>
            </a:r>
            <a:endParaRPr lang="en-US" dirty="0" smtClean="0"/>
          </a:p>
        </p:txBody>
      </p:sp>
    </p:spTree>
    <p:extLst>
      <p:ext uri="{BB962C8B-B14F-4D97-AF65-F5344CB8AC3E}">
        <p14:creationId xmlns:p14="http://schemas.microsoft.com/office/powerpoint/2010/main" val="24219979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352">
  <a:themeElements>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352">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5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35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35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35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35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35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35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35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35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35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35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ECE352-Template</Template>
  <TotalTime>0</TotalTime>
  <Words>913</Words>
  <Application>Microsoft Office PowerPoint</Application>
  <PresentationFormat>On-screen Show (4:3)</PresentationFormat>
  <Paragraphs>119</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1_352</vt:lpstr>
      <vt:lpstr>Visio</vt:lpstr>
      <vt:lpstr>ECE 352 Digital System Fundamentals</vt:lpstr>
      <vt:lpstr>Three-State Outputs</vt:lpstr>
      <vt:lpstr>Tristate Buffer</vt:lpstr>
      <vt:lpstr>Using Tristates</vt:lpstr>
      <vt:lpstr>Implement Logic With Tristates</vt:lpstr>
      <vt:lpstr>More Complicated Functions</vt:lpstr>
      <vt:lpstr>What Not To Do</vt:lpstr>
      <vt:lpstr>What To Do</vt:lpstr>
      <vt:lpstr>ECE 352 Digital System Fundamentals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2014-09-22T13:07:33Z</dcterms:modified>
</cp:coreProperties>
</file>